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54"/>
  </p:notesMasterIdLst>
  <p:sldIdLst>
    <p:sldId id="256" r:id="rId3"/>
    <p:sldId id="257" r:id="rId4"/>
    <p:sldId id="258" r:id="rId5"/>
    <p:sldId id="259" r:id="rId6"/>
    <p:sldId id="260" r:id="rId7"/>
    <p:sldId id="261" r:id="rId8"/>
    <p:sldId id="262" r:id="rId9"/>
    <p:sldId id="263" r:id="rId10"/>
    <p:sldId id="61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581"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611" r:id="rId52"/>
    <p:sldId id="612" r:id="rId53"/>
  </p:sldIdLst>
  <p:sldSz cx="9144000" cy="5715000" type="screen16x10"/>
  <p:notesSz cx="9144000" cy="5715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300"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85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85750"/>
          </a:xfrm>
          <a:prstGeom prst="rect">
            <a:avLst/>
          </a:prstGeom>
        </p:spPr>
        <p:txBody>
          <a:bodyPr vert="horz" lIns="91440" tIns="45720" rIns="91440" bIns="45720" rtlCol="0"/>
          <a:lstStyle>
            <a:lvl1pPr algn="r">
              <a:defRPr sz="1200"/>
            </a:lvl1pPr>
          </a:lstStyle>
          <a:p>
            <a:fld id="{944F3E66-7E31-42EE-8290-B1C96928298B}" type="datetimeFigureOut">
              <a:rPr lang="en-US" smtClean="0"/>
              <a:t>9/15/2024</a:t>
            </a:fld>
            <a:endParaRPr lang="en-US"/>
          </a:p>
        </p:txBody>
      </p:sp>
      <p:sp>
        <p:nvSpPr>
          <p:cNvPr id="4" name="Slide Image Placeholder 3"/>
          <p:cNvSpPr>
            <a:spLocks noGrp="1" noRot="1" noChangeAspect="1"/>
          </p:cNvSpPr>
          <p:nvPr>
            <p:ph type="sldImg" idx="2"/>
          </p:nvPr>
        </p:nvSpPr>
        <p:spPr>
          <a:xfrm>
            <a:off x="3028950" y="714375"/>
            <a:ext cx="3086100" cy="19288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751138"/>
            <a:ext cx="7315200" cy="22494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5429250"/>
            <a:ext cx="3962400" cy="285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5429250"/>
            <a:ext cx="3962400" cy="285750"/>
          </a:xfrm>
          <a:prstGeom prst="rect">
            <a:avLst/>
          </a:prstGeom>
        </p:spPr>
        <p:txBody>
          <a:bodyPr vert="horz" lIns="91440" tIns="45720" rIns="91440" bIns="45720" rtlCol="0" anchor="b"/>
          <a:lstStyle>
            <a:lvl1pPr algn="r">
              <a:defRPr sz="1200"/>
            </a:lvl1pPr>
          </a:lstStyle>
          <a:p>
            <a:fld id="{A113A8D7-4A80-4E70-928E-35E2F3B9170B}" type="slidenum">
              <a:rPr lang="en-US" smtClean="0"/>
              <a:t>‹#›</a:t>
            </a:fld>
            <a:endParaRPr lang="en-US"/>
          </a:p>
        </p:txBody>
      </p:sp>
    </p:spTree>
    <p:extLst>
      <p:ext uri="{BB962C8B-B14F-4D97-AF65-F5344CB8AC3E}">
        <p14:creationId xmlns:p14="http://schemas.microsoft.com/office/powerpoint/2010/main" val="827019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Economic Impact: From web search</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to social networking.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Some of the most successful companies of the 21st century, from </a:t>
            </a:r>
            <a:r>
              <a:rPr lang="en-US" sz="1200" i="1" kern="1200" dirty="0">
                <a:solidFill>
                  <a:schemeClr val="tx1"/>
                </a:solidFill>
                <a:latin typeface="+mn-lt"/>
                <a:ea typeface="+mn-ea"/>
                <a:cs typeface="+mn-cs"/>
              </a:rPr>
              <a:t>Google </a:t>
            </a:r>
            <a:r>
              <a:rPr lang="en-US" sz="1200" kern="1200" dirty="0">
                <a:solidFill>
                  <a:schemeClr val="tx1"/>
                </a:solidFill>
                <a:latin typeface="+mn-lt"/>
                <a:ea typeface="+mn-ea"/>
                <a:cs typeface="+mn-cs"/>
              </a:rPr>
              <a:t>to </a:t>
            </a:r>
            <a:r>
              <a:rPr lang="en-US" sz="1200" i="1" kern="1200" dirty="0">
                <a:solidFill>
                  <a:schemeClr val="tx1"/>
                </a:solidFill>
                <a:latin typeface="+mn-lt"/>
                <a:ea typeface="+mn-ea"/>
                <a:cs typeface="+mn-cs"/>
              </a:rPr>
              <a:t>Facebook</a:t>
            </a:r>
            <a:r>
              <a:rPr lang="en-US" sz="1200" kern="1200" dirty="0">
                <a:solidFill>
                  <a:schemeClr val="tx1"/>
                </a:solidFill>
                <a:latin typeface="+mn-lt"/>
                <a:ea typeface="+mn-ea"/>
                <a:cs typeface="+mn-cs"/>
              </a:rPr>
              <a:t>, Twitter,</a:t>
            </a:r>
            <a:r>
              <a:rPr lang="en-US" sz="1200" kern="1200" baseline="0" dirty="0">
                <a:solidFill>
                  <a:schemeClr val="tx1"/>
                </a:solidFill>
                <a:latin typeface="+mn-lt"/>
                <a:ea typeface="+mn-ea"/>
                <a:cs typeface="+mn-cs"/>
              </a:rPr>
              <a:t> LinkedIn, </a:t>
            </a:r>
            <a:r>
              <a:rPr lang="en-US" sz="1200" i="1" kern="1200" dirty="0">
                <a:solidFill>
                  <a:schemeClr val="tx1"/>
                </a:solidFill>
                <a:latin typeface="+mn-lt"/>
                <a:ea typeface="+mn-ea"/>
                <a:cs typeface="+mn-cs"/>
              </a:rPr>
              <a:t>Cisco </a:t>
            </a:r>
            <a:r>
              <a:rPr lang="en-US" sz="1200" kern="1200" dirty="0">
                <a:solidFill>
                  <a:schemeClr val="tx1"/>
                </a:solidFill>
                <a:latin typeface="+mn-lt"/>
                <a:ea typeface="+mn-ea"/>
                <a:cs typeface="+mn-cs"/>
              </a:rPr>
              <a:t>to </a:t>
            </a:r>
            <a:r>
              <a:rPr lang="en-US" sz="1200" i="1" kern="1200" dirty="0">
                <a:solidFill>
                  <a:schemeClr val="tx1"/>
                </a:solidFill>
                <a:latin typeface="+mn-lt"/>
                <a:ea typeface="+mn-ea"/>
                <a:cs typeface="+mn-cs"/>
              </a:rPr>
              <a:t>Apple </a:t>
            </a:r>
            <a:r>
              <a:rPr lang="en-US" sz="1200" kern="1200" dirty="0">
                <a:solidFill>
                  <a:schemeClr val="tx1"/>
                </a:solidFill>
                <a:latin typeface="+mn-lt"/>
                <a:ea typeface="+mn-ea"/>
                <a:cs typeface="+mn-cs"/>
              </a:rPr>
              <a:t>and </a:t>
            </a:r>
            <a:r>
              <a:rPr lang="en-US" sz="1200" i="1" kern="1200" dirty="0">
                <a:solidFill>
                  <a:schemeClr val="tx1"/>
                </a:solidFill>
                <a:latin typeface="+mn-lt"/>
                <a:ea typeface="+mn-ea"/>
                <a:cs typeface="+mn-cs"/>
              </a:rPr>
              <a:t>Akamai</a:t>
            </a:r>
            <a:r>
              <a:rPr lang="en-US" sz="1200" kern="1200" dirty="0">
                <a:solidFill>
                  <a:schemeClr val="tx1"/>
                </a:solidFill>
                <a:latin typeface="+mn-lt"/>
                <a:ea typeface="+mn-ea"/>
                <a:cs typeface="+mn-cs"/>
              </a:rPr>
              <a:t>, base their technology and business model on networks. Indeed, Google is not only the biggest network mapping operation, building a comprehensive map of the WWW, but its search technology relies on the network characteristics of the Web.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Networks have gained particular popularity with the emergence of </a:t>
            </a:r>
            <a:r>
              <a:rPr lang="en-US" sz="1200" kern="1200" dirty="0" err="1">
                <a:solidFill>
                  <a:schemeClr val="tx1"/>
                </a:solidFill>
                <a:latin typeface="+mn-lt"/>
                <a:ea typeface="+mn-ea"/>
                <a:cs typeface="+mn-cs"/>
              </a:rPr>
              <a:t>Facebook</a:t>
            </a:r>
            <a:r>
              <a:rPr lang="en-US" sz="1200" kern="1200" dirty="0">
                <a:solidFill>
                  <a:schemeClr val="tx1"/>
                </a:solidFill>
                <a:latin typeface="+mn-lt"/>
                <a:ea typeface="+mn-ea"/>
                <a:cs typeface="+mn-cs"/>
              </a:rPr>
              <a:t>, the company with the oft-emphasized ambition to map out the social network of the whole planet. While </a:t>
            </a:r>
            <a:r>
              <a:rPr lang="en-US" sz="1200" kern="1200" dirty="0" err="1">
                <a:solidFill>
                  <a:schemeClr val="tx1"/>
                </a:solidFill>
                <a:latin typeface="+mn-lt"/>
                <a:ea typeface="+mn-ea"/>
                <a:cs typeface="+mn-cs"/>
              </a:rPr>
              <a:t>Facebook</a:t>
            </a:r>
            <a:r>
              <a:rPr lang="en-US" sz="1200" kern="1200" dirty="0">
                <a:solidFill>
                  <a:schemeClr val="tx1"/>
                </a:solidFill>
                <a:latin typeface="+mn-lt"/>
                <a:ea typeface="+mn-ea"/>
                <a:cs typeface="+mn-cs"/>
              </a:rPr>
              <a:t> was not the first social networking site, it is likely also not the last: an extensive ecosystem of social networking tools, from </a:t>
            </a:r>
            <a:r>
              <a:rPr lang="en-US" sz="1200" i="1" kern="1200" dirty="0">
                <a:solidFill>
                  <a:schemeClr val="tx1"/>
                </a:solidFill>
                <a:latin typeface="+mn-lt"/>
                <a:ea typeface="+mn-ea"/>
                <a:cs typeface="+mn-cs"/>
              </a:rPr>
              <a:t>Twitter </a:t>
            </a:r>
            <a:r>
              <a:rPr lang="en-US" sz="1200" kern="1200" dirty="0">
                <a:solidFill>
                  <a:schemeClr val="tx1"/>
                </a:solidFill>
                <a:latin typeface="+mn-lt"/>
                <a:ea typeface="+mn-ea"/>
                <a:cs typeface="+mn-cs"/>
              </a:rPr>
              <a:t>to </a:t>
            </a:r>
            <a:r>
              <a:rPr lang="en-US" sz="1200" i="1" kern="1200" dirty="0" err="1">
                <a:solidFill>
                  <a:schemeClr val="tx1"/>
                </a:solidFill>
                <a:latin typeface="+mn-lt"/>
                <a:ea typeface="+mn-ea"/>
                <a:cs typeface="+mn-cs"/>
              </a:rPr>
              <a:t>Orkut</a:t>
            </a:r>
            <a:r>
              <a:rPr lang="en-US" sz="1200" kern="1200" dirty="0">
                <a:solidFill>
                  <a:schemeClr val="tx1"/>
                </a:solidFill>
                <a:latin typeface="+mn-lt"/>
                <a:ea typeface="+mn-ea"/>
                <a:cs typeface="+mn-cs"/>
              </a:rPr>
              <a:t>, are attracting an impressive number of users (Image 1.6). The tools developed by network science fuel these sites, aiding everything from friend recommendation to advertising. </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052619D-DD23-404E-8C9A-479CEC797285}" type="slidenum">
              <a:rPr lang="en-US" smtClean="0"/>
              <a:pPr/>
              <a:t>32</a:t>
            </a:fld>
            <a:endParaRPr lang="en-US"/>
          </a:p>
        </p:txBody>
      </p:sp>
    </p:spTree>
    <p:extLst>
      <p:ext uri="{BB962C8B-B14F-4D97-AF65-F5344CB8AC3E}">
        <p14:creationId xmlns:p14="http://schemas.microsoft.com/office/powerpoint/2010/main" val="161736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ED7F42-0E6C-3C4B-BCE6-559C0CDB91F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3523" name="Rectangle 2"/>
          <p:cNvSpPr>
            <a:spLocks noGrp="1" noRot="1" noChangeAspect="1" noChangeArrowheads="1" noTextEdit="1"/>
          </p:cNvSpPr>
          <p:nvPr>
            <p:ph type="sldImg"/>
          </p:nvPr>
        </p:nvSpPr>
        <p:spPr>
          <a:xfrm>
            <a:off x="919163" y="914400"/>
            <a:ext cx="5016500" cy="3135313"/>
          </a:xfrm>
          <a:solidFill>
            <a:srgbClr val="FFFFFF"/>
          </a:solidFill>
          <a:ln/>
        </p:spPr>
      </p:sp>
      <p:sp>
        <p:nvSpPr>
          <p:cNvPr id="363524" name="Rectangle 3"/>
          <p:cNvSpPr>
            <a:spLocks noGrp="1" noChangeArrowheads="1"/>
          </p:cNvSpPr>
          <p:nvPr>
            <p:ph type="body" idx="1"/>
          </p:nvPr>
        </p:nvSpPr>
        <p:spPr>
          <a:xfrm>
            <a:off x="1046315" y="4351713"/>
            <a:ext cx="4771242" cy="3480955"/>
          </a:xfrm>
          <a:noFill/>
          <a:ln/>
        </p:spPr>
        <p:txBody>
          <a:bodyPr wrap="none" anchor="ctr"/>
          <a:lstStyle/>
          <a:p>
            <a:r>
              <a:rPr lang="en-US" sz="1200" b="1" kern="1200" dirty="0">
                <a:solidFill>
                  <a:schemeClr val="tx1"/>
                </a:solidFill>
                <a:latin typeface="+mn-lt"/>
                <a:ea typeface="+mn-ea"/>
                <a:cs typeface="+mn-cs"/>
              </a:rPr>
              <a:t>Health: From drug design to metabolic engineering.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human genome project, completed in 2001, offered the first comprehensive list of all human genes. Yet, to fully understand how our cells function, and the origin of disease, we need accurate maps that tell us how these genes and other cellular components interact with each other. Most cellular processes, from the processing of food by our cells to sensing changes in the environment, rely on molecular networks. The breakdown of these networks is responsible for most human diseases. This has led to the emergence of network biology, a new subfield of biology that aims to understand the behavior of cellular networks. A parallel movement within medicine, called network medicine, aims to uncover the role of networks in human disease (Image 1.7a/b). Networks are particularly import- ant in drug development. The ultimate goal of network pharmacology is to develop drugs that can cure diseases without significant side effects. This goal is pursued at many levels, from millions of dollars invested to map out cellular networks to the development of tools and </a:t>
            </a:r>
            <a:r>
              <a:rPr lang="en-US" sz="1200" kern="1200" dirty="0" err="1">
                <a:solidFill>
                  <a:schemeClr val="tx1"/>
                </a:solidFill>
                <a:latin typeface="+mn-lt"/>
                <a:ea typeface="+mn-ea"/>
                <a:cs typeface="+mn-cs"/>
              </a:rPr>
              <a:t>databas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es</a:t>
            </a:r>
            <a:r>
              <a:rPr lang="en-US" sz="1200" kern="1200" dirty="0">
                <a:solidFill>
                  <a:schemeClr val="tx1"/>
                </a:solidFill>
                <a:latin typeface="+mn-lt"/>
                <a:ea typeface="+mn-ea"/>
                <a:cs typeface="+mn-cs"/>
              </a:rPr>
              <a:t> to store, curate, and analyze patient and genetic data. Several new companies take advantage of these </a:t>
            </a:r>
            <a:r>
              <a:rPr lang="en-US" sz="1200" kern="1200" dirty="0" err="1">
                <a:solidFill>
                  <a:schemeClr val="tx1"/>
                </a:solidFill>
                <a:latin typeface="+mn-lt"/>
                <a:ea typeface="+mn-ea"/>
                <a:cs typeface="+mn-cs"/>
              </a:rPr>
              <a:t>opportuni</a:t>
            </a:r>
            <a:r>
              <a:rPr lang="en-US" sz="1200" kern="1200" dirty="0">
                <a:solidFill>
                  <a:schemeClr val="tx1"/>
                </a:solidFill>
                <a:latin typeface="+mn-lt"/>
                <a:ea typeface="+mn-ea"/>
                <a:cs typeface="+mn-cs"/>
              </a:rPr>
              <a:t>- ties, from </a:t>
            </a:r>
            <a:r>
              <a:rPr lang="en-US" sz="1200" i="1" kern="1200" dirty="0" err="1">
                <a:solidFill>
                  <a:schemeClr val="tx1"/>
                </a:solidFill>
                <a:latin typeface="+mn-lt"/>
                <a:ea typeface="+mn-ea"/>
                <a:cs typeface="+mn-cs"/>
              </a:rPr>
              <a:t>GeneGo</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that aims to collect accurate maps of </a:t>
            </a:r>
            <a:r>
              <a:rPr lang="en-US" sz="1200" kern="1200" dirty="0" err="1">
                <a:solidFill>
                  <a:schemeClr val="tx1"/>
                </a:solidFill>
                <a:latin typeface="+mn-lt"/>
                <a:ea typeface="+mn-ea"/>
                <a:cs typeface="+mn-cs"/>
              </a:rPr>
              <a:t>celllular</a:t>
            </a:r>
            <a:r>
              <a:rPr lang="en-US" sz="1200" kern="1200" dirty="0">
                <a:solidFill>
                  <a:schemeClr val="tx1"/>
                </a:solidFill>
                <a:latin typeface="+mn-lt"/>
                <a:ea typeface="+mn-ea"/>
                <a:cs typeface="+mn-cs"/>
              </a:rPr>
              <a:t> interactions from scientific literature to </a:t>
            </a:r>
            <a:r>
              <a:rPr lang="en-US" sz="1200" i="1" kern="1200" dirty="0" err="1">
                <a:solidFill>
                  <a:schemeClr val="tx1"/>
                </a:solidFill>
                <a:latin typeface="+mn-lt"/>
                <a:ea typeface="+mn-ea"/>
                <a:cs typeface="+mn-cs"/>
              </a:rPr>
              <a:t>Genomatica</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that uses the predictive power behind metabolic networks to identify drug targets in bacteria and humans. Recently most major pharmaceutical companies have made significant investments in network and systems medicine, seeing it as the path towards future drugs.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hu-HU"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24677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a:solidFill>
                  <a:schemeClr val="tx1"/>
                </a:solidFill>
                <a:latin typeface="+mn-lt"/>
                <a:ea typeface="+mn-ea"/>
                <a:cs typeface="+mn-cs"/>
              </a:rPr>
              <a:t>Health: From drug design to metabolic engineering.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human genome project, completed in 2001, offered the first comprehensive list of all human genes [9, 10]. Yet, to fully understand how our cells function, and the origin of disease, we need accurate maps that tell us how these genes and other cellular components interact with each other. Most cellular processes, from the processing of food by our cells to sensing changes in the environment, rely on molecular networks. The breakdown of these networks is responsible for most human diseases. This has led to the emergence of network biology, a new subfield of biology that aims to understand the behavior of cellular networks. A parallel movement within medicine, called network medicine, aims to uncover the role of networks in human disease (Image 1.7a/b). Networks are particularly import- ant in drug development. The ultimate goal of network pharmacology is to develop drugs that can cure diseases without significant side effects. This goal is pursued at many levels, from millions of dollars invested to map out cellular networks to the development of tools and databases to store, curate, and analyze patient and genetic data. Several new companies take advantage of these opportunities, from </a:t>
            </a:r>
            <a:r>
              <a:rPr lang="en-US" sz="1200" i="1" kern="1200" dirty="0" err="1">
                <a:solidFill>
                  <a:schemeClr val="tx1"/>
                </a:solidFill>
                <a:latin typeface="+mn-lt"/>
                <a:ea typeface="+mn-ea"/>
                <a:cs typeface="+mn-cs"/>
              </a:rPr>
              <a:t>GeneGo</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that aims to collect accurate maps of cellular interactions from scientific literature to </a:t>
            </a:r>
            <a:r>
              <a:rPr lang="en-US" sz="1200" i="1" kern="1200" dirty="0" err="1">
                <a:solidFill>
                  <a:schemeClr val="tx1"/>
                </a:solidFill>
                <a:latin typeface="+mn-lt"/>
                <a:ea typeface="+mn-ea"/>
                <a:cs typeface="+mn-cs"/>
              </a:rPr>
              <a:t>Genomatica</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that uses the predictive power behind metabolic networks to identify drug targets in bacteria and humans. Recently most major pharmaceutical companies have made significant investments in network and systems medicine, seeing it as the path towards future drugs.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hu-HU" dirty="0">
              <a:latin typeface="Times New Roman"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B052619D-DD23-404E-8C9A-479CEC797285}" type="slidenum">
              <a:rPr lang="en-US" smtClean="0"/>
              <a:pPr/>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8739" y="171704"/>
            <a:ext cx="1238885" cy="337058"/>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3" name="Holder 3"/>
          <p:cNvSpPr>
            <a:spLocks noGrp="1"/>
          </p:cNvSpPr>
          <p:nvPr>
            <p:ph type="subTitle" idx="4"/>
          </p:nvPr>
        </p:nvSpPr>
        <p:spPr>
          <a:xfrm>
            <a:off x="1371600" y="3200400"/>
            <a:ext cx="6400800" cy="1428750"/>
          </a:xfrm>
          <a:prstGeom prst="rect">
            <a:avLst/>
          </a:prstGeom>
        </p:spPr>
        <p:txBody>
          <a:bodyPr wrap="square" lIns="0" tIns="0" rIns="0" bIns="0">
            <a:spAutoFit/>
          </a:bodyPr>
          <a:lstStyle>
            <a:lvl1pPr>
              <a:defRPr sz="2800" b="1" i="1">
                <a:solidFill>
                  <a:srgbClr val="BEBEBE"/>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197610">
              <a:lnSpc>
                <a:spcPts val="1240"/>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1" i="1">
                <a:solidFill>
                  <a:srgbClr val="BEBEBE"/>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197610">
              <a:lnSpc>
                <a:spcPts val="1240"/>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sz="half" idx="2"/>
          </p:nvPr>
        </p:nvSpPr>
        <p:spPr>
          <a:xfrm>
            <a:off x="457200" y="1314450"/>
            <a:ext cx="3977640" cy="37719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314450"/>
            <a:ext cx="3977640" cy="37719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9/15/2024</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197610">
              <a:lnSpc>
                <a:spcPts val="1240"/>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9/15/2024</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197610">
              <a:lnSpc>
                <a:spcPts val="1240"/>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9/15/2024</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197610">
              <a:lnSpc>
                <a:spcPts val="1240"/>
              </a:lnSpc>
            </a:pPr>
            <a:fld id="{81D60167-4931-47E6-BA6A-407CBD079E47}" type="slidenum">
              <a:rPr spc="-50" dirty="0"/>
              <a:t>‹#›</a:t>
            </a:fld>
            <a:endParaRPr spc="-5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4EA06C-0110-44D1-A606-C7504D255FBA}" type="datetime1">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64C0B-8E7D-3349-906C-A97C93723092}" type="slidenum">
              <a:rPr lang="en-US" smtClean="0"/>
              <a:pPr/>
              <a:t>‹#›</a:t>
            </a:fld>
            <a:endParaRPr lang="en-US"/>
          </a:p>
        </p:txBody>
      </p:sp>
    </p:spTree>
    <p:extLst>
      <p:ext uri="{BB962C8B-B14F-4D97-AF65-F5344CB8AC3E}">
        <p14:creationId xmlns:p14="http://schemas.microsoft.com/office/powerpoint/2010/main" val="929823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2B6F3-B9F6-41EB-9D65-39EBA92292EF}" type="datetime1">
              <a:rPr lang="en-US" smtClean="0"/>
              <a:t>9/15/2024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64C0B-8E7D-3349-906C-A97C93723092}" type="slidenum">
              <a:rPr lang="en-US" smtClean="0"/>
              <a:pPr/>
              <a:t>‹#›</a:t>
            </a:fld>
            <a:endParaRPr lang="en-US"/>
          </a:p>
        </p:txBody>
      </p:sp>
    </p:spTree>
    <p:extLst>
      <p:ext uri="{BB962C8B-B14F-4D97-AF65-F5344CB8AC3E}">
        <p14:creationId xmlns:p14="http://schemas.microsoft.com/office/powerpoint/2010/main" val="187354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4EA06C-0110-44D1-A606-C7504D255FBA}" type="datetime1">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64C0B-8E7D-3349-906C-A97C93723092}" type="slidenum">
              <a:rPr lang="en-US" smtClean="0"/>
              <a:pPr/>
              <a:t>‹#›</a:t>
            </a:fld>
            <a:endParaRPr lang="en-US"/>
          </a:p>
        </p:txBody>
      </p:sp>
    </p:spTree>
    <p:extLst>
      <p:ext uri="{BB962C8B-B14F-4D97-AF65-F5344CB8AC3E}">
        <p14:creationId xmlns:p14="http://schemas.microsoft.com/office/powerpoint/2010/main" val="25832787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8739" y="178562"/>
            <a:ext cx="7849870" cy="330200"/>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a:xfrm>
            <a:off x="1984061" y="1210555"/>
            <a:ext cx="5175876" cy="3112770"/>
          </a:xfrm>
          <a:prstGeom prst="rect">
            <a:avLst/>
          </a:prstGeom>
        </p:spPr>
        <p:txBody>
          <a:bodyPr wrap="square" lIns="0" tIns="0" rIns="0" bIns="0">
            <a:spAutoFit/>
          </a:bodyPr>
          <a:lstStyle>
            <a:lvl1pPr>
              <a:defRPr sz="2800" b="1" i="1">
                <a:solidFill>
                  <a:srgbClr val="BEBEBE"/>
                </a:solidFill>
                <a:latin typeface="Arial"/>
                <a:cs typeface="Arial"/>
              </a:defRPr>
            </a:lvl1pPr>
          </a:lstStyle>
          <a:p>
            <a:endParaRPr/>
          </a:p>
        </p:txBody>
      </p:sp>
      <p:sp>
        <p:nvSpPr>
          <p:cNvPr id="4" name="Holder 4"/>
          <p:cNvSpPr>
            <a:spLocks noGrp="1"/>
          </p:cNvSpPr>
          <p:nvPr>
            <p:ph type="ftr" sz="quarter" idx="5"/>
          </p:nvPr>
        </p:nvSpPr>
        <p:spPr>
          <a:xfrm>
            <a:off x="3108960" y="5314950"/>
            <a:ext cx="2926080" cy="2857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5314950"/>
            <a:ext cx="2103120" cy="2857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9/15/2024</a:t>
            </a:fld>
            <a:endParaRPr lang="en-US"/>
          </a:p>
        </p:txBody>
      </p:sp>
      <p:sp>
        <p:nvSpPr>
          <p:cNvPr id="6" name="Holder 6"/>
          <p:cNvSpPr>
            <a:spLocks noGrp="1"/>
          </p:cNvSpPr>
          <p:nvPr>
            <p:ph type="sldNum" sz="quarter" idx="7"/>
          </p:nvPr>
        </p:nvSpPr>
        <p:spPr>
          <a:xfrm>
            <a:off x="7318717" y="5373149"/>
            <a:ext cx="1678304" cy="220979"/>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1197610">
              <a:lnSpc>
                <a:spcPts val="1240"/>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9"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662E49F-159D-40B9-9182-2C124DEE426A}" type="datetime1">
              <a:rPr lang="en-US" smtClean="0"/>
              <a:t>9/15/2024</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4164C0B-8E7D-3349-906C-A97C93723092}" type="slidenum">
              <a:rPr lang="en-US" smtClean="0"/>
              <a:pPr/>
              <a:t>‹#›</a:t>
            </a:fld>
            <a:endParaRPr lang="en-US"/>
          </a:p>
        </p:txBody>
      </p:sp>
    </p:spTree>
    <p:extLst>
      <p:ext uri="{BB962C8B-B14F-4D97-AF65-F5344CB8AC3E}">
        <p14:creationId xmlns:p14="http://schemas.microsoft.com/office/powerpoint/2010/main" val="248777170"/>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szymab@rpi.edu" TargetMode="External"/><Relationship Id="rId2" Type="http://schemas.openxmlformats.org/officeDocument/2006/relationships/hyperlink" Target="http://www.cs.rpi.edu/~szymansk/fns.24/index.php" TargetMode="External"/><Relationship Id="rId1" Type="http://schemas.openxmlformats.org/officeDocument/2006/relationships/slideLayout" Target="../slideLayouts/slideLayout5.xml"/><Relationship Id="rId4" Type="http://schemas.openxmlformats.org/officeDocument/2006/relationships/hyperlink" Target="mailto:sadasv2@rpi.ed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World_population"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baseballart.com/2010/07/shades-of-greatness-a-story-that-needed-to-be-told/"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hyperlink" Target="http://www.orgnet.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hyperlink" Target="http://www.orgnet.com/"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21" Type="http://schemas.openxmlformats.org/officeDocument/2006/relationships/image" Target="../media/image38.png"/><Relationship Id="rId34" Type="http://schemas.openxmlformats.org/officeDocument/2006/relationships/image" Target="../media/image51.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33" Type="http://schemas.openxmlformats.org/officeDocument/2006/relationships/image" Target="../media/image50.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32" Type="http://schemas.openxmlformats.org/officeDocument/2006/relationships/image" Target="../media/image49.png"/><Relationship Id="rId37" Type="http://schemas.openxmlformats.org/officeDocument/2006/relationships/image" Target="../media/image54.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36" Type="http://schemas.openxmlformats.org/officeDocument/2006/relationships/image" Target="../media/image53.png"/><Relationship Id="rId10" Type="http://schemas.openxmlformats.org/officeDocument/2006/relationships/image" Target="../media/image27.png"/><Relationship Id="rId19" Type="http://schemas.openxmlformats.org/officeDocument/2006/relationships/image" Target="../media/image36.png"/><Relationship Id="rId31" Type="http://schemas.openxmlformats.org/officeDocument/2006/relationships/image" Target="../media/image48.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47.png"/><Relationship Id="rId35" Type="http://schemas.openxmlformats.org/officeDocument/2006/relationships/image" Target="../media/image52.png"/><Relationship Id="rId8" Type="http://schemas.openxmlformats.org/officeDocument/2006/relationships/image" Target="../media/image25.png"/><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notesSlide" Target="../notesSlides/notesSlide2.xml"/><Relationship Id="rId7" Type="http://schemas.openxmlformats.org/officeDocument/2006/relationships/image" Target="../media/image65.gi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51.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notesSlide" Target="../notesSlides/notesSlide3.xml"/><Relationship Id="rId7" Type="http://schemas.openxmlformats.org/officeDocument/2006/relationships/image" Target="../media/image70.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5715000"/>
            <a:chOff x="0" y="0"/>
            <a:chExt cx="9144000" cy="5715000"/>
          </a:xfrm>
        </p:grpSpPr>
        <p:pic>
          <p:nvPicPr>
            <p:cNvPr id="3" name="object 3"/>
            <p:cNvPicPr/>
            <p:nvPr/>
          </p:nvPicPr>
          <p:blipFill>
            <a:blip r:embed="rId2" cstate="print"/>
            <a:stretch>
              <a:fillRect/>
            </a:stretch>
          </p:blipFill>
          <p:spPr>
            <a:xfrm>
              <a:off x="0" y="0"/>
              <a:ext cx="9144000" cy="5714999"/>
            </a:xfrm>
            <a:prstGeom prst="rect">
              <a:avLst/>
            </a:prstGeom>
          </p:spPr>
        </p:pic>
        <p:sp>
          <p:nvSpPr>
            <p:cNvPr id="4" name="object 4"/>
            <p:cNvSpPr/>
            <p:nvPr/>
          </p:nvSpPr>
          <p:spPr>
            <a:xfrm>
              <a:off x="0" y="0"/>
              <a:ext cx="9144000" cy="2554605"/>
            </a:xfrm>
            <a:custGeom>
              <a:avLst/>
              <a:gdLst/>
              <a:ahLst/>
              <a:cxnLst/>
              <a:rect l="l" t="t" r="r" b="b"/>
              <a:pathLst>
                <a:path w="9144000" h="2554605">
                  <a:moveTo>
                    <a:pt x="9144000" y="0"/>
                  </a:moveTo>
                  <a:lnTo>
                    <a:pt x="0" y="0"/>
                  </a:lnTo>
                  <a:lnTo>
                    <a:pt x="0" y="2554224"/>
                  </a:lnTo>
                  <a:lnTo>
                    <a:pt x="9144000" y="2554224"/>
                  </a:lnTo>
                  <a:lnTo>
                    <a:pt x="9144000" y="0"/>
                  </a:lnTo>
                  <a:close/>
                </a:path>
              </a:pathLst>
            </a:custGeom>
            <a:solidFill>
              <a:srgbClr val="FFFFFF">
                <a:alpha val="70195"/>
              </a:srgbClr>
            </a:solidFill>
          </p:spPr>
          <p:txBody>
            <a:bodyPr wrap="square" lIns="0" tIns="0" rIns="0" bIns="0" rtlCol="0"/>
            <a:lstStyle/>
            <a:p>
              <a:endParaRPr/>
            </a:p>
          </p:txBody>
        </p:sp>
      </p:grpSp>
      <p:sp>
        <p:nvSpPr>
          <p:cNvPr id="5" name="object 5"/>
          <p:cNvSpPr txBox="1">
            <a:spLocks noGrp="1"/>
          </p:cNvSpPr>
          <p:nvPr>
            <p:ph type="title"/>
          </p:nvPr>
        </p:nvSpPr>
        <p:spPr>
          <a:xfrm>
            <a:off x="2164346" y="7112"/>
            <a:ext cx="4904740" cy="1000760"/>
          </a:xfrm>
          <a:prstGeom prst="rect">
            <a:avLst/>
          </a:prstGeom>
        </p:spPr>
        <p:txBody>
          <a:bodyPr vert="horz" wrap="square" lIns="0" tIns="12065" rIns="0" bIns="0" rtlCol="0">
            <a:spAutoFit/>
          </a:bodyPr>
          <a:lstStyle/>
          <a:p>
            <a:pPr marL="1706880" marR="5080" indent="-1694814">
              <a:lnSpc>
                <a:spcPct val="100000"/>
              </a:lnSpc>
              <a:spcBef>
                <a:spcPts val="95"/>
              </a:spcBef>
            </a:pPr>
            <a:r>
              <a:rPr sz="3200" dirty="0">
                <a:solidFill>
                  <a:srgbClr val="000000"/>
                </a:solidFill>
                <a:latin typeface="Calibri"/>
                <a:cs typeface="Calibri"/>
              </a:rPr>
              <a:t>Frontiers</a:t>
            </a:r>
            <a:r>
              <a:rPr sz="3200" spc="-70" dirty="0">
                <a:solidFill>
                  <a:srgbClr val="000000"/>
                </a:solidFill>
                <a:latin typeface="Calibri"/>
                <a:cs typeface="Calibri"/>
              </a:rPr>
              <a:t> </a:t>
            </a:r>
            <a:r>
              <a:rPr sz="3200" dirty="0">
                <a:solidFill>
                  <a:srgbClr val="000000"/>
                </a:solidFill>
                <a:latin typeface="Calibri"/>
                <a:cs typeface="Calibri"/>
              </a:rPr>
              <a:t>of</a:t>
            </a:r>
            <a:r>
              <a:rPr sz="3200" spc="-80" dirty="0">
                <a:solidFill>
                  <a:srgbClr val="000000"/>
                </a:solidFill>
                <a:latin typeface="Calibri"/>
                <a:cs typeface="Calibri"/>
              </a:rPr>
              <a:t> </a:t>
            </a:r>
            <a:r>
              <a:rPr sz="3200" dirty="0">
                <a:solidFill>
                  <a:srgbClr val="000000"/>
                </a:solidFill>
                <a:latin typeface="Calibri"/>
                <a:cs typeface="Calibri"/>
              </a:rPr>
              <a:t>Network</a:t>
            </a:r>
            <a:r>
              <a:rPr sz="3200" spc="-65" dirty="0">
                <a:solidFill>
                  <a:srgbClr val="000000"/>
                </a:solidFill>
                <a:latin typeface="Calibri"/>
                <a:cs typeface="Calibri"/>
              </a:rPr>
              <a:t> </a:t>
            </a:r>
            <a:r>
              <a:rPr sz="3200" spc="-10" dirty="0">
                <a:solidFill>
                  <a:srgbClr val="000000"/>
                </a:solidFill>
                <a:latin typeface="Calibri"/>
                <a:cs typeface="Calibri"/>
              </a:rPr>
              <a:t>Science </a:t>
            </a:r>
            <a:r>
              <a:rPr sz="3200" dirty="0">
                <a:solidFill>
                  <a:srgbClr val="000000"/>
                </a:solidFill>
                <a:latin typeface="Calibri"/>
                <a:cs typeface="Calibri"/>
              </a:rPr>
              <a:t>Fall</a:t>
            </a:r>
            <a:r>
              <a:rPr sz="3200" spc="-135" dirty="0">
                <a:solidFill>
                  <a:srgbClr val="000000"/>
                </a:solidFill>
                <a:latin typeface="Calibri"/>
                <a:cs typeface="Calibri"/>
              </a:rPr>
              <a:t> </a:t>
            </a:r>
            <a:r>
              <a:rPr sz="3200" spc="-20" dirty="0">
                <a:solidFill>
                  <a:srgbClr val="000000"/>
                </a:solidFill>
                <a:latin typeface="Calibri"/>
                <a:cs typeface="Calibri"/>
              </a:rPr>
              <a:t>2024</a:t>
            </a:r>
            <a:endParaRPr sz="3200">
              <a:latin typeface="Calibri"/>
              <a:cs typeface="Calibri"/>
            </a:endParaRPr>
          </a:p>
        </p:txBody>
      </p:sp>
      <p:sp>
        <p:nvSpPr>
          <p:cNvPr id="6" name="object 6"/>
          <p:cNvSpPr/>
          <p:nvPr/>
        </p:nvSpPr>
        <p:spPr>
          <a:xfrm>
            <a:off x="0" y="2795777"/>
            <a:ext cx="9144000" cy="966469"/>
          </a:xfrm>
          <a:custGeom>
            <a:avLst/>
            <a:gdLst/>
            <a:ahLst/>
            <a:cxnLst/>
            <a:rect l="l" t="t" r="r" b="b"/>
            <a:pathLst>
              <a:path w="9144000" h="966470">
                <a:moveTo>
                  <a:pt x="9144000" y="0"/>
                </a:moveTo>
                <a:lnTo>
                  <a:pt x="0" y="0"/>
                </a:lnTo>
                <a:lnTo>
                  <a:pt x="0" y="966216"/>
                </a:lnTo>
                <a:lnTo>
                  <a:pt x="9144000" y="966216"/>
                </a:lnTo>
                <a:lnTo>
                  <a:pt x="9144000" y="0"/>
                </a:lnTo>
                <a:close/>
              </a:path>
            </a:pathLst>
          </a:custGeom>
          <a:solidFill>
            <a:srgbClr val="FFFFFF">
              <a:alpha val="70195"/>
            </a:srgbClr>
          </a:solidFill>
        </p:spPr>
        <p:txBody>
          <a:bodyPr wrap="square" lIns="0" tIns="0" rIns="0" bIns="0" rtlCol="0"/>
          <a:lstStyle/>
          <a:p>
            <a:endParaRPr/>
          </a:p>
        </p:txBody>
      </p:sp>
      <p:sp>
        <p:nvSpPr>
          <p:cNvPr id="7" name="object 7"/>
          <p:cNvSpPr txBox="1"/>
          <p:nvPr/>
        </p:nvSpPr>
        <p:spPr>
          <a:xfrm>
            <a:off x="2593111" y="1470355"/>
            <a:ext cx="3976370" cy="2223135"/>
          </a:xfrm>
          <a:prstGeom prst="rect">
            <a:avLst/>
          </a:prstGeom>
        </p:spPr>
        <p:txBody>
          <a:bodyPr vert="horz" wrap="square" lIns="0" tIns="12065" rIns="0" bIns="0" rtlCol="0">
            <a:spAutoFit/>
          </a:bodyPr>
          <a:lstStyle/>
          <a:p>
            <a:pPr marL="12700" marR="23495" indent="241935">
              <a:lnSpc>
                <a:spcPct val="100000"/>
              </a:lnSpc>
              <a:spcBef>
                <a:spcPts val="95"/>
              </a:spcBef>
            </a:pPr>
            <a:r>
              <a:rPr sz="3200" b="1" dirty="0">
                <a:latin typeface="Calibri"/>
                <a:cs typeface="Calibri"/>
              </a:rPr>
              <a:t>Class</a:t>
            </a:r>
            <a:r>
              <a:rPr sz="3200" b="1" spc="-40" dirty="0">
                <a:latin typeface="Calibri"/>
                <a:cs typeface="Calibri"/>
              </a:rPr>
              <a:t> </a:t>
            </a:r>
            <a:r>
              <a:rPr sz="3200" b="1" dirty="0">
                <a:latin typeface="Calibri"/>
                <a:cs typeface="Calibri"/>
              </a:rPr>
              <a:t>1:</a:t>
            </a:r>
            <a:r>
              <a:rPr sz="3200" b="1" spc="-25" dirty="0">
                <a:latin typeface="Calibri"/>
                <a:cs typeface="Calibri"/>
              </a:rPr>
              <a:t> </a:t>
            </a:r>
            <a:r>
              <a:rPr sz="3200" b="1" spc="-10" dirty="0">
                <a:latin typeface="Calibri"/>
                <a:cs typeface="Calibri"/>
              </a:rPr>
              <a:t>Introduction </a:t>
            </a:r>
            <a:r>
              <a:rPr sz="3200" b="1" dirty="0">
                <a:latin typeface="Calibri"/>
                <a:cs typeface="Calibri"/>
              </a:rPr>
              <a:t>(Chapter</a:t>
            </a:r>
            <a:r>
              <a:rPr sz="3200" b="1" spc="-35" dirty="0">
                <a:latin typeface="Calibri"/>
                <a:cs typeface="Calibri"/>
              </a:rPr>
              <a:t> </a:t>
            </a:r>
            <a:r>
              <a:rPr sz="3200" b="1" dirty="0">
                <a:latin typeface="Calibri"/>
                <a:cs typeface="Calibri"/>
              </a:rPr>
              <a:t>1</a:t>
            </a:r>
            <a:r>
              <a:rPr sz="3200" b="1" spc="-40" dirty="0">
                <a:latin typeface="Calibri"/>
                <a:cs typeface="Calibri"/>
              </a:rPr>
              <a:t> </a:t>
            </a:r>
            <a:r>
              <a:rPr sz="3200" b="1" dirty="0">
                <a:latin typeface="Calibri"/>
                <a:cs typeface="Calibri"/>
              </a:rPr>
              <a:t>in</a:t>
            </a:r>
            <a:r>
              <a:rPr sz="3200" b="1" spc="-45" dirty="0">
                <a:latin typeface="Calibri"/>
                <a:cs typeface="Calibri"/>
              </a:rPr>
              <a:t> </a:t>
            </a:r>
            <a:r>
              <a:rPr sz="3200" b="1" spc="-40" dirty="0">
                <a:latin typeface="Calibri"/>
                <a:cs typeface="Calibri"/>
              </a:rPr>
              <a:t>Textbook)</a:t>
            </a:r>
            <a:endParaRPr sz="3200">
              <a:latin typeface="Calibri"/>
              <a:cs typeface="Calibri"/>
            </a:endParaRPr>
          </a:p>
          <a:p>
            <a:pPr>
              <a:lnSpc>
                <a:spcPct val="100000"/>
              </a:lnSpc>
              <a:spcBef>
                <a:spcPts val="1400"/>
              </a:spcBef>
            </a:pPr>
            <a:endParaRPr sz="3200">
              <a:latin typeface="Calibri"/>
              <a:cs typeface="Calibri"/>
            </a:endParaRPr>
          </a:p>
          <a:p>
            <a:pPr marL="189865">
              <a:lnSpc>
                <a:spcPct val="100000"/>
              </a:lnSpc>
            </a:pPr>
            <a:r>
              <a:rPr sz="3600" b="1" dirty="0">
                <a:latin typeface="Calibri"/>
                <a:cs typeface="Calibri"/>
              </a:rPr>
              <a:t>Boleslaw</a:t>
            </a:r>
            <a:r>
              <a:rPr sz="3600" b="1" spc="-145" dirty="0">
                <a:latin typeface="Calibri"/>
                <a:cs typeface="Calibri"/>
              </a:rPr>
              <a:t> </a:t>
            </a:r>
            <a:r>
              <a:rPr sz="3600" b="1" spc="-10" dirty="0">
                <a:latin typeface="Calibri"/>
                <a:cs typeface="Calibri"/>
              </a:rPr>
              <a:t>Szymanski</a:t>
            </a:r>
            <a:endParaRPr sz="3600">
              <a:latin typeface="Calibri"/>
              <a:cs typeface="Calibri"/>
            </a:endParaRPr>
          </a:p>
        </p:txBody>
      </p:sp>
      <p:sp>
        <p:nvSpPr>
          <p:cNvPr id="9" name="object 9"/>
          <p:cNvSpPr txBox="1"/>
          <p:nvPr/>
        </p:nvSpPr>
        <p:spPr>
          <a:xfrm>
            <a:off x="4774500" y="5474723"/>
            <a:ext cx="4291965" cy="203200"/>
          </a:xfrm>
          <a:prstGeom prst="rect">
            <a:avLst/>
          </a:prstGeom>
        </p:spPr>
        <p:txBody>
          <a:bodyPr vert="horz" wrap="square" lIns="0" tIns="0" rIns="0" bIns="0" rtlCol="0">
            <a:spAutoFit/>
          </a:bodyPr>
          <a:lstStyle/>
          <a:p>
            <a:pPr marL="12700">
              <a:lnSpc>
                <a:spcPts val="1430"/>
              </a:lnSpc>
            </a:pPr>
            <a:r>
              <a:rPr sz="1400" dirty="0">
                <a:latin typeface="Calibri"/>
                <a:cs typeface="Calibri"/>
              </a:rPr>
              <a:t>based</a:t>
            </a:r>
            <a:r>
              <a:rPr sz="1400" spc="-35" dirty="0">
                <a:latin typeface="Calibri"/>
                <a:cs typeface="Calibri"/>
              </a:rPr>
              <a:t> </a:t>
            </a:r>
            <a:r>
              <a:rPr sz="1400" dirty="0">
                <a:latin typeface="Calibri"/>
                <a:cs typeface="Calibri"/>
              </a:rPr>
              <a:t>on</a:t>
            </a:r>
            <a:r>
              <a:rPr sz="1400" spc="-40" dirty="0">
                <a:latin typeface="Calibri"/>
                <a:cs typeface="Calibri"/>
              </a:rPr>
              <a:t> </a:t>
            </a:r>
            <a:r>
              <a:rPr sz="1400" dirty="0">
                <a:latin typeface="Calibri"/>
                <a:cs typeface="Calibri"/>
              </a:rPr>
              <a:t>slides</a:t>
            </a:r>
            <a:r>
              <a:rPr sz="1400" spc="-20" dirty="0">
                <a:latin typeface="Calibri"/>
                <a:cs typeface="Calibri"/>
              </a:rPr>
              <a:t> </a:t>
            </a:r>
            <a:r>
              <a:rPr sz="1400" dirty="0">
                <a:latin typeface="Calibri"/>
                <a:cs typeface="Calibri"/>
              </a:rPr>
              <a:t>by</a:t>
            </a:r>
            <a:r>
              <a:rPr sz="1400" spc="-35" dirty="0">
                <a:latin typeface="Calibri"/>
                <a:cs typeface="Calibri"/>
              </a:rPr>
              <a:t> </a:t>
            </a:r>
            <a:r>
              <a:rPr sz="1400" spc="-10" dirty="0">
                <a:latin typeface="Calibri"/>
                <a:cs typeface="Calibri"/>
              </a:rPr>
              <a:t>Albert-</a:t>
            </a:r>
            <a:r>
              <a:rPr sz="1400" dirty="0">
                <a:latin typeface="Calibri"/>
                <a:cs typeface="Calibri"/>
              </a:rPr>
              <a:t>László</a:t>
            </a:r>
            <a:r>
              <a:rPr sz="1400" spc="-15" dirty="0">
                <a:latin typeface="Calibri"/>
                <a:cs typeface="Calibri"/>
              </a:rPr>
              <a:t> </a:t>
            </a:r>
            <a:r>
              <a:rPr sz="1400" dirty="0">
                <a:latin typeface="Calibri"/>
                <a:cs typeface="Calibri"/>
              </a:rPr>
              <a:t>Barabási</a:t>
            </a:r>
            <a:r>
              <a:rPr sz="1400" spc="-15" dirty="0">
                <a:latin typeface="Calibri"/>
                <a:cs typeface="Calibri"/>
              </a:rPr>
              <a:t> </a:t>
            </a:r>
            <a:r>
              <a:rPr sz="1400" dirty="0">
                <a:latin typeface="Calibri"/>
                <a:cs typeface="Calibri"/>
              </a:rPr>
              <a:t>&amp;</a:t>
            </a:r>
            <a:r>
              <a:rPr sz="1400" spc="-45" dirty="0">
                <a:latin typeface="Calibri"/>
                <a:cs typeface="Calibri"/>
              </a:rPr>
              <a:t> </a:t>
            </a:r>
            <a:r>
              <a:rPr sz="1400" spc="-10" dirty="0">
                <a:latin typeface="Calibri"/>
                <a:cs typeface="Calibri"/>
              </a:rPr>
              <a:t>Roberta</a:t>
            </a:r>
            <a:r>
              <a:rPr sz="1400" spc="-15" dirty="0">
                <a:latin typeface="Calibri"/>
                <a:cs typeface="Calibri"/>
              </a:rPr>
              <a:t> </a:t>
            </a:r>
            <a:r>
              <a:rPr sz="1400" spc="-10" dirty="0">
                <a:latin typeface="Calibri"/>
                <a:cs typeface="Calibri"/>
              </a:rPr>
              <a:t>Sinatra</a:t>
            </a:r>
            <a:endParaRPr sz="1400">
              <a:latin typeface="Calibri"/>
              <a:cs typeface="Calibri"/>
            </a:endParaRPr>
          </a:p>
        </p:txBody>
      </p:sp>
      <p:sp>
        <p:nvSpPr>
          <p:cNvPr id="8" name="object 8"/>
          <p:cNvSpPr txBox="1"/>
          <p:nvPr/>
        </p:nvSpPr>
        <p:spPr>
          <a:xfrm>
            <a:off x="8504173" y="5335049"/>
            <a:ext cx="102870"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888888"/>
                </a:solidFill>
                <a:latin typeface="Calibri"/>
                <a:cs typeface="Calibri"/>
              </a:rPr>
              <a:t>1</a:t>
            </a:r>
            <a:endParaRPr sz="12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20775">
              <a:lnSpc>
                <a:spcPts val="1240"/>
              </a:lnSpc>
            </a:pPr>
            <a:fld id="{81D60167-4931-47E6-BA6A-407CBD079E47}" type="slidenum">
              <a:rPr spc="-25" dirty="0"/>
              <a:t>10</a:t>
            </a:fld>
            <a:endParaRPr spc="-25" dirty="0"/>
          </a:p>
        </p:txBody>
      </p:sp>
      <p:sp>
        <p:nvSpPr>
          <p:cNvPr id="2" name="object 2"/>
          <p:cNvSpPr txBox="1">
            <a:spLocks noGrp="1"/>
          </p:cNvSpPr>
          <p:nvPr>
            <p:ph type="title"/>
          </p:nvPr>
        </p:nvSpPr>
        <p:spPr>
          <a:xfrm>
            <a:off x="3645661" y="459567"/>
            <a:ext cx="1985010" cy="330200"/>
          </a:xfrm>
          <a:prstGeom prst="rect">
            <a:avLst/>
          </a:prstGeom>
        </p:spPr>
        <p:txBody>
          <a:bodyPr vert="horz" wrap="square" lIns="0" tIns="12065" rIns="0" bIns="0" rtlCol="0">
            <a:spAutoFit/>
          </a:bodyPr>
          <a:lstStyle/>
          <a:p>
            <a:pPr marL="12700">
              <a:lnSpc>
                <a:spcPct val="100000"/>
              </a:lnSpc>
              <a:spcBef>
                <a:spcPts val="95"/>
              </a:spcBef>
            </a:pPr>
            <a:r>
              <a:rPr spc="-20" dirty="0">
                <a:solidFill>
                  <a:srgbClr val="C00000"/>
                </a:solidFill>
                <a:latin typeface="Calibri"/>
                <a:cs typeface="Calibri"/>
              </a:rPr>
              <a:t>Attendance</a:t>
            </a:r>
            <a:r>
              <a:rPr spc="-5" dirty="0">
                <a:solidFill>
                  <a:srgbClr val="C00000"/>
                </a:solidFill>
                <a:latin typeface="Calibri"/>
                <a:cs typeface="Calibri"/>
              </a:rPr>
              <a:t> </a:t>
            </a:r>
            <a:r>
              <a:rPr spc="-10" dirty="0">
                <a:solidFill>
                  <a:srgbClr val="C00000"/>
                </a:solidFill>
                <a:latin typeface="Calibri"/>
                <a:cs typeface="Calibri"/>
              </a:rPr>
              <a:t>Policy:</a:t>
            </a:r>
          </a:p>
        </p:txBody>
      </p:sp>
      <p:sp>
        <p:nvSpPr>
          <p:cNvPr id="3" name="object 3"/>
          <p:cNvSpPr txBox="1"/>
          <p:nvPr/>
        </p:nvSpPr>
        <p:spPr>
          <a:xfrm>
            <a:off x="935908" y="1312914"/>
            <a:ext cx="7325995" cy="3987165"/>
          </a:xfrm>
          <a:prstGeom prst="rect">
            <a:avLst/>
          </a:prstGeom>
        </p:spPr>
        <p:txBody>
          <a:bodyPr vert="horz" wrap="square" lIns="0" tIns="12065" rIns="0" bIns="0" rtlCol="0">
            <a:spAutoFit/>
          </a:bodyPr>
          <a:lstStyle/>
          <a:p>
            <a:pPr marL="12700" marR="60960">
              <a:lnSpc>
                <a:spcPct val="100000"/>
              </a:lnSpc>
              <a:spcBef>
                <a:spcPts val="95"/>
              </a:spcBef>
            </a:pPr>
            <a:r>
              <a:rPr sz="2000" spc="-10" dirty="0">
                <a:latin typeface="Calibri"/>
                <a:cs typeface="Calibri"/>
              </a:rPr>
              <a:t>Attendance</a:t>
            </a:r>
            <a:r>
              <a:rPr sz="2000" spc="-25" dirty="0">
                <a:latin typeface="Calibri"/>
                <a:cs typeface="Calibri"/>
              </a:rPr>
              <a:t> </a:t>
            </a:r>
            <a:r>
              <a:rPr sz="2000" dirty="0">
                <a:latin typeface="Calibri"/>
                <a:cs typeface="Calibri"/>
              </a:rPr>
              <a:t>in</a:t>
            </a:r>
            <a:r>
              <a:rPr sz="2000" spc="-45" dirty="0">
                <a:latin typeface="Calibri"/>
                <a:cs typeface="Calibri"/>
              </a:rPr>
              <a:t> </a:t>
            </a:r>
            <a:r>
              <a:rPr sz="2000" dirty="0">
                <a:latin typeface="Calibri"/>
                <a:cs typeface="Calibri"/>
              </a:rPr>
              <a:t>classes</a:t>
            </a:r>
            <a:r>
              <a:rPr sz="2000" spc="-20" dirty="0">
                <a:latin typeface="Calibri"/>
                <a:cs typeface="Calibri"/>
              </a:rPr>
              <a:t> </a:t>
            </a:r>
            <a:r>
              <a:rPr sz="2000" dirty="0">
                <a:latin typeface="Calibri"/>
                <a:cs typeface="Calibri"/>
              </a:rPr>
              <a:t>is</a:t>
            </a:r>
            <a:r>
              <a:rPr sz="2000" spc="-40" dirty="0">
                <a:latin typeface="Calibri"/>
                <a:cs typeface="Calibri"/>
              </a:rPr>
              <a:t> </a:t>
            </a:r>
            <a:r>
              <a:rPr sz="2000" dirty="0">
                <a:latin typeface="Calibri"/>
                <a:cs typeface="Calibri"/>
              </a:rPr>
              <a:t>in</a:t>
            </a:r>
            <a:r>
              <a:rPr sz="2000" spc="-45" dirty="0">
                <a:latin typeface="Calibri"/>
                <a:cs typeface="Calibri"/>
              </a:rPr>
              <a:t> </a:t>
            </a:r>
            <a:r>
              <a:rPr sz="2000" dirty="0">
                <a:latin typeface="Calibri"/>
                <a:cs typeface="Calibri"/>
              </a:rPr>
              <a:t>general</a:t>
            </a:r>
            <a:r>
              <a:rPr sz="2000" spc="-30" dirty="0">
                <a:latin typeface="Calibri"/>
                <a:cs typeface="Calibri"/>
              </a:rPr>
              <a:t> </a:t>
            </a:r>
            <a:r>
              <a:rPr sz="2000" dirty="0">
                <a:latin typeface="Calibri"/>
                <a:cs typeface="Calibri"/>
              </a:rPr>
              <a:t>not</a:t>
            </a:r>
            <a:r>
              <a:rPr sz="2000" spc="-50" dirty="0">
                <a:latin typeface="Calibri"/>
                <a:cs typeface="Calibri"/>
              </a:rPr>
              <a:t> </a:t>
            </a:r>
            <a:r>
              <a:rPr sz="2000" spc="-10" dirty="0">
                <a:latin typeface="Calibri"/>
                <a:cs typeface="Calibri"/>
              </a:rPr>
              <a:t>required</a:t>
            </a:r>
            <a:r>
              <a:rPr sz="2000" spc="-35" dirty="0">
                <a:latin typeface="Calibri"/>
                <a:cs typeface="Calibri"/>
              </a:rPr>
              <a:t> </a:t>
            </a:r>
            <a:r>
              <a:rPr sz="2000" dirty="0">
                <a:latin typeface="Calibri"/>
                <a:cs typeface="Calibri"/>
              </a:rPr>
              <a:t>but</a:t>
            </a:r>
            <a:r>
              <a:rPr sz="2000" spc="-40" dirty="0">
                <a:latin typeface="Calibri"/>
                <a:cs typeface="Calibri"/>
              </a:rPr>
              <a:t> </a:t>
            </a:r>
            <a:r>
              <a:rPr sz="2000" dirty="0">
                <a:latin typeface="Calibri"/>
                <a:cs typeface="Calibri"/>
              </a:rPr>
              <a:t>it</a:t>
            </a:r>
            <a:r>
              <a:rPr sz="2000" spc="-35" dirty="0">
                <a:latin typeface="Calibri"/>
                <a:cs typeface="Calibri"/>
              </a:rPr>
              <a:t> </a:t>
            </a:r>
            <a:r>
              <a:rPr sz="2000" dirty="0">
                <a:latin typeface="Calibri"/>
                <a:cs typeface="Calibri"/>
              </a:rPr>
              <a:t>is</a:t>
            </a:r>
            <a:r>
              <a:rPr sz="2000" spc="-40" dirty="0">
                <a:latin typeface="Calibri"/>
                <a:cs typeface="Calibri"/>
              </a:rPr>
              <a:t> </a:t>
            </a:r>
            <a:r>
              <a:rPr sz="2000" spc="-10" dirty="0">
                <a:latin typeface="Calibri"/>
                <a:cs typeface="Calibri"/>
              </a:rPr>
              <a:t>recommended </a:t>
            </a:r>
            <a:r>
              <a:rPr sz="2000" dirty="0">
                <a:latin typeface="Calibri"/>
                <a:cs typeface="Calibri"/>
              </a:rPr>
              <a:t>because</a:t>
            </a:r>
            <a:r>
              <a:rPr sz="2000" spc="-55" dirty="0">
                <a:latin typeface="Calibri"/>
                <a:cs typeface="Calibri"/>
              </a:rPr>
              <a:t> </a:t>
            </a:r>
            <a:r>
              <a:rPr sz="2000" dirty="0">
                <a:latin typeface="Calibri"/>
                <a:cs typeface="Calibri"/>
              </a:rPr>
              <a:t>the</a:t>
            </a:r>
            <a:r>
              <a:rPr sz="2000" spc="-70" dirty="0">
                <a:latin typeface="Calibri"/>
                <a:cs typeface="Calibri"/>
              </a:rPr>
              <a:t> </a:t>
            </a:r>
            <a:r>
              <a:rPr sz="2000" dirty="0">
                <a:latin typeface="Calibri"/>
                <a:cs typeface="Calibri"/>
              </a:rPr>
              <a:t>material</a:t>
            </a:r>
            <a:r>
              <a:rPr sz="2000" spc="-55" dirty="0">
                <a:latin typeface="Calibri"/>
                <a:cs typeface="Calibri"/>
              </a:rPr>
              <a:t> </a:t>
            </a:r>
            <a:r>
              <a:rPr sz="2000" spc="-10" dirty="0">
                <a:latin typeface="Calibri"/>
                <a:cs typeface="Calibri"/>
              </a:rPr>
              <a:t>presented</a:t>
            </a:r>
            <a:r>
              <a:rPr sz="2000" spc="-55" dirty="0">
                <a:latin typeface="Calibri"/>
                <a:cs typeface="Calibri"/>
              </a:rPr>
              <a:t> </a:t>
            </a:r>
            <a:r>
              <a:rPr sz="2000" dirty="0">
                <a:latin typeface="Calibri"/>
                <a:cs typeface="Calibri"/>
              </a:rPr>
              <a:t>in</a:t>
            </a:r>
            <a:r>
              <a:rPr sz="2000" spc="-70" dirty="0">
                <a:latin typeface="Calibri"/>
                <a:cs typeface="Calibri"/>
              </a:rPr>
              <a:t> </a:t>
            </a:r>
            <a:r>
              <a:rPr sz="2000" dirty="0">
                <a:latin typeface="Calibri"/>
                <a:cs typeface="Calibri"/>
              </a:rPr>
              <a:t>classes</a:t>
            </a:r>
            <a:r>
              <a:rPr sz="2000" spc="-45" dirty="0">
                <a:latin typeface="Calibri"/>
                <a:cs typeface="Calibri"/>
              </a:rPr>
              <a:t> </a:t>
            </a:r>
            <a:r>
              <a:rPr sz="2000" dirty="0">
                <a:latin typeface="Calibri"/>
                <a:cs typeface="Calibri"/>
              </a:rPr>
              <a:t>includes</a:t>
            </a:r>
            <a:r>
              <a:rPr sz="2000" spc="-50" dirty="0">
                <a:latin typeface="Calibri"/>
                <a:cs typeface="Calibri"/>
              </a:rPr>
              <a:t> </a:t>
            </a:r>
            <a:r>
              <a:rPr sz="2000" dirty="0">
                <a:latin typeface="Calibri"/>
                <a:cs typeface="Calibri"/>
              </a:rPr>
              <a:t>topics</a:t>
            </a:r>
            <a:r>
              <a:rPr sz="2000" spc="-70" dirty="0">
                <a:latin typeface="Calibri"/>
                <a:cs typeface="Calibri"/>
              </a:rPr>
              <a:t> </a:t>
            </a:r>
            <a:r>
              <a:rPr sz="2000" dirty="0">
                <a:latin typeface="Calibri"/>
                <a:cs typeface="Calibri"/>
              </a:rPr>
              <a:t>beyond</a:t>
            </a:r>
            <a:r>
              <a:rPr sz="2000" spc="-75" dirty="0">
                <a:latin typeface="Calibri"/>
                <a:cs typeface="Calibri"/>
              </a:rPr>
              <a:t> </a:t>
            </a:r>
            <a:r>
              <a:rPr sz="2000" spc="-25" dirty="0">
                <a:latin typeface="Calibri"/>
                <a:cs typeface="Calibri"/>
              </a:rPr>
              <a:t>the </a:t>
            </a:r>
            <a:r>
              <a:rPr sz="2000" spc="-10" dirty="0">
                <a:latin typeface="Calibri"/>
                <a:cs typeface="Calibri"/>
              </a:rPr>
              <a:t>textbook.</a:t>
            </a:r>
            <a:endParaRPr sz="2000">
              <a:latin typeface="Calibri"/>
              <a:cs typeface="Calibri"/>
            </a:endParaRPr>
          </a:p>
          <a:p>
            <a:pPr marL="12700" marR="5080">
              <a:lnSpc>
                <a:spcPct val="100000"/>
              </a:lnSpc>
              <a:spcBef>
                <a:spcPts val="2400"/>
              </a:spcBef>
            </a:pPr>
            <a:r>
              <a:rPr sz="2000" spc="-30" dirty="0">
                <a:latin typeface="Calibri"/>
                <a:cs typeface="Calibri"/>
              </a:rPr>
              <a:t>However,</a:t>
            </a:r>
            <a:r>
              <a:rPr sz="2000" spc="-50" dirty="0">
                <a:latin typeface="Calibri"/>
                <a:cs typeface="Calibri"/>
              </a:rPr>
              <a:t> </a:t>
            </a:r>
            <a:r>
              <a:rPr sz="2000" dirty="0">
                <a:latin typeface="Calibri"/>
                <a:cs typeface="Calibri"/>
              </a:rPr>
              <a:t>the</a:t>
            </a:r>
            <a:r>
              <a:rPr sz="2000" spc="-45" dirty="0">
                <a:latin typeface="Calibri"/>
                <a:cs typeface="Calibri"/>
              </a:rPr>
              <a:t> </a:t>
            </a:r>
            <a:r>
              <a:rPr sz="2000" spc="-10" dirty="0">
                <a:latin typeface="Calibri"/>
                <a:cs typeface="Calibri"/>
              </a:rPr>
              <a:t>attendance</a:t>
            </a:r>
            <a:r>
              <a:rPr sz="2000" spc="-35" dirty="0">
                <a:latin typeface="Calibri"/>
                <a:cs typeface="Calibri"/>
              </a:rPr>
              <a:t> </a:t>
            </a:r>
            <a:r>
              <a:rPr sz="2000" dirty="0">
                <a:latin typeface="Calibri"/>
                <a:cs typeface="Calibri"/>
              </a:rPr>
              <a:t>and</a:t>
            </a:r>
            <a:r>
              <a:rPr sz="2000" spc="-60" dirty="0">
                <a:latin typeface="Calibri"/>
                <a:cs typeface="Calibri"/>
              </a:rPr>
              <a:t> </a:t>
            </a:r>
            <a:r>
              <a:rPr sz="2000" dirty="0">
                <a:latin typeface="Calibri"/>
                <a:cs typeface="Calibri"/>
              </a:rPr>
              <a:t>active</a:t>
            </a:r>
            <a:r>
              <a:rPr sz="2000" spc="-40" dirty="0">
                <a:latin typeface="Calibri"/>
                <a:cs typeface="Calibri"/>
              </a:rPr>
              <a:t> </a:t>
            </a:r>
            <a:r>
              <a:rPr sz="2000" dirty="0">
                <a:latin typeface="Calibri"/>
                <a:cs typeface="Calibri"/>
              </a:rPr>
              <a:t>participation</a:t>
            </a:r>
            <a:r>
              <a:rPr sz="2000" spc="-35" dirty="0">
                <a:latin typeface="Calibri"/>
                <a:cs typeface="Calibri"/>
              </a:rPr>
              <a:t> </a:t>
            </a:r>
            <a:r>
              <a:rPr sz="2000" dirty="0">
                <a:latin typeface="Calibri"/>
                <a:cs typeface="Calibri"/>
              </a:rPr>
              <a:t>is</a:t>
            </a:r>
            <a:r>
              <a:rPr sz="2000" spc="-45" dirty="0">
                <a:latin typeface="Calibri"/>
                <a:cs typeface="Calibri"/>
              </a:rPr>
              <a:t> </a:t>
            </a:r>
            <a:r>
              <a:rPr sz="2000" dirty="0">
                <a:latin typeface="Calibri"/>
                <a:cs typeface="Calibri"/>
              </a:rPr>
              <a:t>required</a:t>
            </a:r>
            <a:r>
              <a:rPr sz="2000" spc="-40" dirty="0">
                <a:latin typeface="Calibri"/>
                <a:cs typeface="Calibri"/>
              </a:rPr>
              <a:t> </a:t>
            </a:r>
            <a:r>
              <a:rPr sz="2000" dirty="0">
                <a:latin typeface="Calibri"/>
                <a:cs typeface="Calibri"/>
              </a:rPr>
              <a:t>in</a:t>
            </a:r>
            <a:r>
              <a:rPr sz="2000" spc="-50" dirty="0">
                <a:latin typeface="Calibri"/>
                <a:cs typeface="Calibri"/>
              </a:rPr>
              <a:t> </a:t>
            </a:r>
            <a:r>
              <a:rPr sz="2000" dirty="0">
                <a:latin typeface="Calibri"/>
                <a:cs typeface="Calibri"/>
              </a:rPr>
              <a:t>at</a:t>
            </a:r>
            <a:r>
              <a:rPr sz="2000" spc="-50" dirty="0">
                <a:latin typeface="Calibri"/>
                <a:cs typeface="Calibri"/>
              </a:rPr>
              <a:t> </a:t>
            </a:r>
            <a:r>
              <a:rPr sz="2000" spc="-10" dirty="0">
                <a:latin typeface="Calibri"/>
                <a:cs typeface="Calibri"/>
              </a:rPr>
              <a:t>least </a:t>
            </a:r>
            <a:r>
              <a:rPr sz="2000" dirty="0">
                <a:latin typeface="Calibri"/>
                <a:cs typeface="Calibri"/>
              </a:rPr>
              <a:t>two</a:t>
            </a:r>
            <a:r>
              <a:rPr sz="2000" spc="-75" dirty="0">
                <a:latin typeface="Calibri"/>
                <a:cs typeface="Calibri"/>
              </a:rPr>
              <a:t> </a:t>
            </a:r>
            <a:r>
              <a:rPr sz="2000" dirty="0">
                <a:latin typeface="Calibri"/>
                <a:cs typeface="Calibri"/>
              </a:rPr>
              <a:t>research</a:t>
            </a:r>
            <a:r>
              <a:rPr sz="2000" spc="-45" dirty="0">
                <a:latin typeface="Calibri"/>
                <a:cs typeface="Calibri"/>
              </a:rPr>
              <a:t> </a:t>
            </a:r>
            <a:r>
              <a:rPr sz="2000" spc="-10" dirty="0">
                <a:latin typeface="Calibri"/>
                <a:cs typeface="Calibri"/>
              </a:rPr>
              <a:t>presentations</a:t>
            </a:r>
            <a:r>
              <a:rPr sz="2000" spc="-40" dirty="0">
                <a:latin typeface="Calibri"/>
                <a:cs typeface="Calibri"/>
              </a:rPr>
              <a:t> </a:t>
            </a:r>
            <a:r>
              <a:rPr sz="2000" dirty="0">
                <a:latin typeface="Calibri"/>
                <a:cs typeface="Calibri"/>
              </a:rPr>
              <a:t>with</a:t>
            </a:r>
            <a:r>
              <a:rPr sz="2000" spc="-65" dirty="0">
                <a:latin typeface="Calibri"/>
                <a:cs typeface="Calibri"/>
              </a:rPr>
              <a:t> </a:t>
            </a:r>
            <a:r>
              <a:rPr sz="2000" dirty="0">
                <a:latin typeface="Calibri"/>
                <a:cs typeface="Calibri"/>
              </a:rPr>
              <a:t>active</a:t>
            </a:r>
            <a:r>
              <a:rPr sz="2000" spc="-55" dirty="0">
                <a:latin typeface="Calibri"/>
                <a:cs typeface="Calibri"/>
              </a:rPr>
              <a:t> </a:t>
            </a:r>
            <a:r>
              <a:rPr sz="2000" dirty="0">
                <a:latin typeface="Calibri"/>
                <a:cs typeface="Calibri"/>
              </a:rPr>
              <a:t>participation</a:t>
            </a:r>
            <a:r>
              <a:rPr sz="2000" spc="-45" dirty="0">
                <a:latin typeface="Calibri"/>
                <a:cs typeface="Calibri"/>
              </a:rPr>
              <a:t> </a:t>
            </a:r>
            <a:r>
              <a:rPr sz="2000" dirty="0">
                <a:latin typeface="Calibri"/>
                <a:cs typeface="Calibri"/>
              </a:rPr>
              <a:t>is</a:t>
            </a:r>
            <a:r>
              <a:rPr sz="2000" spc="-60" dirty="0">
                <a:latin typeface="Calibri"/>
                <a:cs typeface="Calibri"/>
              </a:rPr>
              <a:t> </a:t>
            </a:r>
            <a:r>
              <a:rPr sz="2000" dirty="0">
                <a:latin typeface="Calibri"/>
                <a:cs typeface="Calibri"/>
              </a:rPr>
              <a:t>needed</a:t>
            </a:r>
            <a:r>
              <a:rPr sz="2000" spc="-55" dirty="0">
                <a:latin typeface="Calibri"/>
                <a:cs typeface="Calibri"/>
              </a:rPr>
              <a:t> </a:t>
            </a:r>
            <a:r>
              <a:rPr sz="2000" spc="-25" dirty="0">
                <a:latin typeface="Calibri"/>
                <a:cs typeface="Calibri"/>
              </a:rPr>
              <a:t>to </a:t>
            </a:r>
            <a:r>
              <a:rPr sz="2000" dirty="0">
                <a:latin typeface="Calibri"/>
                <a:cs typeface="Calibri"/>
              </a:rPr>
              <a:t>receive</a:t>
            </a:r>
            <a:r>
              <a:rPr sz="2000" spc="-60" dirty="0">
                <a:latin typeface="Calibri"/>
                <a:cs typeface="Calibri"/>
              </a:rPr>
              <a:t> </a:t>
            </a:r>
            <a:r>
              <a:rPr sz="2000" dirty="0">
                <a:latin typeface="Calibri"/>
                <a:cs typeface="Calibri"/>
              </a:rPr>
              <a:t>score</a:t>
            </a:r>
            <a:r>
              <a:rPr sz="2000" spc="-65" dirty="0">
                <a:latin typeface="Calibri"/>
                <a:cs typeface="Calibri"/>
              </a:rPr>
              <a:t> </a:t>
            </a:r>
            <a:r>
              <a:rPr sz="2000" dirty="0">
                <a:latin typeface="Calibri"/>
                <a:cs typeface="Calibri"/>
              </a:rPr>
              <a:t>for</a:t>
            </a:r>
            <a:r>
              <a:rPr sz="2000" spc="-80" dirty="0">
                <a:latin typeface="Calibri"/>
                <a:cs typeface="Calibri"/>
              </a:rPr>
              <a:t> </a:t>
            </a:r>
            <a:r>
              <a:rPr sz="2000" dirty="0">
                <a:latin typeface="Calibri"/>
                <a:cs typeface="Calibri"/>
              </a:rPr>
              <a:t>active</a:t>
            </a:r>
            <a:r>
              <a:rPr sz="2000" spc="-60" dirty="0">
                <a:latin typeface="Calibri"/>
                <a:cs typeface="Calibri"/>
              </a:rPr>
              <a:t> </a:t>
            </a:r>
            <a:r>
              <a:rPr sz="2000" spc="-10" dirty="0">
                <a:latin typeface="Calibri"/>
                <a:cs typeface="Calibri"/>
              </a:rPr>
              <a:t>participation.</a:t>
            </a:r>
            <a:endParaRPr sz="2000">
              <a:latin typeface="Calibri"/>
              <a:cs typeface="Calibri"/>
            </a:endParaRPr>
          </a:p>
          <a:p>
            <a:pPr marL="12700" marR="39370">
              <a:lnSpc>
                <a:spcPct val="100000"/>
              </a:lnSpc>
              <a:spcBef>
                <a:spcPts val="2400"/>
              </a:spcBef>
            </a:pPr>
            <a:r>
              <a:rPr sz="2000" dirty="0">
                <a:latin typeface="Calibri"/>
                <a:cs typeface="Calibri"/>
              </a:rPr>
              <a:t>Missed</a:t>
            </a:r>
            <a:r>
              <a:rPr sz="2000" spc="-50" dirty="0">
                <a:latin typeface="Calibri"/>
                <a:cs typeface="Calibri"/>
              </a:rPr>
              <a:t> </a:t>
            </a:r>
            <a:r>
              <a:rPr sz="2000" dirty="0">
                <a:latin typeface="Calibri"/>
                <a:cs typeface="Calibri"/>
              </a:rPr>
              <a:t>deadline</a:t>
            </a:r>
            <a:r>
              <a:rPr sz="2000" spc="-50" dirty="0">
                <a:latin typeface="Calibri"/>
                <a:cs typeface="Calibri"/>
              </a:rPr>
              <a:t> </a:t>
            </a:r>
            <a:r>
              <a:rPr sz="2000" dirty="0">
                <a:latin typeface="Calibri"/>
                <a:cs typeface="Calibri"/>
              </a:rPr>
              <a:t>for</a:t>
            </a:r>
            <a:r>
              <a:rPr sz="2000" spc="-75" dirty="0">
                <a:latin typeface="Calibri"/>
                <a:cs typeface="Calibri"/>
              </a:rPr>
              <a:t> </a:t>
            </a:r>
            <a:r>
              <a:rPr sz="2000" dirty="0">
                <a:latin typeface="Calibri"/>
                <a:cs typeface="Calibri"/>
              </a:rPr>
              <a:t>homework,</a:t>
            </a:r>
            <a:r>
              <a:rPr sz="2000" spc="-65" dirty="0">
                <a:latin typeface="Calibri"/>
                <a:cs typeface="Calibri"/>
              </a:rPr>
              <a:t> </a:t>
            </a:r>
            <a:r>
              <a:rPr sz="2000" dirty="0">
                <a:latin typeface="Calibri"/>
                <a:cs typeface="Calibri"/>
              </a:rPr>
              <a:t>unless</a:t>
            </a:r>
            <a:r>
              <a:rPr sz="2000" spc="-50" dirty="0">
                <a:latin typeface="Calibri"/>
                <a:cs typeface="Calibri"/>
              </a:rPr>
              <a:t> </a:t>
            </a:r>
            <a:r>
              <a:rPr sz="2000" dirty="0">
                <a:latin typeface="Calibri"/>
                <a:cs typeface="Calibri"/>
              </a:rPr>
              <a:t>justified</a:t>
            </a:r>
            <a:r>
              <a:rPr sz="2000" spc="-50" dirty="0">
                <a:latin typeface="Calibri"/>
                <a:cs typeface="Calibri"/>
              </a:rPr>
              <a:t> </a:t>
            </a:r>
            <a:r>
              <a:rPr sz="2000" dirty="0">
                <a:latin typeface="Calibri"/>
                <a:cs typeface="Calibri"/>
              </a:rPr>
              <a:t>by</a:t>
            </a:r>
            <a:r>
              <a:rPr sz="2000" spc="-75" dirty="0">
                <a:latin typeface="Calibri"/>
                <a:cs typeface="Calibri"/>
              </a:rPr>
              <a:t> </a:t>
            </a:r>
            <a:r>
              <a:rPr sz="2000" dirty="0">
                <a:latin typeface="Calibri"/>
                <a:cs typeface="Calibri"/>
              </a:rPr>
              <a:t>medical</a:t>
            </a:r>
            <a:r>
              <a:rPr sz="2000" spc="-50" dirty="0">
                <a:latin typeface="Calibri"/>
                <a:cs typeface="Calibri"/>
              </a:rPr>
              <a:t> </a:t>
            </a:r>
            <a:r>
              <a:rPr sz="2000" dirty="0">
                <a:latin typeface="Calibri"/>
                <a:cs typeface="Calibri"/>
              </a:rPr>
              <a:t>or</a:t>
            </a:r>
            <a:r>
              <a:rPr sz="2000" spc="-70" dirty="0">
                <a:latin typeface="Calibri"/>
                <a:cs typeface="Calibri"/>
              </a:rPr>
              <a:t> </a:t>
            </a:r>
            <a:r>
              <a:rPr sz="2000" spc="-10" dirty="0">
                <a:latin typeface="Calibri"/>
                <a:cs typeface="Calibri"/>
              </a:rPr>
              <a:t>personal </a:t>
            </a:r>
            <a:r>
              <a:rPr sz="2000" dirty="0">
                <a:latin typeface="Calibri"/>
                <a:cs typeface="Calibri"/>
              </a:rPr>
              <a:t>reasons</a:t>
            </a:r>
            <a:r>
              <a:rPr sz="2000" spc="-40" dirty="0">
                <a:latin typeface="Calibri"/>
                <a:cs typeface="Calibri"/>
              </a:rPr>
              <a:t> </a:t>
            </a:r>
            <a:r>
              <a:rPr sz="2000" dirty="0">
                <a:latin typeface="Calibri"/>
                <a:cs typeface="Calibri"/>
              </a:rPr>
              <a:t>and</a:t>
            </a:r>
            <a:r>
              <a:rPr sz="2000" spc="-55" dirty="0">
                <a:latin typeface="Calibri"/>
                <a:cs typeface="Calibri"/>
              </a:rPr>
              <a:t> </a:t>
            </a:r>
            <a:r>
              <a:rPr sz="2000" spc="-10" dirty="0">
                <a:latin typeface="Calibri"/>
                <a:cs typeface="Calibri"/>
              </a:rPr>
              <a:t>approved</a:t>
            </a:r>
            <a:r>
              <a:rPr sz="2000" spc="-45" dirty="0">
                <a:latin typeface="Calibri"/>
                <a:cs typeface="Calibri"/>
              </a:rPr>
              <a:t> </a:t>
            </a:r>
            <a:r>
              <a:rPr sz="2000" dirty="0">
                <a:latin typeface="Calibri"/>
                <a:cs typeface="Calibri"/>
              </a:rPr>
              <a:t>by</a:t>
            </a:r>
            <a:r>
              <a:rPr sz="2000" spc="-60" dirty="0">
                <a:latin typeface="Calibri"/>
                <a:cs typeface="Calibri"/>
              </a:rPr>
              <a:t> </a:t>
            </a:r>
            <a:r>
              <a:rPr sz="2000" spc="-25" dirty="0">
                <a:latin typeface="Calibri"/>
                <a:cs typeface="Calibri"/>
              </a:rPr>
              <a:t>instructor, </a:t>
            </a:r>
            <a:r>
              <a:rPr sz="2000" dirty="0">
                <a:latin typeface="Calibri"/>
                <a:cs typeface="Calibri"/>
              </a:rPr>
              <a:t>will</a:t>
            </a:r>
            <a:r>
              <a:rPr sz="2000" spc="-40" dirty="0">
                <a:latin typeface="Calibri"/>
                <a:cs typeface="Calibri"/>
              </a:rPr>
              <a:t> </a:t>
            </a:r>
            <a:r>
              <a:rPr sz="2000" dirty="0">
                <a:latin typeface="Calibri"/>
                <a:cs typeface="Calibri"/>
              </a:rPr>
              <a:t>lower</a:t>
            </a:r>
            <a:r>
              <a:rPr sz="2000" spc="-45" dirty="0">
                <a:latin typeface="Calibri"/>
                <a:cs typeface="Calibri"/>
              </a:rPr>
              <a:t> </a:t>
            </a:r>
            <a:r>
              <a:rPr sz="2000" dirty="0">
                <a:latin typeface="Calibri"/>
                <a:cs typeface="Calibri"/>
              </a:rPr>
              <a:t>the</a:t>
            </a:r>
            <a:r>
              <a:rPr sz="2000" spc="-50" dirty="0">
                <a:latin typeface="Calibri"/>
                <a:cs typeface="Calibri"/>
              </a:rPr>
              <a:t> </a:t>
            </a:r>
            <a:r>
              <a:rPr sz="2000" spc="-10" dirty="0">
                <a:latin typeface="Calibri"/>
                <a:cs typeface="Calibri"/>
              </a:rPr>
              <a:t>achieved</a:t>
            </a:r>
            <a:r>
              <a:rPr sz="2000" spc="-40" dirty="0">
                <a:latin typeface="Calibri"/>
                <a:cs typeface="Calibri"/>
              </a:rPr>
              <a:t> </a:t>
            </a:r>
            <a:r>
              <a:rPr sz="2000" dirty="0">
                <a:latin typeface="Calibri"/>
                <a:cs typeface="Calibri"/>
              </a:rPr>
              <a:t>score</a:t>
            </a:r>
            <a:r>
              <a:rPr sz="2000" spc="-35" dirty="0">
                <a:latin typeface="Calibri"/>
                <a:cs typeface="Calibri"/>
              </a:rPr>
              <a:t> </a:t>
            </a:r>
            <a:r>
              <a:rPr sz="2000" spc="-25" dirty="0">
                <a:latin typeface="Calibri"/>
                <a:cs typeface="Calibri"/>
              </a:rPr>
              <a:t>by </a:t>
            </a:r>
            <a:r>
              <a:rPr sz="2000" dirty="0">
                <a:latin typeface="Calibri"/>
                <a:cs typeface="Calibri"/>
              </a:rPr>
              <a:t>10%</a:t>
            </a:r>
            <a:r>
              <a:rPr sz="2000" spc="-40" dirty="0">
                <a:latin typeface="Calibri"/>
                <a:cs typeface="Calibri"/>
              </a:rPr>
              <a:t> </a:t>
            </a:r>
            <a:r>
              <a:rPr sz="2000" dirty="0">
                <a:latin typeface="Calibri"/>
                <a:cs typeface="Calibri"/>
              </a:rPr>
              <a:t>for</a:t>
            </a:r>
            <a:r>
              <a:rPr sz="2000" spc="-30" dirty="0">
                <a:latin typeface="Calibri"/>
                <a:cs typeface="Calibri"/>
              </a:rPr>
              <a:t> </a:t>
            </a:r>
            <a:r>
              <a:rPr sz="2000" dirty="0">
                <a:latin typeface="Calibri"/>
                <a:cs typeface="Calibri"/>
              </a:rPr>
              <a:t>each</a:t>
            </a:r>
            <a:r>
              <a:rPr sz="2000" spc="-20" dirty="0">
                <a:latin typeface="Calibri"/>
                <a:cs typeface="Calibri"/>
              </a:rPr>
              <a:t> </a:t>
            </a:r>
            <a:r>
              <a:rPr sz="2000" dirty="0">
                <a:latin typeface="Calibri"/>
                <a:cs typeface="Calibri"/>
              </a:rPr>
              <a:t>week</a:t>
            </a:r>
            <a:r>
              <a:rPr sz="2000" spc="-20" dirty="0">
                <a:latin typeface="Calibri"/>
                <a:cs typeface="Calibri"/>
              </a:rPr>
              <a:t> </a:t>
            </a:r>
            <a:r>
              <a:rPr sz="2000" dirty="0">
                <a:latin typeface="Calibri"/>
                <a:cs typeface="Calibri"/>
              </a:rPr>
              <a:t>of</a:t>
            </a:r>
            <a:r>
              <a:rPr sz="2000" spc="-35" dirty="0">
                <a:latin typeface="Calibri"/>
                <a:cs typeface="Calibri"/>
              </a:rPr>
              <a:t> </a:t>
            </a:r>
            <a:r>
              <a:rPr sz="2000" spc="-10" dirty="0">
                <a:latin typeface="Calibri"/>
                <a:cs typeface="Calibri"/>
              </a:rPr>
              <a:t>delay.</a:t>
            </a:r>
            <a:endParaRPr sz="2000">
              <a:latin typeface="Calibri"/>
              <a:cs typeface="Calibri"/>
            </a:endParaRPr>
          </a:p>
          <a:p>
            <a:pPr marL="12700">
              <a:lnSpc>
                <a:spcPct val="100000"/>
              </a:lnSpc>
              <a:spcBef>
                <a:spcPts val="2395"/>
              </a:spcBef>
            </a:pPr>
            <a:r>
              <a:rPr sz="2000" spc="-10" dirty="0">
                <a:latin typeface="Calibri"/>
                <a:cs typeface="Calibri"/>
              </a:rPr>
              <a:t>Presentations</a:t>
            </a:r>
            <a:r>
              <a:rPr sz="2000" spc="-25" dirty="0">
                <a:latin typeface="Calibri"/>
                <a:cs typeface="Calibri"/>
              </a:rPr>
              <a:t> </a:t>
            </a:r>
            <a:r>
              <a:rPr sz="2000" dirty="0">
                <a:latin typeface="Calibri"/>
                <a:cs typeface="Calibri"/>
              </a:rPr>
              <a:t>can</a:t>
            </a:r>
            <a:r>
              <a:rPr sz="2000" spc="-35" dirty="0">
                <a:latin typeface="Calibri"/>
                <a:cs typeface="Calibri"/>
              </a:rPr>
              <a:t> </a:t>
            </a:r>
            <a:r>
              <a:rPr sz="2000" dirty="0">
                <a:latin typeface="Calibri"/>
                <a:cs typeface="Calibri"/>
              </a:rPr>
              <a:t>be</a:t>
            </a:r>
            <a:r>
              <a:rPr sz="2000" spc="-50" dirty="0">
                <a:latin typeface="Calibri"/>
                <a:cs typeface="Calibri"/>
              </a:rPr>
              <a:t> </a:t>
            </a:r>
            <a:r>
              <a:rPr sz="2000" dirty="0">
                <a:latin typeface="Calibri"/>
                <a:cs typeface="Calibri"/>
              </a:rPr>
              <a:t>rescheduled</a:t>
            </a:r>
            <a:r>
              <a:rPr sz="2000" spc="-25" dirty="0">
                <a:latin typeface="Calibri"/>
                <a:cs typeface="Calibri"/>
              </a:rPr>
              <a:t> </a:t>
            </a:r>
            <a:r>
              <a:rPr sz="2000" dirty="0">
                <a:latin typeface="Calibri"/>
                <a:cs typeface="Calibri"/>
              </a:rPr>
              <a:t>but</a:t>
            </a:r>
            <a:r>
              <a:rPr sz="2000" spc="-50" dirty="0">
                <a:latin typeface="Calibri"/>
                <a:cs typeface="Calibri"/>
              </a:rPr>
              <a:t> </a:t>
            </a:r>
            <a:r>
              <a:rPr sz="2000" dirty="0">
                <a:latin typeface="Calibri"/>
                <a:cs typeface="Calibri"/>
              </a:rPr>
              <a:t>only</a:t>
            </a:r>
            <a:r>
              <a:rPr sz="2000" spc="-55" dirty="0">
                <a:latin typeface="Calibri"/>
                <a:cs typeface="Calibri"/>
              </a:rPr>
              <a:t> </a:t>
            </a:r>
            <a:r>
              <a:rPr sz="2000" dirty="0">
                <a:latin typeface="Calibri"/>
                <a:cs typeface="Calibri"/>
              </a:rPr>
              <a:t>in</a:t>
            </a:r>
            <a:r>
              <a:rPr sz="2000" spc="-45" dirty="0">
                <a:latin typeface="Calibri"/>
                <a:cs typeface="Calibri"/>
              </a:rPr>
              <a:t> </a:t>
            </a:r>
            <a:r>
              <a:rPr sz="2000" spc="-10" dirty="0">
                <a:latin typeface="Calibri"/>
                <a:cs typeface="Calibri"/>
              </a:rPr>
              <a:t>emergencies.</a:t>
            </a:r>
            <a:endParaRPr sz="20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20775">
              <a:lnSpc>
                <a:spcPts val="1240"/>
              </a:lnSpc>
            </a:pPr>
            <a:fld id="{81D60167-4931-47E6-BA6A-407CBD079E47}" type="slidenum">
              <a:rPr spc="-25" dirty="0"/>
              <a:t>11</a:t>
            </a:fld>
            <a:endParaRPr spc="-25" dirty="0"/>
          </a:p>
        </p:txBody>
      </p:sp>
      <p:sp>
        <p:nvSpPr>
          <p:cNvPr id="2" name="object 2"/>
          <p:cNvSpPr txBox="1">
            <a:spLocks noGrp="1"/>
          </p:cNvSpPr>
          <p:nvPr>
            <p:ph type="title"/>
          </p:nvPr>
        </p:nvSpPr>
        <p:spPr>
          <a:xfrm>
            <a:off x="4105147" y="156291"/>
            <a:ext cx="93218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C00000"/>
                </a:solidFill>
                <a:latin typeface="Calibri"/>
                <a:cs typeface="Calibri"/>
              </a:rPr>
              <a:t>Calendar:</a:t>
            </a:r>
            <a:endParaRPr sz="1800">
              <a:latin typeface="Calibri"/>
              <a:cs typeface="Calibri"/>
            </a:endParaRPr>
          </a:p>
        </p:txBody>
      </p:sp>
      <p:sp>
        <p:nvSpPr>
          <p:cNvPr id="3" name="object 3"/>
          <p:cNvSpPr txBox="1"/>
          <p:nvPr/>
        </p:nvSpPr>
        <p:spPr>
          <a:xfrm>
            <a:off x="78982" y="432135"/>
            <a:ext cx="9065018" cy="4621778"/>
          </a:xfrm>
          <a:prstGeom prst="rect">
            <a:avLst/>
          </a:prstGeom>
        </p:spPr>
        <p:txBody>
          <a:bodyPr vert="horz" wrap="square" lIns="0" tIns="12700" rIns="0" bIns="0" rtlCol="0">
            <a:spAutoFit/>
          </a:bodyPr>
          <a:lstStyle/>
          <a:p>
            <a:pPr marL="12700" marR="5080" indent="456565">
              <a:lnSpc>
                <a:spcPct val="100000"/>
              </a:lnSpc>
              <a:spcBef>
                <a:spcPts val="100"/>
              </a:spcBef>
            </a:pPr>
            <a:r>
              <a:rPr sz="1600" dirty="0">
                <a:latin typeface="Calibri"/>
                <a:cs typeface="Calibri"/>
              </a:rPr>
              <a:t>The list</a:t>
            </a:r>
            <a:r>
              <a:rPr sz="1600" spc="5" dirty="0">
                <a:latin typeface="Calibri"/>
                <a:cs typeface="Calibri"/>
              </a:rPr>
              <a:t> </a:t>
            </a:r>
            <a:r>
              <a:rPr sz="1600" dirty="0">
                <a:latin typeface="Calibri"/>
                <a:cs typeface="Calibri"/>
              </a:rPr>
              <a:t>shows the</a:t>
            </a:r>
            <a:r>
              <a:rPr sz="1600" spc="20" dirty="0">
                <a:latin typeface="Calibri"/>
                <a:cs typeface="Calibri"/>
              </a:rPr>
              <a:t> </a:t>
            </a:r>
            <a:r>
              <a:rPr sz="1600" dirty="0">
                <a:latin typeface="Calibri"/>
                <a:cs typeface="Calibri"/>
              </a:rPr>
              <a:t>topics</a:t>
            </a:r>
            <a:r>
              <a:rPr sz="1600" spc="-5" dirty="0">
                <a:latin typeface="Calibri"/>
                <a:cs typeface="Calibri"/>
              </a:rPr>
              <a:t> </a:t>
            </a:r>
            <a:r>
              <a:rPr sz="1600" dirty="0">
                <a:latin typeface="Calibri"/>
                <a:cs typeface="Calibri"/>
              </a:rPr>
              <a:t>covered in classes, </a:t>
            </a:r>
            <a:r>
              <a:rPr sz="1600" dirty="0">
                <a:solidFill>
                  <a:srgbClr val="C00000"/>
                </a:solidFill>
                <a:latin typeface="Calibri"/>
                <a:cs typeface="Calibri"/>
              </a:rPr>
              <a:t>brown </a:t>
            </a:r>
            <a:r>
              <a:rPr sz="1600" dirty="0">
                <a:latin typeface="Calibri"/>
                <a:cs typeface="Calibri"/>
              </a:rPr>
              <a:t>are</a:t>
            </a:r>
            <a:r>
              <a:rPr sz="1600" spc="5" dirty="0">
                <a:latin typeface="Calibri"/>
                <a:cs typeface="Calibri"/>
              </a:rPr>
              <a:t> </a:t>
            </a:r>
            <a:r>
              <a:rPr sz="1600" dirty="0">
                <a:latin typeface="Calibri"/>
                <a:cs typeface="Calibri"/>
              </a:rPr>
              <a:t>lectures</a:t>
            </a:r>
            <a:r>
              <a:rPr sz="1600" spc="-5" dirty="0">
                <a:latin typeface="Calibri"/>
                <a:cs typeface="Calibri"/>
              </a:rPr>
              <a:t> </a:t>
            </a:r>
            <a:r>
              <a:rPr sz="1600" dirty="0">
                <a:latin typeface="Calibri"/>
                <a:cs typeface="Calibri"/>
              </a:rPr>
              <a:t>based</a:t>
            </a:r>
            <a:r>
              <a:rPr sz="1600" spc="10" dirty="0">
                <a:latin typeface="Calibri"/>
                <a:cs typeface="Calibri"/>
              </a:rPr>
              <a:t> </a:t>
            </a:r>
            <a:r>
              <a:rPr sz="1600" dirty="0">
                <a:latin typeface="Calibri"/>
                <a:cs typeface="Calibri"/>
              </a:rPr>
              <a:t>on textbook,</a:t>
            </a:r>
            <a:r>
              <a:rPr sz="1600" spc="15" dirty="0">
                <a:latin typeface="Calibri"/>
                <a:cs typeface="Calibri"/>
              </a:rPr>
              <a:t> </a:t>
            </a:r>
            <a:r>
              <a:rPr sz="1600" b="1" dirty="0">
                <a:solidFill>
                  <a:srgbClr val="00AF50"/>
                </a:solidFill>
                <a:latin typeface="Calibri"/>
                <a:cs typeface="Calibri"/>
              </a:rPr>
              <a:t>green</a:t>
            </a:r>
            <a:r>
              <a:rPr sz="1600" b="1" spc="-5" dirty="0">
                <a:solidFill>
                  <a:srgbClr val="00AF50"/>
                </a:solidFill>
                <a:latin typeface="Calibri"/>
                <a:cs typeface="Calibri"/>
              </a:rPr>
              <a:t> </a:t>
            </a:r>
            <a:r>
              <a:rPr sz="1600" dirty="0">
                <a:latin typeface="Calibri"/>
                <a:cs typeface="Calibri"/>
              </a:rPr>
              <a:t>are</a:t>
            </a:r>
            <a:r>
              <a:rPr sz="1600" spc="10" dirty="0">
                <a:latin typeface="Calibri"/>
                <a:cs typeface="Calibri"/>
              </a:rPr>
              <a:t> </a:t>
            </a:r>
            <a:r>
              <a:rPr sz="1600" spc="-10" dirty="0">
                <a:latin typeface="Calibri"/>
                <a:cs typeface="Calibri"/>
              </a:rPr>
              <a:t>research presentations, </a:t>
            </a:r>
            <a:r>
              <a:rPr sz="1600" dirty="0">
                <a:latin typeface="Calibri"/>
                <a:cs typeface="Calibri"/>
              </a:rPr>
              <a:t>and</a:t>
            </a:r>
            <a:r>
              <a:rPr sz="1600" spc="-30" dirty="0">
                <a:latin typeface="Calibri"/>
                <a:cs typeface="Calibri"/>
              </a:rPr>
              <a:t> </a:t>
            </a:r>
            <a:r>
              <a:rPr sz="1600" b="1" dirty="0">
                <a:solidFill>
                  <a:srgbClr val="0000FF"/>
                </a:solidFill>
                <a:latin typeface="Calibri"/>
                <a:cs typeface="Calibri"/>
              </a:rPr>
              <a:t>blue</a:t>
            </a:r>
            <a:r>
              <a:rPr sz="1600" b="1" spc="-20" dirty="0">
                <a:solidFill>
                  <a:srgbClr val="0000FF"/>
                </a:solidFill>
                <a:latin typeface="Calibri"/>
                <a:cs typeface="Calibri"/>
              </a:rPr>
              <a:t> </a:t>
            </a:r>
            <a:r>
              <a:rPr sz="1600" dirty="0">
                <a:latin typeface="Calibri"/>
                <a:cs typeface="Calibri"/>
              </a:rPr>
              <a:t>are</a:t>
            </a:r>
            <a:r>
              <a:rPr sz="1600" spc="-20" dirty="0">
                <a:latin typeface="Calibri"/>
                <a:cs typeface="Calibri"/>
              </a:rPr>
              <a:t> </a:t>
            </a:r>
            <a:r>
              <a:rPr sz="1600" spc="-10" dirty="0">
                <a:latin typeface="Calibri"/>
                <a:cs typeface="Calibri"/>
              </a:rPr>
              <a:t>presentations</a:t>
            </a:r>
            <a:r>
              <a:rPr sz="1600" spc="-15" dirty="0">
                <a:latin typeface="Calibri"/>
                <a:cs typeface="Calibri"/>
              </a:rPr>
              <a:t> </a:t>
            </a:r>
            <a:r>
              <a:rPr sz="1600" dirty="0">
                <a:latin typeface="Calibri"/>
                <a:cs typeface="Calibri"/>
              </a:rPr>
              <a:t>by</a:t>
            </a:r>
            <a:r>
              <a:rPr sz="1600" spc="-15" dirty="0">
                <a:latin typeface="Calibri"/>
                <a:cs typeface="Calibri"/>
              </a:rPr>
              <a:t> </a:t>
            </a:r>
            <a:r>
              <a:rPr sz="1600" spc="-10" dirty="0">
                <a:latin typeface="Calibri"/>
                <a:cs typeface="Calibri"/>
              </a:rPr>
              <a:t>students.</a:t>
            </a:r>
            <a:endParaRPr sz="1600" dirty="0">
              <a:latin typeface="Calibri"/>
              <a:cs typeface="Calibri"/>
            </a:endParaRPr>
          </a:p>
          <a:p>
            <a:pPr marL="469265" marR="1426210">
              <a:lnSpc>
                <a:spcPct val="100000"/>
              </a:lnSpc>
              <a:spcBef>
                <a:spcPts val="600"/>
              </a:spcBef>
            </a:pPr>
            <a:r>
              <a:rPr sz="1600" dirty="0">
                <a:latin typeface="Calibri"/>
                <a:cs typeface="Calibri"/>
              </a:rPr>
              <a:t>Aug.</a:t>
            </a:r>
            <a:r>
              <a:rPr sz="1600" spc="-40" dirty="0">
                <a:latin typeface="Calibri"/>
                <a:cs typeface="Calibri"/>
              </a:rPr>
              <a:t> </a:t>
            </a:r>
            <a:r>
              <a:rPr lang="en-US" sz="1600" spc="-40" dirty="0">
                <a:latin typeface="Calibri"/>
                <a:cs typeface="Calibri"/>
              </a:rPr>
              <a:t>30</a:t>
            </a:r>
            <a:r>
              <a:rPr sz="1600" dirty="0">
                <a:latin typeface="Calibri"/>
                <a:cs typeface="Calibri"/>
              </a:rPr>
              <a:t>:</a:t>
            </a:r>
            <a:r>
              <a:rPr sz="1600" spc="-35" dirty="0">
                <a:latin typeface="Calibri"/>
                <a:cs typeface="Calibri"/>
              </a:rPr>
              <a:t> </a:t>
            </a:r>
            <a:r>
              <a:rPr sz="1600" dirty="0">
                <a:latin typeface="Calibri"/>
                <a:cs typeface="Calibri"/>
              </a:rPr>
              <a:t>L01</a:t>
            </a:r>
            <a:r>
              <a:rPr sz="1600" spc="-25" dirty="0">
                <a:latin typeface="Calibri"/>
                <a:cs typeface="Calibri"/>
              </a:rPr>
              <a:t> </a:t>
            </a:r>
            <a:r>
              <a:rPr sz="1600" dirty="0">
                <a:solidFill>
                  <a:srgbClr val="C00000"/>
                </a:solidFill>
                <a:latin typeface="Calibri"/>
                <a:cs typeface="Calibri"/>
              </a:rPr>
              <a:t>Overview</a:t>
            </a:r>
            <a:r>
              <a:rPr sz="1600" spc="-25" dirty="0">
                <a:solidFill>
                  <a:srgbClr val="C00000"/>
                </a:solidFill>
                <a:latin typeface="Calibri"/>
                <a:cs typeface="Calibri"/>
              </a:rPr>
              <a:t> </a:t>
            </a:r>
            <a:r>
              <a:rPr sz="1600" dirty="0">
                <a:solidFill>
                  <a:srgbClr val="C00000"/>
                </a:solidFill>
                <a:latin typeface="Calibri"/>
                <a:cs typeface="Calibri"/>
              </a:rPr>
              <a:t>and</a:t>
            </a:r>
            <a:r>
              <a:rPr sz="1600" spc="-40" dirty="0">
                <a:solidFill>
                  <a:srgbClr val="C00000"/>
                </a:solidFill>
                <a:latin typeface="Calibri"/>
                <a:cs typeface="Calibri"/>
              </a:rPr>
              <a:t> </a:t>
            </a:r>
            <a:r>
              <a:rPr sz="1600" spc="-10" dirty="0">
                <a:solidFill>
                  <a:srgbClr val="C00000"/>
                </a:solidFill>
                <a:latin typeface="Calibri"/>
                <a:cs typeface="Calibri"/>
              </a:rPr>
              <a:t>Introduction</a:t>
            </a:r>
            <a:r>
              <a:rPr sz="1600" spc="-35" dirty="0">
                <a:solidFill>
                  <a:srgbClr val="C00000"/>
                </a:solidFill>
                <a:latin typeface="Calibri"/>
                <a:cs typeface="Calibri"/>
              </a:rPr>
              <a:t> </a:t>
            </a:r>
            <a:r>
              <a:rPr sz="1600" dirty="0">
                <a:solidFill>
                  <a:srgbClr val="C00000"/>
                </a:solidFill>
                <a:latin typeface="Calibri"/>
                <a:cs typeface="Calibri"/>
              </a:rPr>
              <a:t>to</a:t>
            </a:r>
            <a:r>
              <a:rPr sz="1600" spc="-20" dirty="0">
                <a:solidFill>
                  <a:srgbClr val="C00000"/>
                </a:solidFill>
                <a:latin typeface="Calibri"/>
                <a:cs typeface="Calibri"/>
              </a:rPr>
              <a:t> </a:t>
            </a:r>
            <a:r>
              <a:rPr sz="1600" dirty="0">
                <a:solidFill>
                  <a:srgbClr val="C00000"/>
                </a:solidFill>
                <a:latin typeface="Calibri"/>
                <a:cs typeface="Calibri"/>
              </a:rPr>
              <a:t>Network</a:t>
            </a:r>
            <a:r>
              <a:rPr sz="1600" spc="-5" dirty="0">
                <a:solidFill>
                  <a:srgbClr val="C00000"/>
                </a:solidFill>
                <a:latin typeface="Calibri"/>
                <a:cs typeface="Calibri"/>
              </a:rPr>
              <a:t> </a:t>
            </a:r>
            <a:r>
              <a:rPr sz="1600" spc="-10" dirty="0">
                <a:solidFill>
                  <a:srgbClr val="C00000"/>
                </a:solidFill>
                <a:latin typeface="Calibri"/>
                <a:cs typeface="Calibri"/>
              </a:rPr>
              <a:t>Science/Graph</a:t>
            </a:r>
            <a:r>
              <a:rPr sz="1600" spc="-45" dirty="0">
                <a:solidFill>
                  <a:srgbClr val="C00000"/>
                </a:solidFill>
                <a:latin typeface="Calibri"/>
                <a:cs typeface="Calibri"/>
              </a:rPr>
              <a:t> </a:t>
            </a:r>
            <a:r>
              <a:rPr sz="1600" dirty="0">
                <a:solidFill>
                  <a:srgbClr val="C00000"/>
                </a:solidFill>
                <a:latin typeface="Calibri"/>
                <a:cs typeface="Calibri"/>
              </a:rPr>
              <a:t>Theory</a:t>
            </a:r>
            <a:r>
              <a:rPr sz="1600" spc="-25" dirty="0">
                <a:solidFill>
                  <a:srgbClr val="C00000"/>
                </a:solidFill>
                <a:latin typeface="Calibri"/>
                <a:cs typeface="Calibri"/>
              </a:rPr>
              <a:t> </a:t>
            </a:r>
            <a:r>
              <a:rPr sz="1600" dirty="0">
                <a:solidFill>
                  <a:srgbClr val="C00000"/>
                </a:solidFill>
                <a:latin typeface="Calibri"/>
                <a:cs typeface="Calibri"/>
              </a:rPr>
              <a:t>(chapter</a:t>
            </a:r>
            <a:r>
              <a:rPr sz="1600" spc="-35" dirty="0">
                <a:solidFill>
                  <a:srgbClr val="C00000"/>
                </a:solidFill>
                <a:latin typeface="Calibri"/>
                <a:cs typeface="Calibri"/>
              </a:rPr>
              <a:t> </a:t>
            </a:r>
            <a:r>
              <a:rPr sz="1600" spc="-25" dirty="0">
                <a:solidFill>
                  <a:srgbClr val="C00000"/>
                </a:solidFill>
                <a:latin typeface="Calibri"/>
                <a:cs typeface="Calibri"/>
              </a:rPr>
              <a:t>1) </a:t>
            </a:r>
            <a:r>
              <a:rPr lang="en-US" sz="1600" dirty="0">
                <a:latin typeface="Calibri"/>
                <a:cs typeface="Calibri"/>
              </a:rPr>
              <a:t>Sept.06</a:t>
            </a:r>
            <a:r>
              <a:rPr sz="1600" dirty="0">
                <a:latin typeface="Calibri"/>
                <a:cs typeface="Calibri"/>
              </a:rPr>
              <a:t>:</a:t>
            </a:r>
            <a:r>
              <a:rPr sz="1600" spc="-25" dirty="0">
                <a:latin typeface="Calibri"/>
                <a:cs typeface="Calibri"/>
              </a:rPr>
              <a:t> </a:t>
            </a:r>
            <a:r>
              <a:rPr sz="1600" dirty="0">
                <a:latin typeface="Calibri"/>
                <a:cs typeface="Calibri"/>
              </a:rPr>
              <a:t>L02</a:t>
            </a:r>
            <a:r>
              <a:rPr sz="1600" spc="-20" dirty="0">
                <a:latin typeface="Calibri"/>
                <a:cs typeface="Calibri"/>
              </a:rPr>
              <a:t> </a:t>
            </a:r>
            <a:r>
              <a:rPr sz="1600" spc="-10" dirty="0">
                <a:solidFill>
                  <a:srgbClr val="C00000"/>
                </a:solidFill>
                <a:latin typeface="Calibri"/>
                <a:cs typeface="Calibri"/>
              </a:rPr>
              <a:t>Introduction</a:t>
            </a:r>
            <a:r>
              <a:rPr sz="1600" spc="-30" dirty="0">
                <a:solidFill>
                  <a:srgbClr val="C00000"/>
                </a:solidFill>
                <a:latin typeface="Calibri"/>
                <a:cs typeface="Calibri"/>
              </a:rPr>
              <a:t> </a:t>
            </a:r>
            <a:r>
              <a:rPr sz="1600" dirty="0">
                <a:solidFill>
                  <a:srgbClr val="C00000"/>
                </a:solidFill>
                <a:latin typeface="Calibri"/>
                <a:cs typeface="Calibri"/>
              </a:rPr>
              <a:t>II</a:t>
            </a:r>
            <a:r>
              <a:rPr sz="1600" spc="-25" dirty="0">
                <a:solidFill>
                  <a:srgbClr val="C00000"/>
                </a:solidFill>
                <a:latin typeface="Calibri"/>
                <a:cs typeface="Calibri"/>
              </a:rPr>
              <a:t> </a:t>
            </a:r>
            <a:r>
              <a:rPr sz="1600" dirty="0">
                <a:solidFill>
                  <a:srgbClr val="C00000"/>
                </a:solidFill>
                <a:latin typeface="Calibri"/>
                <a:cs typeface="Calibri"/>
              </a:rPr>
              <a:t>(chapter</a:t>
            </a:r>
            <a:r>
              <a:rPr sz="1600" spc="-30" dirty="0">
                <a:solidFill>
                  <a:srgbClr val="C00000"/>
                </a:solidFill>
                <a:latin typeface="Calibri"/>
                <a:cs typeface="Calibri"/>
              </a:rPr>
              <a:t> </a:t>
            </a:r>
            <a:r>
              <a:rPr sz="1600" spc="-25" dirty="0">
                <a:solidFill>
                  <a:srgbClr val="C00000"/>
                </a:solidFill>
                <a:latin typeface="Calibri"/>
                <a:cs typeface="Calibri"/>
              </a:rPr>
              <a:t>1)</a:t>
            </a:r>
            <a:endParaRPr sz="1600" dirty="0">
              <a:latin typeface="Calibri"/>
              <a:cs typeface="Calibri"/>
            </a:endParaRPr>
          </a:p>
          <a:p>
            <a:pPr marL="468630" marR="2586355">
              <a:lnSpc>
                <a:spcPct val="100000"/>
              </a:lnSpc>
              <a:spcBef>
                <a:spcPts val="5"/>
              </a:spcBef>
            </a:pPr>
            <a:r>
              <a:rPr sz="1600" dirty="0">
                <a:latin typeface="Calibri"/>
                <a:cs typeface="Calibri"/>
              </a:rPr>
              <a:t>Sept.</a:t>
            </a:r>
            <a:r>
              <a:rPr sz="1600" spc="-50" dirty="0">
                <a:latin typeface="Calibri"/>
                <a:cs typeface="Calibri"/>
              </a:rPr>
              <a:t> </a:t>
            </a:r>
            <a:r>
              <a:rPr lang="en-US" sz="1600" spc="-50" dirty="0">
                <a:latin typeface="Calibri"/>
                <a:cs typeface="Calibri"/>
              </a:rPr>
              <a:t>1</a:t>
            </a:r>
            <a:r>
              <a:rPr sz="1600" dirty="0">
                <a:latin typeface="Calibri"/>
                <a:cs typeface="Calibri"/>
              </a:rPr>
              <a:t>0:</a:t>
            </a:r>
            <a:r>
              <a:rPr sz="1600" spc="-50" dirty="0">
                <a:latin typeface="Calibri"/>
                <a:cs typeface="Calibri"/>
              </a:rPr>
              <a:t> </a:t>
            </a:r>
            <a:r>
              <a:rPr sz="1600" dirty="0">
                <a:latin typeface="Calibri"/>
                <a:cs typeface="Calibri"/>
              </a:rPr>
              <a:t>L03</a:t>
            </a:r>
            <a:r>
              <a:rPr sz="1600" spc="-40" dirty="0">
                <a:latin typeface="Calibri"/>
                <a:cs typeface="Calibri"/>
              </a:rPr>
              <a:t> </a:t>
            </a:r>
            <a:r>
              <a:rPr sz="1600" dirty="0">
                <a:solidFill>
                  <a:srgbClr val="C00000"/>
                </a:solidFill>
                <a:latin typeface="Calibri"/>
                <a:cs typeface="Calibri"/>
              </a:rPr>
              <a:t>Graph</a:t>
            </a:r>
            <a:r>
              <a:rPr sz="1600" spc="-45" dirty="0">
                <a:solidFill>
                  <a:srgbClr val="C00000"/>
                </a:solidFill>
                <a:latin typeface="Calibri"/>
                <a:cs typeface="Calibri"/>
              </a:rPr>
              <a:t> </a:t>
            </a:r>
            <a:r>
              <a:rPr sz="1600" dirty="0">
                <a:solidFill>
                  <a:srgbClr val="C00000"/>
                </a:solidFill>
                <a:latin typeface="Calibri"/>
                <a:cs typeface="Calibri"/>
              </a:rPr>
              <a:t>Theory</a:t>
            </a:r>
            <a:r>
              <a:rPr sz="1600" spc="-40" dirty="0">
                <a:solidFill>
                  <a:srgbClr val="C00000"/>
                </a:solidFill>
                <a:latin typeface="Calibri"/>
                <a:cs typeface="Calibri"/>
              </a:rPr>
              <a:t> </a:t>
            </a:r>
            <a:r>
              <a:rPr sz="1600" dirty="0">
                <a:solidFill>
                  <a:srgbClr val="C00000"/>
                </a:solidFill>
                <a:latin typeface="Calibri"/>
                <a:cs typeface="Calibri"/>
              </a:rPr>
              <a:t>(chapter</a:t>
            </a:r>
            <a:r>
              <a:rPr sz="1600" spc="-50" dirty="0">
                <a:solidFill>
                  <a:srgbClr val="C00000"/>
                </a:solidFill>
                <a:latin typeface="Calibri"/>
                <a:cs typeface="Calibri"/>
              </a:rPr>
              <a:t> </a:t>
            </a:r>
            <a:r>
              <a:rPr sz="1600" dirty="0">
                <a:solidFill>
                  <a:srgbClr val="C00000"/>
                </a:solidFill>
                <a:latin typeface="Calibri"/>
                <a:cs typeface="Calibri"/>
              </a:rPr>
              <a:t>2)</a:t>
            </a:r>
            <a:r>
              <a:rPr sz="1600" spc="-45" dirty="0">
                <a:solidFill>
                  <a:srgbClr val="C00000"/>
                </a:solidFill>
                <a:latin typeface="Calibri"/>
                <a:cs typeface="Calibri"/>
              </a:rPr>
              <a:t> </a:t>
            </a:r>
            <a:r>
              <a:rPr sz="1600" dirty="0">
                <a:solidFill>
                  <a:srgbClr val="C00000"/>
                </a:solidFill>
                <a:latin typeface="Calibri"/>
                <a:cs typeface="Calibri"/>
              </a:rPr>
              <a:t>topics</a:t>
            </a:r>
            <a:r>
              <a:rPr sz="1600" spc="-45" dirty="0">
                <a:solidFill>
                  <a:srgbClr val="C00000"/>
                </a:solidFill>
                <a:latin typeface="Calibri"/>
                <a:cs typeface="Calibri"/>
              </a:rPr>
              <a:t> </a:t>
            </a:r>
            <a:r>
              <a:rPr sz="1600" dirty="0">
                <a:solidFill>
                  <a:srgbClr val="C00000"/>
                </a:solidFill>
                <a:latin typeface="Calibri"/>
                <a:cs typeface="Calibri"/>
              </a:rPr>
              <a:t>for</a:t>
            </a:r>
            <a:r>
              <a:rPr sz="1600" spc="-40" dirty="0">
                <a:solidFill>
                  <a:srgbClr val="C00000"/>
                </a:solidFill>
                <a:latin typeface="Calibri"/>
                <a:cs typeface="Calibri"/>
              </a:rPr>
              <a:t> </a:t>
            </a:r>
            <a:r>
              <a:rPr sz="1600" dirty="0">
                <a:solidFill>
                  <a:srgbClr val="C00000"/>
                </a:solidFill>
                <a:latin typeface="Calibri"/>
                <a:cs typeface="Calibri"/>
              </a:rPr>
              <a:t>student</a:t>
            </a:r>
            <a:r>
              <a:rPr sz="1600" spc="-40" dirty="0">
                <a:solidFill>
                  <a:srgbClr val="C00000"/>
                </a:solidFill>
                <a:latin typeface="Calibri"/>
                <a:cs typeface="Calibri"/>
              </a:rPr>
              <a:t> </a:t>
            </a:r>
            <a:r>
              <a:rPr sz="1600" spc="-10" dirty="0">
                <a:solidFill>
                  <a:srgbClr val="C00000"/>
                </a:solidFill>
                <a:latin typeface="Calibri"/>
                <a:cs typeface="Calibri"/>
              </a:rPr>
              <a:t>presentations; </a:t>
            </a:r>
            <a:r>
              <a:rPr sz="1600" dirty="0">
                <a:latin typeface="Calibri"/>
                <a:cs typeface="Calibri"/>
              </a:rPr>
              <a:t>Sept.</a:t>
            </a:r>
            <a:r>
              <a:rPr sz="1600" spc="-45" dirty="0">
                <a:latin typeface="Calibri"/>
                <a:cs typeface="Calibri"/>
              </a:rPr>
              <a:t> </a:t>
            </a:r>
            <a:r>
              <a:rPr lang="en-US" sz="1600" spc="-45" dirty="0">
                <a:latin typeface="Calibri"/>
                <a:cs typeface="Calibri"/>
              </a:rPr>
              <a:t>13</a:t>
            </a:r>
            <a:r>
              <a:rPr sz="1600" dirty="0">
                <a:latin typeface="Calibri"/>
                <a:cs typeface="Calibri"/>
              </a:rPr>
              <a:t>:</a:t>
            </a:r>
            <a:r>
              <a:rPr sz="1600" spc="-40" dirty="0">
                <a:latin typeface="Calibri"/>
                <a:cs typeface="Calibri"/>
              </a:rPr>
              <a:t> </a:t>
            </a:r>
            <a:r>
              <a:rPr sz="1600" dirty="0">
                <a:latin typeface="Calibri"/>
                <a:cs typeface="Calibri"/>
              </a:rPr>
              <a:t>L04</a:t>
            </a:r>
            <a:r>
              <a:rPr sz="1600" spc="-35" dirty="0">
                <a:latin typeface="Calibri"/>
                <a:cs typeface="Calibri"/>
              </a:rPr>
              <a:t> </a:t>
            </a:r>
            <a:r>
              <a:rPr sz="1600" dirty="0">
                <a:solidFill>
                  <a:srgbClr val="C00000"/>
                </a:solidFill>
                <a:latin typeface="Calibri"/>
                <a:cs typeface="Calibri"/>
              </a:rPr>
              <a:t>Graph</a:t>
            </a:r>
            <a:r>
              <a:rPr sz="1600" spc="-35" dirty="0">
                <a:solidFill>
                  <a:srgbClr val="C00000"/>
                </a:solidFill>
                <a:latin typeface="Calibri"/>
                <a:cs typeface="Calibri"/>
              </a:rPr>
              <a:t> </a:t>
            </a:r>
            <a:r>
              <a:rPr sz="1600" dirty="0">
                <a:solidFill>
                  <a:srgbClr val="C00000"/>
                </a:solidFill>
                <a:latin typeface="Calibri"/>
                <a:cs typeface="Calibri"/>
              </a:rPr>
              <a:t>Theory</a:t>
            </a:r>
            <a:r>
              <a:rPr sz="1600" spc="-35" dirty="0">
                <a:solidFill>
                  <a:srgbClr val="C00000"/>
                </a:solidFill>
                <a:latin typeface="Calibri"/>
                <a:cs typeface="Calibri"/>
              </a:rPr>
              <a:t> </a:t>
            </a:r>
            <a:r>
              <a:rPr sz="1600" dirty="0">
                <a:solidFill>
                  <a:srgbClr val="C00000"/>
                </a:solidFill>
                <a:latin typeface="Calibri"/>
                <a:cs typeface="Calibri"/>
              </a:rPr>
              <a:t>II</a:t>
            </a:r>
            <a:r>
              <a:rPr sz="1600" spc="-45" dirty="0">
                <a:solidFill>
                  <a:srgbClr val="C00000"/>
                </a:solidFill>
                <a:latin typeface="Calibri"/>
                <a:cs typeface="Calibri"/>
              </a:rPr>
              <a:t> </a:t>
            </a:r>
            <a:r>
              <a:rPr sz="1600" dirty="0">
                <a:solidFill>
                  <a:srgbClr val="C00000"/>
                </a:solidFill>
                <a:latin typeface="Calibri"/>
                <a:cs typeface="Calibri"/>
              </a:rPr>
              <a:t>(chapter</a:t>
            </a:r>
            <a:r>
              <a:rPr sz="1600" spc="-40" dirty="0">
                <a:solidFill>
                  <a:srgbClr val="C00000"/>
                </a:solidFill>
                <a:latin typeface="Calibri"/>
                <a:cs typeface="Calibri"/>
              </a:rPr>
              <a:t> </a:t>
            </a:r>
            <a:r>
              <a:rPr sz="1600" spc="-35" dirty="0">
                <a:solidFill>
                  <a:srgbClr val="C00000"/>
                </a:solidFill>
                <a:latin typeface="Calibri"/>
                <a:cs typeface="Calibri"/>
              </a:rPr>
              <a:t>2)</a:t>
            </a:r>
            <a:endParaRPr sz="1600" dirty="0">
              <a:latin typeface="Calibri"/>
              <a:cs typeface="Calibri"/>
            </a:endParaRPr>
          </a:p>
          <a:p>
            <a:pPr marL="468630"/>
            <a:r>
              <a:rPr sz="1600" dirty="0">
                <a:latin typeface="Calibri"/>
                <a:cs typeface="Calibri"/>
              </a:rPr>
              <a:t>Sept.</a:t>
            </a:r>
            <a:r>
              <a:rPr sz="1600" spc="-45" dirty="0">
                <a:latin typeface="Calibri"/>
                <a:cs typeface="Calibri"/>
              </a:rPr>
              <a:t> </a:t>
            </a:r>
            <a:r>
              <a:rPr sz="1600" dirty="0">
                <a:latin typeface="Calibri"/>
                <a:cs typeface="Calibri"/>
              </a:rPr>
              <a:t>1</a:t>
            </a:r>
            <a:r>
              <a:rPr lang="en-US" sz="1600" dirty="0">
                <a:latin typeface="Calibri"/>
                <a:cs typeface="Calibri"/>
              </a:rPr>
              <a:t>7</a:t>
            </a:r>
            <a:r>
              <a:rPr sz="1600" dirty="0">
                <a:latin typeface="Calibri"/>
                <a:cs typeface="Calibri"/>
              </a:rPr>
              <a:t>:</a:t>
            </a:r>
            <a:r>
              <a:rPr sz="1600" spc="-40" dirty="0">
                <a:latin typeface="Calibri"/>
                <a:cs typeface="Calibri"/>
              </a:rPr>
              <a:t> </a:t>
            </a:r>
            <a:r>
              <a:rPr sz="1600" dirty="0">
                <a:latin typeface="Calibri"/>
                <a:cs typeface="Calibri"/>
              </a:rPr>
              <a:t>L05</a:t>
            </a:r>
            <a:r>
              <a:rPr sz="1600" spc="-35" dirty="0">
                <a:latin typeface="Calibri"/>
                <a:cs typeface="Calibri"/>
              </a:rPr>
              <a:t> </a:t>
            </a:r>
            <a:r>
              <a:rPr lang="en-US" sz="1600" b="1" spc="-10" dirty="0">
                <a:solidFill>
                  <a:srgbClr val="00AF50"/>
                </a:solidFill>
                <a:latin typeface="Calibri"/>
                <a:cs typeface="Calibri"/>
              </a:rPr>
              <a:t>Research:</a:t>
            </a:r>
            <a:r>
              <a:rPr lang="en-US" sz="1600" b="1" spc="-40" dirty="0">
                <a:solidFill>
                  <a:srgbClr val="00AF50"/>
                </a:solidFill>
                <a:latin typeface="Calibri"/>
                <a:cs typeface="Calibri"/>
              </a:rPr>
              <a:t> </a:t>
            </a:r>
            <a:r>
              <a:rPr lang="en-US" sz="1600" b="1" dirty="0">
                <a:solidFill>
                  <a:srgbClr val="00AF50"/>
                </a:solidFill>
                <a:latin typeface="Calibri"/>
                <a:cs typeface="Calibri"/>
              </a:rPr>
              <a:t>U.S.</a:t>
            </a:r>
            <a:r>
              <a:rPr lang="en-US" sz="1600" b="1" spc="-25" dirty="0">
                <a:solidFill>
                  <a:srgbClr val="00AF50"/>
                </a:solidFill>
                <a:latin typeface="Calibri"/>
                <a:cs typeface="Calibri"/>
              </a:rPr>
              <a:t> </a:t>
            </a:r>
            <a:r>
              <a:rPr lang="en-US" sz="1600" b="1" dirty="0">
                <a:solidFill>
                  <a:srgbClr val="00AF50"/>
                </a:solidFill>
                <a:latin typeface="Calibri"/>
                <a:cs typeface="Calibri"/>
              </a:rPr>
              <a:t>Senate</a:t>
            </a:r>
            <a:r>
              <a:rPr lang="en-US" sz="1600" b="1" spc="-40" dirty="0">
                <a:solidFill>
                  <a:srgbClr val="00AF50"/>
                </a:solidFill>
                <a:latin typeface="Calibri"/>
                <a:cs typeface="Calibri"/>
              </a:rPr>
              <a:t> </a:t>
            </a:r>
            <a:r>
              <a:rPr lang="en-US" sz="1600" b="1" spc="-10" dirty="0">
                <a:solidFill>
                  <a:srgbClr val="00AF50"/>
                </a:solidFill>
                <a:latin typeface="Calibri"/>
                <a:cs typeface="Calibri"/>
              </a:rPr>
              <a:t>Clustering;</a:t>
            </a:r>
            <a:r>
              <a:rPr lang="en-US" sz="1600" b="1" spc="-45" dirty="0">
                <a:solidFill>
                  <a:srgbClr val="00AF50"/>
                </a:solidFill>
                <a:latin typeface="Calibri"/>
                <a:cs typeface="Calibri"/>
              </a:rPr>
              <a:t> </a:t>
            </a:r>
            <a:r>
              <a:rPr lang="en-US" sz="1600" b="1" dirty="0">
                <a:solidFill>
                  <a:srgbClr val="00AF50"/>
                </a:solidFill>
                <a:latin typeface="Calibri"/>
                <a:cs typeface="Calibri"/>
              </a:rPr>
              <a:t>U.S.</a:t>
            </a:r>
            <a:r>
              <a:rPr lang="en-US" sz="1600" b="1" spc="-30" dirty="0">
                <a:solidFill>
                  <a:srgbClr val="00AF50"/>
                </a:solidFill>
                <a:latin typeface="Calibri"/>
                <a:cs typeface="Calibri"/>
              </a:rPr>
              <a:t> </a:t>
            </a:r>
            <a:r>
              <a:rPr lang="en-US" sz="1600" b="1" dirty="0">
                <a:solidFill>
                  <a:srgbClr val="00AF50"/>
                </a:solidFill>
                <a:latin typeface="Calibri"/>
                <a:cs typeface="Calibri"/>
              </a:rPr>
              <a:t>Congress</a:t>
            </a:r>
            <a:r>
              <a:rPr lang="en-US" sz="1600" b="1" spc="-30" dirty="0">
                <a:solidFill>
                  <a:srgbClr val="00AF50"/>
                </a:solidFill>
                <a:latin typeface="Calibri"/>
                <a:cs typeface="Calibri"/>
              </a:rPr>
              <a:t> </a:t>
            </a:r>
            <a:r>
              <a:rPr lang="en-US" sz="1600" b="1" spc="-10" dirty="0">
                <a:solidFill>
                  <a:srgbClr val="00AF50"/>
                </a:solidFill>
                <a:latin typeface="Calibri"/>
                <a:cs typeface="Calibri"/>
              </a:rPr>
              <a:t>Polarization</a:t>
            </a:r>
            <a:r>
              <a:rPr lang="en-US" sz="1600" b="1" spc="-50" dirty="0">
                <a:solidFill>
                  <a:srgbClr val="00AF50"/>
                </a:solidFill>
                <a:latin typeface="Calibri"/>
                <a:cs typeface="Calibri"/>
              </a:rPr>
              <a:t> </a:t>
            </a:r>
            <a:r>
              <a:rPr lang="en-US" sz="1600" b="1" dirty="0">
                <a:solidFill>
                  <a:srgbClr val="00AF50"/>
                </a:solidFill>
                <a:latin typeface="Calibri"/>
                <a:cs typeface="Calibri"/>
              </a:rPr>
              <a:t>II;</a:t>
            </a:r>
            <a:r>
              <a:rPr lang="en-US" sz="1600" b="1" spc="-20" dirty="0">
                <a:solidFill>
                  <a:srgbClr val="00AF50"/>
                </a:solidFill>
                <a:latin typeface="Calibri"/>
                <a:cs typeface="Calibri"/>
              </a:rPr>
              <a:t> </a:t>
            </a:r>
            <a:r>
              <a:rPr lang="en-US" sz="1800" b="1" dirty="0">
                <a:solidFill>
                  <a:srgbClr val="00AF50"/>
                </a:solidFill>
                <a:latin typeface="Calibri"/>
                <a:cs typeface="Calibri"/>
              </a:rPr>
              <a:t>(Constitution</a:t>
            </a:r>
            <a:r>
              <a:rPr lang="en-US" sz="1800" b="1" spc="-55" dirty="0">
                <a:solidFill>
                  <a:srgbClr val="00AF50"/>
                </a:solidFill>
                <a:latin typeface="Calibri"/>
                <a:cs typeface="Calibri"/>
              </a:rPr>
              <a:t> </a:t>
            </a:r>
            <a:r>
              <a:rPr lang="en-US" sz="1800" b="1" spc="-20" dirty="0">
                <a:solidFill>
                  <a:srgbClr val="00AF50"/>
                </a:solidFill>
                <a:latin typeface="Calibri"/>
                <a:cs typeface="Calibri"/>
              </a:rPr>
              <a:t>Day)</a:t>
            </a:r>
            <a:endParaRPr lang="en-US" sz="1600" spc="-35" dirty="0">
              <a:latin typeface="Calibri"/>
              <a:cs typeface="Calibri"/>
            </a:endParaRPr>
          </a:p>
          <a:p>
            <a:pPr marL="468630">
              <a:lnSpc>
                <a:spcPct val="100000"/>
              </a:lnSpc>
            </a:pPr>
            <a:r>
              <a:rPr sz="1600" b="1" dirty="0">
                <a:latin typeface="Calibri"/>
                <a:cs typeface="Calibri"/>
              </a:rPr>
              <a:t>Sept</a:t>
            </a:r>
            <a:r>
              <a:rPr lang="en-US" sz="1600" b="1" dirty="0">
                <a:latin typeface="Calibri"/>
                <a:cs typeface="Calibri"/>
              </a:rPr>
              <a:t>.</a:t>
            </a:r>
            <a:r>
              <a:rPr sz="1600" b="1" spc="-40" dirty="0">
                <a:latin typeface="Calibri"/>
                <a:cs typeface="Calibri"/>
              </a:rPr>
              <a:t> </a:t>
            </a:r>
            <a:r>
              <a:rPr lang="en-US" sz="1600" b="1" spc="-40" dirty="0">
                <a:latin typeface="Calibri"/>
                <a:cs typeface="Calibri"/>
              </a:rPr>
              <a:t>20</a:t>
            </a:r>
            <a:r>
              <a:rPr sz="1600" b="1" dirty="0">
                <a:latin typeface="Calibri"/>
                <a:cs typeface="Calibri"/>
              </a:rPr>
              <a:t>:</a:t>
            </a:r>
            <a:r>
              <a:rPr sz="1600" b="1" spc="-40" dirty="0">
                <a:latin typeface="Calibri"/>
                <a:cs typeface="Calibri"/>
              </a:rPr>
              <a:t> </a:t>
            </a:r>
            <a:r>
              <a:rPr sz="1600" b="1" dirty="0">
                <a:latin typeface="Calibri"/>
                <a:cs typeface="Calibri"/>
              </a:rPr>
              <a:t>Deadline</a:t>
            </a:r>
            <a:r>
              <a:rPr sz="1600" b="1" spc="-55" dirty="0">
                <a:latin typeface="Calibri"/>
                <a:cs typeface="Calibri"/>
              </a:rPr>
              <a:t> </a:t>
            </a:r>
            <a:r>
              <a:rPr sz="1600" b="1" dirty="0">
                <a:latin typeface="Calibri"/>
                <a:cs typeface="Calibri"/>
              </a:rPr>
              <a:t>for</a:t>
            </a:r>
            <a:r>
              <a:rPr sz="1600" b="1" spc="-25" dirty="0">
                <a:latin typeface="Calibri"/>
                <a:cs typeface="Calibri"/>
              </a:rPr>
              <a:t> </a:t>
            </a:r>
            <a:r>
              <a:rPr sz="1600" b="1" dirty="0">
                <a:latin typeface="Calibri"/>
                <a:cs typeface="Calibri"/>
              </a:rPr>
              <a:t>research</a:t>
            </a:r>
            <a:r>
              <a:rPr sz="1600" b="1" spc="-40" dirty="0">
                <a:latin typeface="Calibri"/>
                <a:cs typeface="Calibri"/>
              </a:rPr>
              <a:t> </a:t>
            </a:r>
            <a:r>
              <a:rPr sz="1600" b="1" dirty="0">
                <a:latin typeface="Calibri"/>
                <a:cs typeface="Calibri"/>
              </a:rPr>
              <a:t>topic</a:t>
            </a:r>
            <a:r>
              <a:rPr sz="1600" b="1" spc="-45" dirty="0">
                <a:latin typeface="Calibri"/>
                <a:cs typeface="Calibri"/>
              </a:rPr>
              <a:t> </a:t>
            </a:r>
            <a:r>
              <a:rPr sz="1600" b="1" dirty="0">
                <a:latin typeface="Calibri"/>
                <a:cs typeface="Calibri"/>
              </a:rPr>
              <a:t>selections</a:t>
            </a:r>
            <a:r>
              <a:rPr sz="1600" b="1" spc="-50" dirty="0">
                <a:latin typeface="Calibri"/>
                <a:cs typeface="Calibri"/>
              </a:rPr>
              <a:t> </a:t>
            </a:r>
            <a:r>
              <a:rPr sz="1600" b="1" dirty="0">
                <a:latin typeface="Calibri"/>
                <a:cs typeface="Calibri"/>
              </a:rPr>
              <a:t>by</a:t>
            </a:r>
            <a:r>
              <a:rPr sz="1600" b="1" spc="-35" dirty="0">
                <a:latin typeface="Calibri"/>
                <a:cs typeface="Calibri"/>
              </a:rPr>
              <a:t> </a:t>
            </a:r>
            <a:r>
              <a:rPr sz="1600" b="1" spc="-10" dirty="0">
                <a:latin typeface="Calibri"/>
                <a:cs typeface="Calibri"/>
              </a:rPr>
              <a:t>graduates</a:t>
            </a:r>
            <a:r>
              <a:rPr sz="1600" b="1" spc="-40" dirty="0">
                <a:latin typeface="Calibri"/>
                <a:cs typeface="Calibri"/>
              </a:rPr>
              <a:t> </a:t>
            </a:r>
            <a:r>
              <a:rPr sz="1600" b="1" dirty="0">
                <a:latin typeface="Calibri"/>
                <a:cs typeface="Calibri"/>
              </a:rPr>
              <a:t>due</a:t>
            </a:r>
            <a:r>
              <a:rPr sz="1600" b="1" spc="-40" dirty="0">
                <a:latin typeface="Calibri"/>
                <a:cs typeface="Calibri"/>
              </a:rPr>
              <a:t> </a:t>
            </a:r>
            <a:r>
              <a:rPr sz="1600" b="1" spc="-10" dirty="0">
                <a:latin typeface="Calibri"/>
                <a:cs typeface="Calibri"/>
              </a:rPr>
              <a:t>before</a:t>
            </a:r>
            <a:r>
              <a:rPr sz="1600" b="1" spc="-30" dirty="0">
                <a:latin typeface="Calibri"/>
                <a:cs typeface="Calibri"/>
              </a:rPr>
              <a:t> </a:t>
            </a:r>
            <a:r>
              <a:rPr sz="1600" b="1" spc="-20" dirty="0">
                <a:latin typeface="Calibri"/>
                <a:cs typeface="Calibri"/>
              </a:rPr>
              <a:t>noon</a:t>
            </a:r>
            <a:endParaRPr sz="1600" dirty="0">
              <a:latin typeface="Calibri"/>
              <a:cs typeface="Calibri"/>
            </a:endParaRPr>
          </a:p>
          <a:p>
            <a:pPr marL="467995">
              <a:lnSpc>
                <a:spcPts val="1914"/>
              </a:lnSpc>
            </a:pPr>
            <a:r>
              <a:rPr sz="1600" dirty="0">
                <a:latin typeface="Calibri"/>
                <a:cs typeface="Calibri"/>
              </a:rPr>
              <a:t>Sept.</a:t>
            </a:r>
            <a:r>
              <a:rPr sz="1600" spc="-55" dirty="0">
                <a:latin typeface="Calibri"/>
                <a:cs typeface="Calibri"/>
              </a:rPr>
              <a:t> </a:t>
            </a:r>
            <a:r>
              <a:rPr lang="en-US" sz="1600" spc="-55" dirty="0">
                <a:latin typeface="Calibri"/>
                <a:cs typeface="Calibri"/>
              </a:rPr>
              <a:t>20: </a:t>
            </a:r>
            <a:r>
              <a:rPr sz="1600" dirty="0">
                <a:latin typeface="Calibri"/>
                <a:cs typeface="Calibri"/>
              </a:rPr>
              <a:t>L06</a:t>
            </a:r>
            <a:r>
              <a:rPr sz="1600" spc="-40" dirty="0">
                <a:latin typeface="Calibri"/>
                <a:cs typeface="Calibri"/>
              </a:rPr>
              <a:t> </a:t>
            </a:r>
            <a:r>
              <a:rPr lang="en-US" sz="1600" dirty="0">
                <a:solidFill>
                  <a:srgbClr val="C00000"/>
                </a:solidFill>
                <a:latin typeface="Calibri"/>
                <a:cs typeface="Calibri"/>
              </a:rPr>
              <a:t>Random</a:t>
            </a:r>
            <a:r>
              <a:rPr lang="en-US" sz="1600" spc="-40" dirty="0">
                <a:solidFill>
                  <a:srgbClr val="C00000"/>
                </a:solidFill>
                <a:latin typeface="Calibri"/>
                <a:cs typeface="Calibri"/>
              </a:rPr>
              <a:t> </a:t>
            </a:r>
            <a:r>
              <a:rPr lang="en-US" sz="1600" spc="-10" dirty="0">
                <a:solidFill>
                  <a:srgbClr val="C00000"/>
                </a:solidFill>
                <a:latin typeface="Calibri"/>
                <a:cs typeface="Calibri"/>
              </a:rPr>
              <a:t>Networks</a:t>
            </a:r>
            <a:r>
              <a:rPr lang="en-US" sz="1600" spc="-15" dirty="0">
                <a:solidFill>
                  <a:srgbClr val="C00000"/>
                </a:solidFill>
                <a:latin typeface="Calibri"/>
                <a:cs typeface="Calibri"/>
              </a:rPr>
              <a:t> </a:t>
            </a:r>
            <a:r>
              <a:rPr lang="en-US" sz="1600" dirty="0">
                <a:solidFill>
                  <a:srgbClr val="C00000"/>
                </a:solidFill>
                <a:latin typeface="Calibri"/>
                <a:cs typeface="Calibri"/>
              </a:rPr>
              <a:t>(chapter</a:t>
            </a:r>
            <a:r>
              <a:rPr lang="en-US" sz="1600" spc="-40" dirty="0">
                <a:solidFill>
                  <a:srgbClr val="C00000"/>
                </a:solidFill>
                <a:latin typeface="Calibri"/>
                <a:cs typeface="Calibri"/>
              </a:rPr>
              <a:t> </a:t>
            </a:r>
            <a:r>
              <a:rPr lang="en-US" sz="1600" spc="-25" dirty="0">
                <a:solidFill>
                  <a:srgbClr val="C00000"/>
                </a:solidFill>
                <a:latin typeface="Calibri"/>
                <a:cs typeface="Calibri"/>
              </a:rPr>
              <a:t>3)</a:t>
            </a:r>
            <a:endParaRPr lang="en-US" sz="1600" dirty="0">
              <a:latin typeface="Calibri"/>
              <a:cs typeface="Calibri"/>
            </a:endParaRPr>
          </a:p>
          <a:p>
            <a:pPr marL="467359">
              <a:lnSpc>
                <a:spcPts val="2150"/>
              </a:lnSpc>
            </a:pPr>
            <a:r>
              <a:rPr sz="1600" dirty="0">
                <a:latin typeface="Calibri"/>
                <a:cs typeface="Calibri"/>
              </a:rPr>
              <a:t>Sept.</a:t>
            </a:r>
            <a:r>
              <a:rPr sz="1600" spc="-50" dirty="0">
                <a:latin typeface="Calibri"/>
                <a:cs typeface="Calibri"/>
              </a:rPr>
              <a:t> </a:t>
            </a:r>
            <a:r>
              <a:rPr lang="en-US" sz="1600" spc="-50" dirty="0">
                <a:latin typeface="Calibri"/>
                <a:cs typeface="Calibri"/>
              </a:rPr>
              <a:t>24</a:t>
            </a:r>
            <a:r>
              <a:rPr sz="1600" dirty="0">
                <a:latin typeface="Calibri"/>
                <a:cs typeface="Calibri"/>
              </a:rPr>
              <a:t>:</a:t>
            </a:r>
            <a:r>
              <a:rPr sz="1600" spc="-35" dirty="0">
                <a:latin typeface="Calibri"/>
                <a:cs typeface="Calibri"/>
              </a:rPr>
              <a:t> </a:t>
            </a:r>
            <a:r>
              <a:rPr sz="1600" dirty="0">
                <a:latin typeface="Calibri"/>
                <a:cs typeface="Calibri"/>
              </a:rPr>
              <a:t>L07</a:t>
            </a:r>
            <a:r>
              <a:rPr lang="en-US" sz="1600" dirty="0">
                <a:latin typeface="Calibri"/>
                <a:cs typeface="Calibri"/>
              </a:rPr>
              <a:t> </a:t>
            </a:r>
            <a:r>
              <a:rPr lang="en-US" sz="1600" dirty="0">
                <a:solidFill>
                  <a:srgbClr val="C00000"/>
                </a:solidFill>
                <a:latin typeface="Calibri"/>
                <a:cs typeface="Calibri"/>
              </a:rPr>
              <a:t>Scale</a:t>
            </a:r>
            <a:r>
              <a:rPr lang="en-US" sz="1600" spc="-60" dirty="0">
                <a:solidFill>
                  <a:srgbClr val="C00000"/>
                </a:solidFill>
                <a:latin typeface="Calibri"/>
                <a:cs typeface="Calibri"/>
              </a:rPr>
              <a:t> </a:t>
            </a:r>
            <a:r>
              <a:rPr lang="en-US" sz="1600" dirty="0">
                <a:solidFill>
                  <a:srgbClr val="C00000"/>
                </a:solidFill>
                <a:latin typeface="Calibri"/>
                <a:cs typeface="Calibri"/>
              </a:rPr>
              <a:t>Free</a:t>
            </a:r>
            <a:r>
              <a:rPr lang="en-US" sz="1600" spc="-40" dirty="0">
                <a:solidFill>
                  <a:srgbClr val="C00000"/>
                </a:solidFill>
                <a:latin typeface="Calibri"/>
                <a:cs typeface="Calibri"/>
              </a:rPr>
              <a:t> </a:t>
            </a:r>
            <a:r>
              <a:rPr lang="en-US" sz="1600" spc="-10" dirty="0">
                <a:solidFill>
                  <a:srgbClr val="C00000"/>
                </a:solidFill>
                <a:latin typeface="Calibri"/>
                <a:cs typeface="Calibri"/>
              </a:rPr>
              <a:t>Networks</a:t>
            </a:r>
            <a:r>
              <a:rPr lang="en-US" sz="1600" spc="-30" dirty="0">
                <a:solidFill>
                  <a:srgbClr val="C00000"/>
                </a:solidFill>
                <a:latin typeface="Calibri"/>
                <a:cs typeface="Calibri"/>
              </a:rPr>
              <a:t> </a:t>
            </a:r>
            <a:r>
              <a:rPr lang="en-US" sz="1600" dirty="0">
                <a:solidFill>
                  <a:srgbClr val="C00000"/>
                </a:solidFill>
                <a:latin typeface="Calibri"/>
                <a:cs typeface="Calibri"/>
              </a:rPr>
              <a:t>(chapter</a:t>
            </a:r>
            <a:r>
              <a:rPr lang="en-US" sz="1600" spc="-55" dirty="0">
                <a:solidFill>
                  <a:srgbClr val="C00000"/>
                </a:solidFill>
                <a:latin typeface="Calibri"/>
                <a:cs typeface="Calibri"/>
              </a:rPr>
              <a:t> </a:t>
            </a:r>
            <a:r>
              <a:rPr lang="en-US" sz="1600" spc="-25" dirty="0">
                <a:solidFill>
                  <a:srgbClr val="C00000"/>
                </a:solidFill>
                <a:latin typeface="Calibri"/>
                <a:cs typeface="Calibri"/>
              </a:rPr>
              <a:t>4);</a:t>
            </a:r>
            <a:r>
              <a:rPr sz="1600" spc="-25" dirty="0">
                <a:latin typeface="Calibri"/>
                <a:cs typeface="Calibri"/>
              </a:rPr>
              <a:t> </a:t>
            </a:r>
            <a:endParaRPr lang="en-US" sz="1600" spc="-25" dirty="0">
              <a:latin typeface="Calibri"/>
              <a:cs typeface="Calibri"/>
            </a:endParaRPr>
          </a:p>
          <a:p>
            <a:pPr marL="467359">
              <a:lnSpc>
                <a:spcPts val="2150"/>
              </a:lnSpc>
            </a:pPr>
            <a:r>
              <a:rPr sz="1600" dirty="0">
                <a:latin typeface="Calibri"/>
                <a:cs typeface="Calibri"/>
              </a:rPr>
              <a:t>Sept.</a:t>
            </a:r>
            <a:r>
              <a:rPr sz="1600" spc="-30" dirty="0">
                <a:latin typeface="Calibri"/>
                <a:cs typeface="Calibri"/>
              </a:rPr>
              <a:t> </a:t>
            </a:r>
            <a:r>
              <a:rPr sz="1600" dirty="0">
                <a:latin typeface="Calibri"/>
                <a:cs typeface="Calibri"/>
              </a:rPr>
              <a:t>2</a:t>
            </a:r>
            <a:r>
              <a:rPr lang="en-US" sz="1600" dirty="0">
                <a:latin typeface="Calibri"/>
                <a:cs typeface="Calibri"/>
              </a:rPr>
              <a:t>7</a:t>
            </a:r>
            <a:r>
              <a:rPr sz="1600" dirty="0">
                <a:latin typeface="Calibri"/>
                <a:cs typeface="Calibri"/>
              </a:rPr>
              <a:t>:</a:t>
            </a:r>
            <a:r>
              <a:rPr sz="1600" spc="-30" dirty="0">
                <a:latin typeface="Calibri"/>
                <a:cs typeface="Calibri"/>
              </a:rPr>
              <a:t> </a:t>
            </a:r>
            <a:r>
              <a:rPr sz="1600" dirty="0">
                <a:latin typeface="Calibri"/>
                <a:cs typeface="Calibri"/>
              </a:rPr>
              <a:t>L08</a:t>
            </a:r>
            <a:r>
              <a:rPr sz="1600" spc="-20" dirty="0">
                <a:latin typeface="Calibri"/>
                <a:cs typeface="Calibri"/>
              </a:rPr>
              <a:t> </a:t>
            </a:r>
            <a:r>
              <a:rPr sz="1600" spc="-10" dirty="0">
                <a:latin typeface="Calibri"/>
                <a:cs typeface="Calibri"/>
              </a:rPr>
              <a:t>Introduction</a:t>
            </a:r>
            <a:r>
              <a:rPr sz="1600" spc="-25" dirty="0">
                <a:latin typeface="Calibri"/>
                <a:cs typeface="Calibri"/>
              </a:rPr>
              <a:t> </a:t>
            </a:r>
            <a:r>
              <a:rPr sz="1600" dirty="0">
                <a:latin typeface="Calibri"/>
                <a:cs typeface="Calibri"/>
              </a:rPr>
              <a:t>to</a:t>
            </a:r>
            <a:r>
              <a:rPr sz="1600" spc="-15" dirty="0">
                <a:latin typeface="Calibri"/>
                <a:cs typeface="Calibri"/>
              </a:rPr>
              <a:t> </a:t>
            </a:r>
            <a:r>
              <a:rPr sz="1600" dirty="0">
                <a:latin typeface="Calibri"/>
                <a:cs typeface="Calibri"/>
              </a:rPr>
              <a:t>Gephi</a:t>
            </a:r>
            <a:r>
              <a:rPr sz="1600" spc="-30" dirty="0">
                <a:latin typeface="Calibri"/>
                <a:cs typeface="Calibri"/>
              </a:rPr>
              <a:t> </a:t>
            </a:r>
            <a:r>
              <a:rPr sz="1600" dirty="0">
                <a:latin typeface="Calibri"/>
                <a:cs typeface="Calibri"/>
              </a:rPr>
              <a:t>+</a:t>
            </a:r>
            <a:r>
              <a:rPr sz="1600" spc="-25" dirty="0">
                <a:latin typeface="Calibri"/>
                <a:cs typeface="Calibri"/>
              </a:rPr>
              <a:t> </a:t>
            </a:r>
            <a:r>
              <a:rPr sz="1600" dirty="0">
                <a:latin typeface="Calibri"/>
                <a:cs typeface="Calibri"/>
              </a:rPr>
              <a:t>Examples;</a:t>
            </a:r>
            <a:r>
              <a:rPr sz="1600" spc="-45" dirty="0">
                <a:latin typeface="Calibri"/>
                <a:cs typeface="Calibri"/>
              </a:rPr>
              <a:t> </a:t>
            </a:r>
            <a:r>
              <a:rPr sz="1600" b="1" spc="-10" dirty="0">
                <a:latin typeface="Calibri"/>
                <a:cs typeface="Calibri"/>
              </a:rPr>
              <a:t>Undergraduate</a:t>
            </a:r>
            <a:r>
              <a:rPr sz="1600" b="1" spc="-35" dirty="0">
                <a:latin typeface="Calibri"/>
                <a:cs typeface="Calibri"/>
              </a:rPr>
              <a:t> </a:t>
            </a:r>
            <a:r>
              <a:rPr sz="1600" b="1" dirty="0">
                <a:latin typeface="Calibri"/>
                <a:cs typeface="Calibri"/>
              </a:rPr>
              <a:t>Assignment</a:t>
            </a:r>
            <a:r>
              <a:rPr sz="1600" b="1" spc="-40" dirty="0">
                <a:latin typeface="Calibri"/>
                <a:cs typeface="Calibri"/>
              </a:rPr>
              <a:t> </a:t>
            </a:r>
            <a:r>
              <a:rPr sz="1600" b="1" dirty="0">
                <a:latin typeface="Calibri"/>
                <a:cs typeface="Calibri"/>
              </a:rPr>
              <a:t>out,</a:t>
            </a:r>
            <a:r>
              <a:rPr sz="1600" b="1" spc="-35" dirty="0">
                <a:latin typeface="Calibri"/>
                <a:cs typeface="Calibri"/>
              </a:rPr>
              <a:t> </a:t>
            </a:r>
            <a:r>
              <a:rPr sz="1600" b="1" dirty="0">
                <a:latin typeface="Calibri"/>
                <a:cs typeface="Calibri"/>
              </a:rPr>
              <a:t>due</a:t>
            </a:r>
            <a:r>
              <a:rPr sz="1600" b="1" spc="-35" dirty="0">
                <a:latin typeface="Calibri"/>
                <a:cs typeface="Calibri"/>
              </a:rPr>
              <a:t> </a:t>
            </a:r>
            <a:r>
              <a:rPr sz="1600" b="1" dirty="0">
                <a:latin typeface="Calibri"/>
                <a:cs typeface="Calibri"/>
              </a:rPr>
              <a:t>Oct.</a:t>
            </a:r>
            <a:r>
              <a:rPr sz="1600" b="1" spc="-45" dirty="0">
                <a:latin typeface="Calibri"/>
                <a:cs typeface="Calibri"/>
              </a:rPr>
              <a:t> </a:t>
            </a:r>
            <a:r>
              <a:rPr sz="1600" b="1" spc="-25" dirty="0">
                <a:latin typeface="Calibri"/>
                <a:cs typeface="Calibri"/>
              </a:rPr>
              <a:t>1</a:t>
            </a:r>
            <a:r>
              <a:rPr lang="en-US" sz="1600" b="1" spc="-25" dirty="0">
                <a:latin typeface="Calibri"/>
                <a:cs typeface="Calibri"/>
              </a:rPr>
              <a:t>1</a:t>
            </a:r>
            <a:endParaRPr sz="1600" dirty="0">
              <a:latin typeface="Calibri"/>
              <a:cs typeface="Calibri"/>
            </a:endParaRPr>
          </a:p>
          <a:p>
            <a:pPr marL="469265">
              <a:lnSpc>
                <a:spcPct val="100000"/>
              </a:lnSpc>
              <a:spcBef>
                <a:spcPts val="10"/>
              </a:spcBef>
            </a:pPr>
            <a:r>
              <a:rPr lang="en-US" sz="1600" dirty="0">
                <a:latin typeface="Calibri"/>
                <a:cs typeface="Calibri"/>
              </a:rPr>
              <a:t>Oc</a:t>
            </a:r>
            <a:r>
              <a:rPr sz="1600" dirty="0">
                <a:latin typeface="Calibri"/>
                <a:cs typeface="Calibri"/>
              </a:rPr>
              <a:t>t.</a:t>
            </a:r>
            <a:r>
              <a:rPr sz="1600" spc="-40" dirty="0">
                <a:latin typeface="Calibri"/>
                <a:cs typeface="Calibri"/>
              </a:rPr>
              <a:t> </a:t>
            </a:r>
            <a:r>
              <a:rPr lang="en-US" sz="1600" spc="-40" dirty="0">
                <a:latin typeface="Calibri"/>
                <a:cs typeface="Calibri"/>
              </a:rPr>
              <a:t>01</a:t>
            </a:r>
            <a:r>
              <a:rPr sz="1600" dirty="0">
                <a:latin typeface="Calibri"/>
                <a:cs typeface="Calibri"/>
              </a:rPr>
              <a:t>:</a:t>
            </a:r>
            <a:r>
              <a:rPr sz="1600" spc="-35" dirty="0">
                <a:latin typeface="Calibri"/>
                <a:cs typeface="Calibri"/>
              </a:rPr>
              <a:t> </a:t>
            </a:r>
            <a:r>
              <a:rPr sz="1600" dirty="0">
                <a:latin typeface="Calibri"/>
                <a:cs typeface="Calibri"/>
              </a:rPr>
              <a:t>L09</a:t>
            </a:r>
            <a:r>
              <a:rPr sz="1600" spc="-30" dirty="0">
                <a:latin typeface="Calibri"/>
                <a:cs typeface="Calibri"/>
              </a:rPr>
              <a:t> </a:t>
            </a:r>
            <a:r>
              <a:rPr sz="1600" dirty="0">
                <a:latin typeface="Calibri"/>
                <a:cs typeface="Calibri"/>
              </a:rPr>
              <a:t>Q&amp;A</a:t>
            </a:r>
            <a:r>
              <a:rPr sz="1600" spc="-45" dirty="0">
                <a:latin typeface="Calibri"/>
                <a:cs typeface="Calibri"/>
              </a:rPr>
              <a:t> </a:t>
            </a:r>
            <a:r>
              <a:rPr sz="1600" dirty="0">
                <a:latin typeface="Calibri"/>
                <a:cs typeface="Calibri"/>
              </a:rPr>
              <a:t>session</a:t>
            </a:r>
            <a:r>
              <a:rPr sz="1600" spc="-35" dirty="0">
                <a:latin typeface="Calibri"/>
                <a:cs typeface="Calibri"/>
              </a:rPr>
              <a:t> </a:t>
            </a:r>
            <a:r>
              <a:rPr sz="1600" dirty="0">
                <a:latin typeface="Calibri"/>
                <a:cs typeface="Calibri"/>
              </a:rPr>
              <a:t>for</a:t>
            </a:r>
            <a:r>
              <a:rPr sz="1600" spc="-15" dirty="0">
                <a:latin typeface="Calibri"/>
                <a:cs typeface="Calibri"/>
              </a:rPr>
              <a:t> </a:t>
            </a:r>
            <a:r>
              <a:rPr sz="1600" dirty="0">
                <a:latin typeface="Calibri"/>
                <a:cs typeface="Calibri"/>
              </a:rPr>
              <a:t>H1;</a:t>
            </a:r>
            <a:r>
              <a:rPr sz="1600" spc="-35" dirty="0">
                <a:latin typeface="Calibri"/>
                <a:cs typeface="Calibri"/>
              </a:rPr>
              <a:t> </a:t>
            </a:r>
            <a:r>
              <a:rPr sz="1600" spc="-10" dirty="0">
                <a:solidFill>
                  <a:srgbClr val="C00000"/>
                </a:solidFill>
                <a:latin typeface="Calibri"/>
                <a:cs typeface="Calibri"/>
              </a:rPr>
              <a:t>Barabasi-</a:t>
            </a:r>
            <a:r>
              <a:rPr sz="1600" dirty="0">
                <a:solidFill>
                  <a:srgbClr val="C00000"/>
                </a:solidFill>
                <a:latin typeface="Calibri"/>
                <a:cs typeface="Calibri"/>
              </a:rPr>
              <a:t>Albert</a:t>
            </a:r>
            <a:r>
              <a:rPr sz="1600" spc="-45" dirty="0">
                <a:solidFill>
                  <a:srgbClr val="C00000"/>
                </a:solidFill>
                <a:latin typeface="Calibri"/>
                <a:cs typeface="Calibri"/>
              </a:rPr>
              <a:t> </a:t>
            </a:r>
            <a:r>
              <a:rPr sz="1600" dirty="0">
                <a:solidFill>
                  <a:srgbClr val="C00000"/>
                </a:solidFill>
                <a:latin typeface="Calibri"/>
                <a:cs typeface="Calibri"/>
              </a:rPr>
              <a:t>Model</a:t>
            </a:r>
            <a:r>
              <a:rPr sz="1600" spc="-40" dirty="0">
                <a:solidFill>
                  <a:srgbClr val="C00000"/>
                </a:solidFill>
                <a:latin typeface="Calibri"/>
                <a:cs typeface="Calibri"/>
              </a:rPr>
              <a:t> </a:t>
            </a:r>
            <a:r>
              <a:rPr sz="1600" dirty="0">
                <a:solidFill>
                  <a:srgbClr val="C00000"/>
                </a:solidFill>
                <a:latin typeface="Calibri"/>
                <a:cs typeface="Calibri"/>
              </a:rPr>
              <a:t>(chapter</a:t>
            </a:r>
            <a:r>
              <a:rPr sz="1600" spc="-35" dirty="0">
                <a:solidFill>
                  <a:srgbClr val="C00000"/>
                </a:solidFill>
                <a:latin typeface="Calibri"/>
                <a:cs typeface="Calibri"/>
              </a:rPr>
              <a:t> </a:t>
            </a:r>
            <a:r>
              <a:rPr sz="1600" spc="-25" dirty="0">
                <a:solidFill>
                  <a:srgbClr val="C00000"/>
                </a:solidFill>
                <a:latin typeface="Calibri"/>
                <a:cs typeface="Calibri"/>
              </a:rPr>
              <a:t>5);</a:t>
            </a:r>
            <a:endParaRPr sz="1600" dirty="0">
              <a:latin typeface="Calibri"/>
              <a:cs typeface="Calibri"/>
            </a:endParaRPr>
          </a:p>
          <a:p>
            <a:pPr marL="468630">
              <a:lnSpc>
                <a:spcPct val="100000"/>
              </a:lnSpc>
            </a:pPr>
            <a:r>
              <a:rPr lang="en-US" sz="1600" b="1" dirty="0">
                <a:latin typeface="Calibri"/>
                <a:cs typeface="Calibri"/>
              </a:rPr>
              <a:t>Oct</a:t>
            </a:r>
            <a:r>
              <a:rPr sz="1600" b="1" dirty="0">
                <a:latin typeface="Calibri"/>
                <a:cs typeface="Calibri"/>
              </a:rPr>
              <a:t>.</a:t>
            </a:r>
            <a:r>
              <a:rPr sz="1600" b="1" spc="-35" dirty="0">
                <a:latin typeface="Calibri"/>
                <a:cs typeface="Calibri"/>
              </a:rPr>
              <a:t> </a:t>
            </a:r>
            <a:r>
              <a:rPr lang="en-US" sz="1600" b="1" spc="-35" dirty="0">
                <a:latin typeface="Calibri"/>
                <a:cs typeface="Calibri"/>
              </a:rPr>
              <a:t>04:</a:t>
            </a:r>
            <a:r>
              <a:rPr sz="1600" b="1" spc="-35" dirty="0">
                <a:latin typeface="Calibri"/>
                <a:cs typeface="Calibri"/>
              </a:rPr>
              <a:t> </a:t>
            </a:r>
            <a:r>
              <a:rPr sz="1600" b="1" dirty="0">
                <a:latin typeface="Calibri"/>
                <a:cs typeface="Calibri"/>
              </a:rPr>
              <a:t>Deadline</a:t>
            </a:r>
            <a:r>
              <a:rPr sz="1600" b="1" spc="-45" dirty="0">
                <a:latin typeface="Calibri"/>
                <a:cs typeface="Calibri"/>
              </a:rPr>
              <a:t> </a:t>
            </a:r>
            <a:r>
              <a:rPr sz="1600" b="1" dirty="0">
                <a:latin typeface="Calibri"/>
                <a:cs typeface="Calibri"/>
              </a:rPr>
              <a:t>for</a:t>
            </a:r>
            <a:r>
              <a:rPr sz="1600" b="1" spc="-20" dirty="0">
                <a:latin typeface="Calibri"/>
                <a:cs typeface="Calibri"/>
              </a:rPr>
              <a:t> </a:t>
            </a:r>
            <a:r>
              <a:rPr sz="1600" b="1" spc="-10" dirty="0">
                <a:latin typeface="Calibri"/>
                <a:cs typeface="Calibri"/>
              </a:rPr>
              <a:t>undergraduates</a:t>
            </a:r>
            <a:r>
              <a:rPr sz="1600" b="1" spc="-20" dirty="0">
                <a:latin typeface="Calibri"/>
                <a:cs typeface="Calibri"/>
              </a:rPr>
              <a:t> </a:t>
            </a:r>
            <a:r>
              <a:rPr sz="1600" b="1" dirty="0">
                <a:latin typeface="Calibri"/>
                <a:cs typeface="Calibri"/>
              </a:rPr>
              <a:t>to</a:t>
            </a:r>
            <a:r>
              <a:rPr sz="1600" b="1" spc="-35" dirty="0">
                <a:latin typeface="Calibri"/>
                <a:cs typeface="Calibri"/>
              </a:rPr>
              <a:t> </a:t>
            </a:r>
            <a:r>
              <a:rPr sz="1600" b="1" spc="-10" dirty="0">
                <a:latin typeface="Calibri"/>
                <a:cs typeface="Calibri"/>
              </a:rPr>
              <a:t>register</a:t>
            </a:r>
            <a:r>
              <a:rPr sz="1600" b="1" spc="-45" dirty="0">
                <a:latin typeface="Calibri"/>
                <a:cs typeface="Calibri"/>
              </a:rPr>
              <a:t> </a:t>
            </a:r>
            <a:r>
              <a:rPr sz="1600" b="1" dirty="0">
                <a:latin typeface="Calibri"/>
                <a:cs typeface="Calibri"/>
              </a:rPr>
              <a:t>their</a:t>
            </a:r>
            <a:r>
              <a:rPr sz="1600" b="1" spc="-35" dirty="0">
                <a:latin typeface="Calibri"/>
                <a:cs typeface="Calibri"/>
              </a:rPr>
              <a:t> </a:t>
            </a:r>
            <a:r>
              <a:rPr sz="1600" b="1" spc="-10" dirty="0">
                <a:latin typeface="Calibri"/>
                <a:cs typeface="Calibri"/>
              </a:rPr>
              <a:t>networks</a:t>
            </a:r>
            <a:r>
              <a:rPr sz="1600" b="1" spc="-55" dirty="0">
                <a:latin typeface="Calibri"/>
                <a:cs typeface="Calibri"/>
              </a:rPr>
              <a:t> </a:t>
            </a:r>
            <a:r>
              <a:rPr sz="1600" b="1" spc="-10" dirty="0">
                <a:latin typeface="Calibri"/>
                <a:cs typeface="Calibri"/>
              </a:rPr>
              <a:t>before</a:t>
            </a:r>
            <a:r>
              <a:rPr sz="1600" b="1" spc="-25" dirty="0">
                <a:latin typeface="Calibri"/>
                <a:cs typeface="Calibri"/>
              </a:rPr>
              <a:t> </a:t>
            </a:r>
            <a:r>
              <a:rPr sz="1600" b="1" spc="-20" dirty="0">
                <a:latin typeface="Calibri"/>
                <a:cs typeface="Calibri"/>
              </a:rPr>
              <a:t>noon</a:t>
            </a:r>
            <a:endParaRPr sz="1600" dirty="0">
              <a:latin typeface="Calibri"/>
              <a:cs typeface="Calibri"/>
            </a:endParaRPr>
          </a:p>
          <a:p>
            <a:pPr marL="468630" marR="4471035">
              <a:lnSpc>
                <a:spcPct val="100000"/>
              </a:lnSpc>
            </a:pPr>
            <a:r>
              <a:rPr lang="en-US" sz="1600" dirty="0">
                <a:latin typeface="Calibri"/>
                <a:cs typeface="Calibri"/>
              </a:rPr>
              <a:t>Oct</a:t>
            </a:r>
            <a:r>
              <a:rPr sz="1600" dirty="0">
                <a:latin typeface="Calibri"/>
                <a:cs typeface="Calibri"/>
              </a:rPr>
              <a:t>.</a:t>
            </a:r>
            <a:r>
              <a:rPr sz="1600" spc="-40" dirty="0">
                <a:latin typeface="Calibri"/>
                <a:cs typeface="Calibri"/>
              </a:rPr>
              <a:t> </a:t>
            </a:r>
            <a:r>
              <a:rPr lang="en-US" sz="1600" spc="-40" dirty="0">
                <a:latin typeface="Calibri"/>
                <a:cs typeface="Calibri"/>
              </a:rPr>
              <a:t>04</a:t>
            </a:r>
            <a:r>
              <a:rPr sz="1600" dirty="0">
                <a:latin typeface="Calibri"/>
                <a:cs typeface="Calibri"/>
              </a:rPr>
              <a:t>:</a:t>
            </a:r>
            <a:r>
              <a:rPr sz="1600" spc="-35" dirty="0">
                <a:latin typeface="Calibri"/>
                <a:cs typeface="Calibri"/>
              </a:rPr>
              <a:t> </a:t>
            </a:r>
            <a:r>
              <a:rPr sz="1600" dirty="0">
                <a:latin typeface="Calibri"/>
                <a:cs typeface="Calibri"/>
              </a:rPr>
              <a:t>L10</a:t>
            </a:r>
            <a:r>
              <a:rPr sz="1600" spc="-30" dirty="0">
                <a:latin typeface="Calibri"/>
                <a:cs typeface="Calibri"/>
              </a:rPr>
              <a:t> </a:t>
            </a:r>
            <a:r>
              <a:rPr sz="1600" spc="-10" dirty="0">
                <a:solidFill>
                  <a:srgbClr val="C00000"/>
                </a:solidFill>
                <a:latin typeface="Calibri"/>
                <a:cs typeface="Calibri"/>
              </a:rPr>
              <a:t>Barabasi-</a:t>
            </a:r>
            <a:r>
              <a:rPr sz="1600" dirty="0">
                <a:solidFill>
                  <a:srgbClr val="C00000"/>
                </a:solidFill>
                <a:latin typeface="Calibri"/>
                <a:cs typeface="Calibri"/>
              </a:rPr>
              <a:t>Albert</a:t>
            </a:r>
            <a:r>
              <a:rPr sz="1600" spc="-45" dirty="0">
                <a:solidFill>
                  <a:srgbClr val="C00000"/>
                </a:solidFill>
                <a:latin typeface="Calibri"/>
                <a:cs typeface="Calibri"/>
              </a:rPr>
              <a:t> </a:t>
            </a:r>
            <a:r>
              <a:rPr sz="1600" dirty="0">
                <a:solidFill>
                  <a:srgbClr val="C00000"/>
                </a:solidFill>
                <a:latin typeface="Calibri"/>
                <a:cs typeface="Calibri"/>
              </a:rPr>
              <a:t>Model</a:t>
            </a:r>
            <a:r>
              <a:rPr sz="1600" spc="-35" dirty="0">
                <a:solidFill>
                  <a:srgbClr val="C00000"/>
                </a:solidFill>
                <a:latin typeface="Calibri"/>
                <a:cs typeface="Calibri"/>
              </a:rPr>
              <a:t> </a:t>
            </a:r>
            <a:r>
              <a:rPr sz="1600" dirty="0">
                <a:solidFill>
                  <a:srgbClr val="C00000"/>
                </a:solidFill>
                <a:latin typeface="Calibri"/>
                <a:cs typeface="Calibri"/>
              </a:rPr>
              <a:t>(chapter</a:t>
            </a:r>
            <a:r>
              <a:rPr sz="1600" spc="-40" dirty="0">
                <a:solidFill>
                  <a:srgbClr val="C00000"/>
                </a:solidFill>
                <a:latin typeface="Calibri"/>
                <a:cs typeface="Calibri"/>
              </a:rPr>
              <a:t> </a:t>
            </a:r>
            <a:r>
              <a:rPr sz="1600" spc="-25" dirty="0">
                <a:solidFill>
                  <a:srgbClr val="C00000"/>
                </a:solidFill>
                <a:latin typeface="Calibri"/>
                <a:cs typeface="Calibri"/>
              </a:rPr>
              <a:t>5); </a:t>
            </a:r>
            <a:r>
              <a:rPr sz="1600" dirty="0">
                <a:latin typeface="Calibri"/>
                <a:cs typeface="Calibri"/>
              </a:rPr>
              <a:t>Oct.</a:t>
            </a:r>
            <a:r>
              <a:rPr sz="1600" spc="-35" dirty="0">
                <a:latin typeface="Calibri"/>
                <a:cs typeface="Calibri"/>
              </a:rPr>
              <a:t> </a:t>
            </a:r>
            <a:r>
              <a:rPr lang="en-US" sz="1600" spc="-35" dirty="0">
                <a:latin typeface="Calibri"/>
                <a:cs typeface="Calibri"/>
              </a:rPr>
              <a:t>08</a:t>
            </a:r>
            <a:r>
              <a:rPr sz="1600" dirty="0">
                <a:latin typeface="Calibri"/>
                <a:cs typeface="Calibri"/>
              </a:rPr>
              <a:t>:</a:t>
            </a:r>
            <a:r>
              <a:rPr sz="1600" spc="-30" dirty="0">
                <a:latin typeface="Calibri"/>
                <a:cs typeface="Calibri"/>
              </a:rPr>
              <a:t> </a:t>
            </a:r>
            <a:r>
              <a:rPr sz="1600" dirty="0">
                <a:latin typeface="Calibri"/>
                <a:cs typeface="Calibri"/>
              </a:rPr>
              <a:t>L11</a:t>
            </a:r>
            <a:r>
              <a:rPr sz="1600" spc="-20" dirty="0">
                <a:latin typeface="Calibri"/>
                <a:cs typeface="Calibri"/>
              </a:rPr>
              <a:t> </a:t>
            </a:r>
            <a:r>
              <a:rPr sz="1600" spc="-10" dirty="0">
                <a:solidFill>
                  <a:srgbClr val="C00000"/>
                </a:solidFill>
                <a:latin typeface="Calibri"/>
                <a:cs typeface="Calibri"/>
              </a:rPr>
              <a:t>Barabasi-</a:t>
            </a:r>
            <a:r>
              <a:rPr sz="1600" dirty="0">
                <a:solidFill>
                  <a:srgbClr val="C00000"/>
                </a:solidFill>
                <a:latin typeface="Calibri"/>
                <a:cs typeface="Calibri"/>
              </a:rPr>
              <a:t>Albert</a:t>
            </a:r>
            <a:r>
              <a:rPr sz="1600" spc="-40" dirty="0">
                <a:solidFill>
                  <a:srgbClr val="C00000"/>
                </a:solidFill>
                <a:latin typeface="Calibri"/>
                <a:cs typeface="Calibri"/>
              </a:rPr>
              <a:t> </a:t>
            </a:r>
            <a:r>
              <a:rPr sz="1600" dirty="0">
                <a:solidFill>
                  <a:srgbClr val="C00000"/>
                </a:solidFill>
                <a:latin typeface="Calibri"/>
                <a:cs typeface="Calibri"/>
              </a:rPr>
              <a:t>Model</a:t>
            </a:r>
            <a:r>
              <a:rPr sz="1600" spc="-30" dirty="0">
                <a:solidFill>
                  <a:srgbClr val="C00000"/>
                </a:solidFill>
                <a:latin typeface="Calibri"/>
                <a:cs typeface="Calibri"/>
              </a:rPr>
              <a:t> </a:t>
            </a:r>
            <a:r>
              <a:rPr sz="1600" dirty="0">
                <a:solidFill>
                  <a:srgbClr val="C00000"/>
                </a:solidFill>
                <a:latin typeface="Calibri"/>
                <a:cs typeface="Calibri"/>
              </a:rPr>
              <a:t>II</a:t>
            </a:r>
            <a:r>
              <a:rPr sz="1600" spc="-35" dirty="0">
                <a:solidFill>
                  <a:srgbClr val="C00000"/>
                </a:solidFill>
                <a:latin typeface="Calibri"/>
                <a:cs typeface="Calibri"/>
              </a:rPr>
              <a:t> </a:t>
            </a:r>
            <a:r>
              <a:rPr sz="1600" dirty="0">
                <a:solidFill>
                  <a:srgbClr val="C00000"/>
                </a:solidFill>
                <a:latin typeface="Calibri"/>
                <a:cs typeface="Calibri"/>
              </a:rPr>
              <a:t>(chapter</a:t>
            </a:r>
            <a:r>
              <a:rPr sz="1600" spc="-30" dirty="0">
                <a:solidFill>
                  <a:srgbClr val="C00000"/>
                </a:solidFill>
                <a:latin typeface="Calibri"/>
                <a:cs typeface="Calibri"/>
              </a:rPr>
              <a:t> </a:t>
            </a:r>
            <a:r>
              <a:rPr sz="1600" spc="-25" dirty="0">
                <a:solidFill>
                  <a:srgbClr val="C00000"/>
                </a:solidFill>
                <a:latin typeface="Calibri"/>
                <a:cs typeface="Calibri"/>
              </a:rPr>
              <a:t>5);</a:t>
            </a:r>
            <a:endParaRPr lang="en-US" sz="1600" spc="-25" dirty="0">
              <a:solidFill>
                <a:srgbClr val="C00000"/>
              </a:solidFill>
              <a:latin typeface="Calibri"/>
              <a:cs typeface="Calibri"/>
            </a:endParaRPr>
          </a:p>
          <a:p>
            <a:pPr marL="468630" marR="4471035"/>
            <a:r>
              <a:rPr lang="en-US" sz="1600" b="1" dirty="0">
                <a:latin typeface="Calibri"/>
                <a:cs typeface="Calibri"/>
              </a:rPr>
              <a:t>Oct.</a:t>
            </a:r>
            <a:r>
              <a:rPr lang="en-US" sz="1600" b="1" spc="-45" dirty="0">
                <a:latin typeface="Calibri"/>
                <a:cs typeface="Calibri"/>
              </a:rPr>
              <a:t> </a:t>
            </a:r>
            <a:r>
              <a:rPr lang="en-US" sz="1600" b="1" dirty="0">
                <a:latin typeface="Calibri"/>
                <a:cs typeface="Calibri"/>
              </a:rPr>
              <a:t>11:</a:t>
            </a:r>
            <a:r>
              <a:rPr lang="en-US" sz="1600" b="1" spc="-40" dirty="0">
                <a:latin typeface="Calibri"/>
                <a:cs typeface="Calibri"/>
              </a:rPr>
              <a:t> </a:t>
            </a:r>
            <a:r>
              <a:rPr lang="en-US" sz="1600" b="1" spc="-10" dirty="0">
                <a:latin typeface="Calibri"/>
                <a:cs typeface="Calibri"/>
              </a:rPr>
              <a:t>R</a:t>
            </a:r>
            <a:r>
              <a:rPr lang="en-US" sz="1600" b="1" dirty="0">
                <a:latin typeface="Calibri"/>
                <a:cs typeface="Calibri"/>
              </a:rPr>
              <a:t>esearch</a:t>
            </a:r>
            <a:r>
              <a:rPr lang="en-US" sz="1600" b="1" spc="-35" dirty="0">
                <a:latin typeface="Calibri"/>
                <a:cs typeface="Calibri"/>
              </a:rPr>
              <a:t> </a:t>
            </a:r>
            <a:r>
              <a:rPr lang="en-US" sz="1600" b="1" dirty="0">
                <a:latin typeface="Calibri"/>
                <a:cs typeface="Calibri"/>
              </a:rPr>
              <a:t>plan</a:t>
            </a:r>
            <a:r>
              <a:rPr lang="en-US" sz="1600" b="1" spc="-45" dirty="0">
                <a:latin typeface="Calibri"/>
                <a:cs typeface="Calibri"/>
              </a:rPr>
              <a:t> </a:t>
            </a:r>
            <a:r>
              <a:rPr lang="en-US" sz="1600" b="1" dirty="0">
                <a:latin typeface="Calibri"/>
                <a:cs typeface="Calibri"/>
              </a:rPr>
              <a:t>write</a:t>
            </a:r>
            <a:r>
              <a:rPr lang="en-US" sz="1600" b="1" spc="-60" dirty="0">
                <a:latin typeface="Calibri"/>
                <a:cs typeface="Calibri"/>
              </a:rPr>
              <a:t>-</a:t>
            </a:r>
            <a:r>
              <a:rPr lang="en-US" sz="1600" b="1" dirty="0">
                <a:latin typeface="Calibri"/>
                <a:cs typeface="Calibri"/>
              </a:rPr>
              <a:t>ups </a:t>
            </a:r>
            <a:r>
              <a:rPr lang="en-US" sz="1600" b="1">
                <a:latin typeface="Calibri"/>
                <a:cs typeface="Calibri"/>
              </a:rPr>
              <a:t>&amp; H1’s are </a:t>
            </a:r>
            <a:r>
              <a:rPr lang="en-US" sz="1600" b="1" dirty="0">
                <a:latin typeface="Calibri"/>
                <a:cs typeface="Calibri"/>
              </a:rPr>
              <a:t>due </a:t>
            </a:r>
            <a:endParaRPr lang="en-US" sz="1600" dirty="0">
              <a:latin typeface="Calibri"/>
              <a:cs typeface="Calibri"/>
            </a:endParaRPr>
          </a:p>
          <a:p>
            <a:pPr marL="469265" marR="4811395">
              <a:lnSpc>
                <a:spcPct val="100000"/>
              </a:lnSpc>
            </a:pPr>
            <a:r>
              <a:rPr sz="1600" dirty="0">
                <a:latin typeface="Calibri"/>
                <a:cs typeface="Calibri"/>
              </a:rPr>
              <a:t>Oct.</a:t>
            </a:r>
            <a:r>
              <a:rPr sz="1600" spc="-45" dirty="0">
                <a:latin typeface="Calibri"/>
                <a:cs typeface="Calibri"/>
              </a:rPr>
              <a:t> </a:t>
            </a:r>
            <a:r>
              <a:rPr lang="en-US" sz="1600" spc="-45" dirty="0">
                <a:latin typeface="Calibri"/>
                <a:cs typeface="Calibri"/>
              </a:rPr>
              <a:t>11</a:t>
            </a:r>
            <a:r>
              <a:rPr sz="1600" dirty="0">
                <a:latin typeface="Calibri"/>
                <a:cs typeface="Calibri"/>
              </a:rPr>
              <a:t>:</a:t>
            </a:r>
            <a:r>
              <a:rPr sz="1600" spc="-40" dirty="0">
                <a:latin typeface="Calibri"/>
                <a:cs typeface="Calibri"/>
              </a:rPr>
              <a:t> </a:t>
            </a:r>
            <a:r>
              <a:rPr sz="1600" dirty="0">
                <a:latin typeface="Calibri"/>
                <a:cs typeface="Calibri"/>
              </a:rPr>
              <a:t>L12</a:t>
            </a:r>
            <a:r>
              <a:rPr sz="1600" spc="-30" dirty="0">
                <a:latin typeface="Calibri"/>
                <a:cs typeface="Calibri"/>
              </a:rPr>
              <a:t> </a:t>
            </a:r>
            <a:r>
              <a:rPr sz="1600" dirty="0">
                <a:solidFill>
                  <a:srgbClr val="C00000"/>
                </a:solidFill>
                <a:latin typeface="Calibri"/>
                <a:cs typeface="Calibri"/>
              </a:rPr>
              <a:t>Degree</a:t>
            </a:r>
            <a:r>
              <a:rPr sz="1600" spc="-30" dirty="0">
                <a:solidFill>
                  <a:srgbClr val="C00000"/>
                </a:solidFill>
                <a:latin typeface="Calibri"/>
                <a:cs typeface="Calibri"/>
              </a:rPr>
              <a:t> </a:t>
            </a:r>
            <a:r>
              <a:rPr sz="1600" spc="-10" dirty="0">
                <a:solidFill>
                  <a:srgbClr val="C00000"/>
                </a:solidFill>
                <a:latin typeface="Calibri"/>
                <a:cs typeface="Calibri"/>
              </a:rPr>
              <a:t>Correlation</a:t>
            </a:r>
            <a:r>
              <a:rPr sz="1600" spc="-25" dirty="0">
                <a:solidFill>
                  <a:srgbClr val="C00000"/>
                </a:solidFill>
                <a:latin typeface="Calibri"/>
                <a:cs typeface="Calibri"/>
              </a:rPr>
              <a:t> </a:t>
            </a:r>
            <a:r>
              <a:rPr sz="1600" dirty="0">
                <a:solidFill>
                  <a:srgbClr val="C00000"/>
                </a:solidFill>
                <a:latin typeface="Calibri"/>
                <a:cs typeface="Calibri"/>
              </a:rPr>
              <a:t>(chapter</a:t>
            </a:r>
            <a:r>
              <a:rPr sz="1600" spc="-40" dirty="0">
                <a:solidFill>
                  <a:srgbClr val="C00000"/>
                </a:solidFill>
                <a:latin typeface="Calibri"/>
                <a:cs typeface="Calibri"/>
              </a:rPr>
              <a:t> </a:t>
            </a:r>
            <a:r>
              <a:rPr sz="1600" spc="-25" dirty="0">
                <a:solidFill>
                  <a:srgbClr val="C00000"/>
                </a:solidFill>
                <a:latin typeface="Calibri"/>
                <a:cs typeface="Calibri"/>
              </a:rPr>
              <a:t>7) </a:t>
            </a:r>
            <a:r>
              <a:rPr sz="1600" dirty="0">
                <a:latin typeface="Calibri"/>
                <a:cs typeface="Calibri"/>
              </a:rPr>
              <a:t>Oct.</a:t>
            </a:r>
            <a:r>
              <a:rPr sz="1600" spc="-40" dirty="0">
                <a:latin typeface="Calibri"/>
                <a:cs typeface="Calibri"/>
              </a:rPr>
              <a:t> </a:t>
            </a:r>
            <a:r>
              <a:rPr sz="1600" dirty="0">
                <a:latin typeface="Calibri"/>
                <a:cs typeface="Calibri"/>
              </a:rPr>
              <a:t>1</a:t>
            </a:r>
            <a:r>
              <a:rPr lang="en-US" sz="1600" dirty="0">
                <a:latin typeface="Calibri"/>
                <a:cs typeface="Calibri"/>
              </a:rPr>
              <a:t>5</a:t>
            </a:r>
            <a:r>
              <a:rPr sz="1600" dirty="0">
                <a:latin typeface="Calibri"/>
                <a:cs typeface="Calibri"/>
              </a:rPr>
              <a:t>:</a:t>
            </a:r>
            <a:r>
              <a:rPr sz="1600" spc="-35" dirty="0">
                <a:latin typeface="Calibri"/>
                <a:cs typeface="Calibri"/>
              </a:rPr>
              <a:t> </a:t>
            </a:r>
            <a:r>
              <a:rPr sz="1600" dirty="0">
                <a:latin typeface="Calibri"/>
                <a:cs typeface="Calibri"/>
              </a:rPr>
              <a:t>L13</a:t>
            </a:r>
            <a:r>
              <a:rPr sz="1600" spc="-30" dirty="0">
                <a:latin typeface="Calibri"/>
                <a:cs typeface="Calibri"/>
              </a:rPr>
              <a:t> </a:t>
            </a:r>
            <a:r>
              <a:rPr sz="1600" dirty="0">
                <a:solidFill>
                  <a:srgbClr val="C00000"/>
                </a:solidFill>
                <a:latin typeface="Calibri"/>
                <a:cs typeface="Calibri"/>
              </a:rPr>
              <a:t>Degree</a:t>
            </a:r>
            <a:r>
              <a:rPr sz="1600" spc="-20" dirty="0">
                <a:solidFill>
                  <a:srgbClr val="C00000"/>
                </a:solidFill>
                <a:latin typeface="Calibri"/>
                <a:cs typeface="Calibri"/>
              </a:rPr>
              <a:t> </a:t>
            </a:r>
            <a:r>
              <a:rPr sz="1600" spc="-10" dirty="0">
                <a:solidFill>
                  <a:srgbClr val="C00000"/>
                </a:solidFill>
                <a:latin typeface="Calibri"/>
                <a:cs typeface="Calibri"/>
              </a:rPr>
              <a:t>Correlation</a:t>
            </a:r>
            <a:r>
              <a:rPr sz="1600" spc="-20" dirty="0">
                <a:solidFill>
                  <a:srgbClr val="C00000"/>
                </a:solidFill>
                <a:latin typeface="Calibri"/>
                <a:cs typeface="Calibri"/>
              </a:rPr>
              <a:t> </a:t>
            </a:r>
            <a:r>
              <a:rPr sz="1600" dirty="0">
                <a:solidFill>
                  <a:srgbClr val="C00000"/>
                </a:solidFill>
                <a:latin typeface="Calibri"/>
                <a:cs typeface="Calibri"/>
              </a:rPr>
              <a:t>II</a:t>
            </a:r>
            <a:r>
              <a:rPr sz="1600" spc="-45" dirty="0">
                <a:solidFill>
                  <a:srgbClr val="C00000"/>
                </a:solidFill>
                <a:latin typeface="Calibri"/>
                <a:cs typeface="Calibri"/>
              </a:rPr>
              <a:t> </a:t>
            </a:r>
            <a:r>
              <a:rPr sz="1600" dirty="0">
                <a:solidFill>
                  <a:srgbClr val="C00000"/>
                </a:solidFill>
                <a:latin typeface="Calibri"/>
                <a:cs typeface="Calibri"/>
              </a:rPr>
              <a:t>(chapter</a:t>
            </a:r>
            <a:r>
              <a:rPr sz="1600" spc="-30" dirty="0">
                <a:solidFill>
                  <a:srgbClr val="C00000"/>
                </a:solidFill>
                <a:latin typeface="Calibri"/>
                <a:cs typeface="Calibri"/>
              </a:rPr>
              <a:t> </a:t>
            </a:r>
            <a:r>
              <a:rPr sz="1600" spc="-25" dirty="0">
                <a:solidFill>
                  <a:srgbClr val="C00000"/>
                </a:solidFill>
                <a:latin typeface="Calibri"/>
                <a:cs typeface="Calibri"/>
              </a:rPr>
              <a:t>7)</a:t>
            </a:r>
            <a:endParaRPr sz="16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7451" y="2152004"/>
            <a:ext cx="7768590" cy="1366520"/>
          </a:xfrm>
          <a:prstGeom prst="rect">
            <a:avLst/>
          </a:prstGeom>
        </p:spPr>
        <p:txBody>
          <a:bodyPr vert="horz" wrap="square" lIns="0" tIns="12065" rIns="0" bIns="0" rtlCol="0">
            <a:spAutoFit/>
          </a:bodyPr>
          <a:lstStyle/>
          <a:p>
            <a:pPr marL="1229360" marR="5080" indent="-1217295">
              <a:lnSpc>
                <a:spcPct val="100000"/>
              </a:lnSpc>
              <a:spcBef>
                <a:spcPts val="95"/>
              </a:spcBef>
            </a:pPr>
            <a:r>
              <a:rPr sz="4400" dirty="0">
                <a:latin typeface="Arial"/>
                <a:cs typeface="Arial"/>
              </a:rPr>
              <a:t>FROM</a:t>
            </a:r>
            <a:r>
              <a:rPr sz="4400" spc="-175" dirty="0">
                <a:latin typeface="Arial"/>
                <a:cs typeface="Arial"/>
              </a:rPr>
              <a:t> </a:t>
            </a:r>
            <a:r>
              <a:rPr sz="4400" dirty="0">
                <a:latin typeface="Arial"/>
                <a:cs typeface="Arial"/>
              </a:rPr>
              <a:t>SADDAM</a:t>
            </a:r>
            <a:r>
              <a:rPr sz="4400" spc="-180" dirty="0">
                <a:latin typeface="Arial"/>
                <a:cs typeface="Arial"/>
              </a:rPr>
              <a:t> </a:t>
            </a:r>
            <a:r>
              <a:rPr sz="4400" dirty="0">
                <a:latin typeface="Arial"/>
                <a:cs typeface="Arial"/>
              </a:rPr>
              <a:t>HUSSEIN</a:t>
            </a:r>
            <a:r>
              <a:rPr sz="4400" spc="-235" dirty="0">
                <a:latin typeface="Arial"/>
                <a:cs typeface="Arial"/>
              </a:rPr>
              <a:t> </a:t>
            </a:r>
            <a:r>
              <a:rPr sz="4400" spc="-25" dirty="0">
                <a:latin typeface="Arial"/>
                <a:cs typeface="Arial"/>
              </a:rPr>
              <a:t>TO </a:t>
            </a:r>
            <a:r>
              <a:rPr sz="4400" dirty="0">
                <a:latin typeface="Arial"/>
                <a:cs typeface="Arial"/>
              </a:rPr>
              <a:t>NETWORK</a:t>
            </a:r>
            <a:r>
              <a:rPr sz="4400" spc="-290" dirty="0">
                <a:latin typeface="Arial"/>
                <a:cs typeface="Arial"/>
              </a:rPr>
              <a:t> </a:t>
            </a:r>
            <a:r>
              <a:rPr sz="4400" spc="-10" dirty="0">
                <a:latin typeface="Arial"/>
                <a:cs typeface="Arial"/>
              </a:rPr>
              <a:t>THEORY</a:t>
            </a:r>
            <a:endParaRPr sz="4400">
              <a:latin typeface="Arial"/>
              <a:cs typeface="Arial"/>
            </a:endParaRPr>
          </a:p>
        </p:txBody>
      </p:sp>
      <p:sp>
        <p:nvSpPr>
          <p:cNvPr id="3" name="object 3"/>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4" name="object 4"/>
          <p:cNvSpPr txBox="1">
            <a:spLocks noGrp="1"/>
          </p:cNvSpPr>
          <p:nvPr>
            <p:ph type="ctrTitle"/>
          </p:nvPr>
        </p:nvSpPr>
        <p:spPr>
          <a:prstGeom prst="rect">
            <a:avLst/>
          </a:prstGeom>
        </p:spPr>
        <p:txBody>
          <a:bodyPr vert="horz" wrap="square" lIns="0" tIns="12065" rIns="0" bIns="0" rtlCol="0">
            <a:spAutoFit/>
          </a:bodyPr>
          <a:lstStyle/>
          <a:p>
            <a:pPr marL="12700">
              <a:lnSpc>
                <a:spcPct val="100000"/>
              </a:lnSpc>
              <a:spcBef>
                <a:spcPts val="95"/>
              </a:spcBef>
            </a:pPr>
            <a:r>
              <a:rPr dirty="0"/>
              <a:t>Section</a:t>
            </a:r>
            <a:r>
              <a:rPr spc="-80" dirty="0"/>
              <a:t> </a:t>
            </a:r>
            <a:r>
              <a:rPr spc="-25" dirty="0"/>
              <a:t>2:</a:t>
            </a:r>
          </a:p>
        </p:txBody>
      </p:sp>
      <p:sp>
        <p:nvSpPr>
          <p:cNvPr id="5" name="object 5"/>
          <p:cNvSpPr txBox="1"/>
          <p:nvPr/>
        </p:nvSpPr>
        <p:spPr>
          <a:xfrm>
            <a:off x="3279140" y="228854"/>
            <a:ext cx="3993515" cy="269875"/>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FFFFFF"/>
                </a:solidFill>
                <a:latin typeface="Calibri"/>
                <a:cs typeface="Calibri"/>
              </a:rPr>
              <a:t>FROM</a:t>
            </a:r>
            <a:r>
              <a:rPr sz="1600" spc="-65" dirty="0">
                <a:solidFill>
                  <a:srgbClr val="FFFFFF"/>
                </a:solidFill>
                <a:latin typeface="Calibri"/>
                <a:cs typeface="Calibri"/>
              </a:rPr>
              <a:t> </a:t>
            </a:r>
            <a:r>
              <a:rPr sz="1600" dirty="0">
                <a:solidFill>
                  <a:srgbClr val="FFFFFF"/>
                </a:solidFill>
                <a:latin typeface="Calibri"/>
                <a:cs typeface="Calibri"/>
              </a:rPr>
              <a:t>SADDAM</a:t>
            </a:r>
            <a:r>
              <a:rPr sz="1600" spc="-65" dirty="0">
                <a:solidFill>
                  <a:srgbClr val="FFFFFF"/>
                </a:solidFill>
                <a:latin typeface="Calibri"/>
                <a:cs typeface="Calibri"/>
              </a:rPr>
              <a:t> </a:t>
            </a:r>
            <a:r>
              <a:rPr sz="1600" dirty="0">
                <a:solidFill>
                  <a:srgbClr val="FFFFFF"/>
                </a:solidFill>
                <a:latin typeface="Calibri"/>
                <a:cs typeface="Calibri"/>
              </a:rPr>
              <a:t>HUSSEIN</a:t>
            </a:r>
            <a:r>
              <a:rPr sz="1600" spc="-60" dirty="0">
                <a:solidFill>
                  <a:srgbClr val="FFFFFF"/>
                </a:solidFill>
                <a:latin typeface="Calibri"/>
                <a:cs typeface="Calibri"/>
              </a:rPr>
              <a:t> </a:t>
            </a:r>
            <a:r>
              <a:rPr sz="1600" dirty="0">
                <a:solidFill>
                  <a:srgbClr val="FFFFFF"/>
                </a:solidFill>
                <a:latin typeface="Calibri"/>
                <a:cs typeface="Calibri"/>
              </a:rPr>
              <a:t>TO</a:t>
            </a:r>
            <a:r>
              <a:rPr sz="1600" spc="-65" dirty="0">
                <a:solidFill>
                  <a:srgbClr val="FFFFFF"/>
                </a:solidFill>
                <a:latin typeface="Calibri"/>
                <a:cs typeface="Calibri"/>
              </a:rPr>
              <a:t> </a:t>
            </a:r>
            <a:r>
              <a:rPr sz="1600" dirty="0">
                <a:solidFill>
                  <a:srgbClr val="FFFFFF"/>
                </a:solidFill>
                <a:latin typeface="Calibri"/>
                <a:cs typeface="Calibri"/>
              </a:rPr>
              <a:t>NETWORK</a:t>
            </a:r>
            <a:r>
              <a:rPr sz="1600" spc="-55" dirty="0">
                <a:solidFill>
                  <a:srgbClr val="FFFFFF"/>
                </a:solidFill>
                <a:latin typeface="Calibri"/>
                <a:cs typeface="Calibri"/>
              </a:rPr>
              <a:t> </a:t>
            </a:r>
            <a:r>
              <a:rPr sz="1600" spc="-10" dirty="0">
                <a:solidFill>
                  <a:srgbClr val="FFFFFF"/>
                </a:solidFill>
                <a:latin typeface="Calibri"/>
                <a:cs typeface="Calibri"/>
              </a:rPr>
              <a:t>THEORY</a:t>
            </a:r>
            <a:endParaRPr sz="1600">
              <a:latin typeface="Calibri"/>
              <a:cs typeface="Calibri"/>
            </a:endParaRPr>
          </a:p>
        </p:txBody>
      </p:sp>
      <p:sp>
        <p:nvSpPr>
          <p:cNvPr id="6" name="object 6"/>
          <p:cNvSpPr/>
          <p:nvPr/>
        </p:nvSpPr>
        <p:spPr>
          <a:xfrm>
            <a:off x="2819400" y="152400"/>
            <a:ext cx="45720" cy="419100"/>
          </a:xfrm>
          <a:custGeom>
            <a:avLst/>
            <a:gdLst/>
            <a:ahLst/>
            <a:cxnLst/>
            <a:rect l="l" t="t" r="r" b="b"/>
            <a:pathLst>
              <a:path w="45719" h="419100">
                <a:moveTo>
                  <a:pt x="45719" y="0"/>
                </a:moveTo>
                <a:lnTo>
                  <a:pt x="0" y="0"/>
                </a:lnTo>
                <a:lnTo>
                  <a:pt x="0" y="419100"/>
                </a:lnTo>
                <a:lnTo>
                  <a:pt x="45719" y="419100"/>
                </a:lnTo>
                <a:lnTo>
                  <a:pt x="45719" y="0"/>
                </a:lnTo>
                <a:close/>
              </a:path>
            </a:pathLst>
          </a:custGeom>
          <a:solidFill>
            <a:srgbClr val="FFFFFF"/>
          </a:solid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31115" rIns="0" bIns="0" rtlCol="0">
            <a:spAutoFit/>
          </a:bodyPr>
          <a:lstStyle/>
          <a:p>
            <a:pPr marL="12700">
              <a:lnSpc>
                <a:spcPct val="100000"/>
              </a:lnSpc>
              <a:spcBef>
                <a:spcPts val="245"/>
              </a:spcBef>
            </a:pPr>
            <a:r>
              <a:rPr sz="900" b="1" dirty="0">
                <a:solidFill>
                  <a:srgbClr val="BEBEBE"/>
                </a:solidFill>
                <a:latin typeface="Arial"/>
                <a:cs typeface="Arial"/>
              </a:rPr>
              <a:t>Network</a:t>
            </a:r>
            <a:r>
              <a:rPr sz="900" b="1" spc="-40" dirty="0">
                <a:solidFill>
                  <a:srgbClr val="BEBEBE"/>
                </a:solidFill>
                <a:latin typeface="Arial"/>
                <a:cs typeface="Arial"/>
              </a:rPr>
              <a:t> </a:t>
            </a:r>
            <a:r>
              <a:rPr sz="900" b="1" dirty="0">
                <a:solidFill>
                  <a:srgbClr val="BEBEBE"/>
                </a:solidFill>
                <a:latin typeface="Arial"/>
                <a:cs typeface="Arial"/>
              </a:rPr>
              <a:t>Science:</a:t>
            </a:r>
            <a:r>
              <a:rPr sz="900" b="1" spc="-10" dirty="0">
                <a:solidFill>
                  <a:srgbClr val="BEBEBE"/>
                </a:solidFill>
                <a:latin typeface="Arial"/>
                <a:cs typeface="Arial"/>
              </a:rPr>
              <a:t> </a:t>
            </a:r>
            <a:r>
              <a:rPr sz="900" b="1" spc="-85" dirty="0">
                <a:solidFill>
                  <a:srgbClr val="BEBEBE"/>
                </a:solidFill>
                <a:latin typeface="Arial"/>
                <a:cs typeface="Arial"/>
              </a:rPr>
              <a:t>Int</a:t>
            </a:r>
            <a:r>
              <a:rPr sz="1800" spc="-127" baseline="20833" dirty="0"/>
              <a:t>1</a:t>
            </a:r>
            <a:r>
              <a:rPr sz="900" b="1" spc="-85" dirty="0">
                <a:solidFill>
                  <a:srgbClr val="BEBEBE"/>
                </a:solidFill>
                <a:latin typeface="Arial"/>
                <a:cs typeface="Arial"/>
              </a:rPr>
              <a:t>ro</a:t>
            </a:r>
            <a:r>
              <a:rPr sz="1800" spc="-127" baseline="20833" dirty="0"/>
              <a:t>1</a:t>
            </a:r>
            <a:r>
              <a:rPr sz="900" b="1" spc="-85" dirty="0">
                <a:solidFill>
                  <a:srgbClr val="BEBEBE"/>
                </a:solidFill>
                <a:latin typeface="Arial"/>
                <a:cs typeface="Arial"/>
              </a:rPr>
              <a:t>duction</a:t>
            </a:r>
            <a:endParaRPr sz="9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3" name="object 3"/>
          <p:cNvSpPr txBox="1"/>
          <p:nvPr/>
        </p:nvSpPr>
        <p:spPr>
          <a:xfrm>
            <a:off x="78739" y="178562"/>
            <a:ext cx="2524125" cy="330200"/>
          </a:xfrm>
          <a:prstGeom prst="rect">
            <a:avLst/>
          </a:prstGeom>
        </p:spPr>
        <p:txBody>
          <a:bodyPr vert="horz" wrap="square" lIns="0" tIns="12065" rIns="0" bIns="0" rtlCol="0">
            <a:spAutoFit/>
          </a:bodyPr>
          <a:lstStyle/>
          <a:p>
            <a:pPr marL="12700">
              <a:lnSpc>
                <a:spcPct val="100000"/>
              </a:lnSpc>
              <a:spcBef>
                <a:spcPts val="95"/>
              </a:spcBef>
            </a:pPr>
            <a:r>
              <a:rPr sz="2000" b="1" dirty="0">
                <a:solidFill>
                  <a:srgbClr val="FFFFFF"/>
                </a:solidFill>
                <a:latin typeface="Arial"/>
                <a:cs typeface="Arial"/>
              </a:rPr>
              <a:t>A</a:t>
            </a:r>
            <a:r>
              <a:rPr sz="2000" b="1" spc="-135" dirty="0">
                <a:solidFill>
                  <a:srgbClr val="FFFFFF"/>
                </a:solidFill>
                <a:latin typeface="Arial"/>
                <a:cs typeface="Arial"/>
              </a:rPr>
              <a:t> </a:t>
            </a:r>
            <a:r>
              <a:rPr sz="2000" b="1" dirty="0">
                <a:solidFill>
                  <a:srgbClr val="FFFFFF"/>
                </a:solidFill>
                <a:latin typeface="Arial"/>
                <a:cs typeface="Arial"/>
              </a:rPr>
              <a:t>SIMPLE</a:t>
            </a:r>
            <a:r>
              <a:rPr sz="2000" b="1" spc="-60" dirty="0">
                <a:solidFill>
                  <a:srgbClr val="FFFFFF"/>
                </a:solidFill>
                <a:latin typeface="Arial"/>
                <a:cs typeface="Arial"/>
              </a:rPr>
              <a:t> </a:t>
            </a:r>
            <a:r>
              <a:rPr sz="2000" b="1" spc="-20" dirty="0">
                <a:solidFill>
                  <a:srgbClr val="FFFFFF"/>
                </a:solidFill>
                <a:latin typeface="Arial"/>
                <a:cs typeface="Arial"/>
              </a:rPr>
              <a:t>STORY</a:t>
            </a:r>
            <a:r>
              <a:rPr sz="2000" b="1" spc="-80" dirty="0">
                <a:solidFill>
                  <a:srgbClr val="FFFFFF"/>
                </a:solidFill>
                <a:latin typeface="Arial"/>
                <a:cs typeface="Arial"/>
              </a:rPr>
              <a:t> </a:t>
            </a:r>
            <a:r>
              <a:rPr sz="2000" b="1" spc="-25" dirty="0">
                <a:solidFill>
                  <a:srgbClr val="FFFFFF"/>
                </a:solidFill>
                <a:latin typeface="Arial"/>
                <a:cs typeface="Arial"/>
              </a:rPr>
              <a:t>(1)</a:t>
            </a:r>
            <a:endParaRPr sz="2000">
              <a:latin typeface="Arial"/>
              <a:cs typeface="Arial"/>
            </a:endParaRPr>
          </a:p>
        </p:txBody>
      </p:sp>
      <p:sp>
        <p:nvSpPr>
          <p:cNvPr id="4" name="object 4"/>
          <p:cNvSpPr txBox="1">
            <a:spLocks noGrp="1"/>
          </p:cNvSpPr>
          <p:nvPr>
            <p:ph type="title"/>
          </p:nvPr>
        </p:nvSpPr>
        <p:spPr>
          <a:xfrm>
            <a:off x="2996440" y="178562"/>
            <a:ext cx="4932045" cy="330200"/>
          </a:xfrm>
          <a:prstGeom prst="rect">
            <a:avLst/>
          </a:prstGeom>
        </p:spPr>
        <p:txBody>
          <a:bodyPr vert="horz" wrap="square" lIns="0" tIns="12065" rIns="0" bIns="0" rtlCol="0">
            <a:spAutoFit/>
          </a:bodyPr>
          <a:lstStyle/>
          <a:p>
            <a:pPr marL="12700">
              <a:lnSpc>
                <a:spcPct val="100000"/>
              </a:lnSpc>
              <a:spcBef>
                <a:spcPts val="95"/>
              </a:spcBef>
            </a:pPr>
            <a:r>
              <a:rPr dirty="0"/>
              <a:t>The</a:t>
            </a:r>
            <a:r>
              <a:rPr spc="-55" dirty="0"/>
              <a:t> </a:t>
            </a:r>
            <a:r>
              <a:rPr dirty="0"/>
              <a:t>fate</a:t>
            </a:r>
            <a:r>
              <a:rPr spc="-60" dirty="0"/>
              <a:t> </a:t>
            </a:r>
            <a:r>
              <a:rPr dirty="0"/>
              <a:t>of</a:t>
            </a:r>
            <a:r>
              <a:rPr spc="-55" dirty="0"/>
              <a:t> </a:t>
            </a:r>
            <a:r>
              <a:rPr dirty="0"/>
              <a:t>Saddam</a:t>
            </a:r>
            <a:r>
              <a:rPr spc="-40" dirty="0"/>
              <a:t> </a:t>
            </a:r>
            <a:r>
              <a:rPr dirty="0"/>
              <a:t>and</a:t>
            </a:r>
            <a:r>
              <a:rPr spc="-50" dirty="0"/>
              <a:t> </a:t>
            </a:r>
            <a:r>
              <a:rPr dirty="0"/>
              <a:t>network</a:t>
            </a:r>
            <a:r>
              <a:rPr spc="-50" dirty="0"/>
              <a:t> </a:t>
            </a:r>
            <a:r>
              <a:rPr spc="-10" dirty="0"/>
              <a:t>science</a:t>
            </a:r>
          </a:p>
        </p:txBody>
      </p:sp>
      <p:grpSp>
        <p:nvGrpSpPr>
          <p:cNvPr id="5" name="object 5"/>
          <p:cNvGrpSpPr/>
          <p:nvPr/>
        </p:nvGrpSpPr>
        <p:grpSpPr>
          <a:xfrm>
            <a:off x="4193285" y="744473"/>
            <a:ext cx="4951095" cy="4963795"/>
            <a:chOff x="4193285" y="744473"/>
            <a:chExt cx="4951095" cy="4963795"/>
          </a:xfrm>
        </p:grpSpPr>
        <p:pic>
          <p:nvPicPr>
            <p:cNvPr id="6" name="object 6"/>
            <p:cNvPicPr/>
            <p:nvPr/>
          </p:nvPicPr>
          <p:blipFill>
            <a:blip r:embed="rId2" cstate="print"/>
            <a:stretch>
              <a:fillRect/>
            </a:stretch>
          </p:blipFill>
          <p:spPr>
            <a:xfrm>
              <a:off x="4801259" y="1187958"/>
              <a:ext cx="4342727" cy="4520234"/>
            </a:xfrm>
            <a:prstGeom prst="rect">
              <a:avLst/>
            </a:prstGeom>
          </p:spPr>
        </p:pic>
        <p:pic>
          <p:nvPicPr>
            <p:cNvPr id="7" name="object 7"/>
            <p:cNvPicPr/>
            <p:nvPr/>
          </p:nvPicPr>
          <p:blipFill>
            <a:blip r:embed="rId3" cstate="print"/>
            <a:stretch>
              <a:fillRect/>
            </a:stretch>
          </p:blipFill>
          <p:spPr>
            <a:xfrm>
              <a:off x="4193285" y="744473"/>
              <a:ext cx="1645919" cy="2295143"/>
            </a:xfrm>
            <a:prstGeom prst="rect">
              <a:avLst/>
            </a:prstGeom>
          </p:spPr>
        </p:pic>
      </p:grpSp>
      <p:pic>
        <p:nvPicPr>
          <p:cNvPr id="8" name="object 8"/>
          <p:cNvPicPr/>
          <p:nvPr/>
        </p:nvPicPr>
        <p:blipFill>
          <a:blip r:embed="rId4" cstate="print"/>
          <a:stretch>
            <a:fillRect/>
          </a:stretch>
        </p:blipFill>
        <p:spPr>
          <a:xfrm>
            <a:off x="241554" y="749046"/>
            <a:ext cx="3563873" cy="4699253"/>
          </a:xfrm>
          <a:prstGeom prst="rect">
            <a:avLst/>
          </a:prstGeom>
        </p:spPr>
      </p:pic>
      <p:sp>
        <p:nvSpPr>
          <p:cNvPr id="9" name="object 9"/>
          <p:cNvSpPr txBox="1"/>
          <p:nvPr/>
        </p:nvSpPr>
        <p:spPr>
          <a:xfrm>
            <a:off x="6644640" y="5453399"/>
            <a:ext cx="1652905" cy="128270"/>
          </a:xfrm>
          <a:prstGeom prst="rect">
            <a:avLst/>
          </a:prstGeom>
        </p:spPr>
        <p:txBody>
          <a:bodyPr vert="horz" wrap="square" lIns="0" tIns="0" rIns="0" bIns="0" rtlCol="0">
            <a:spAutoFit/>
          </a:bodyPr>
          <a:lstStyle/>
          <a:p>
            <a:pPr>
              <a:lnSpc>
                <a:spcPts val="994"/>
              </a:lnSpc>
            </a:pPr>
            <a:r>
              <a:rPr sz="900" b="1" dirty="0">
                <a:solidFill>
                  <a:srgbClr val="A6A6A6"/>
                </a:solidFill>
                <a:latin typeface="Arial"/>
                <a:cs typeface="Arial"/>
              </a:rPr>
              <a:t>Network</a:t>
            </a:r>
            <a:r>
              <a:rPr sz="900" b="1" spc="-45" dirty="0">
                <a:solidFill>
                  <a:srgbClr val="A6A6A6"/>
                </a:solidFill>
                <a:latin typeface="Arial"/>
                <a:cs typeface="Arial"/>
              </a:rPr>
              <a:t> </a:t>
            </a:r>
            <a:r>
              <a:rPr sz="900" b="1" dirty="0">
                <a:solidFill>
                  <a:srgbClr val="A6A6A6"/>
                </a:solidFill>
                <a:latin typeface="Arial"/>
                <a:cs typeface="Arial"/>
              </a:rPr>
              <a:t>Science:</a:t>
            </a:r>
            <a:r>
              <a:rPr sz="900" b="1" spc="-15" dirty="0">
                <a:solidFill>
                  <a:srgbClr val="A6A6A6"/>
                </a:solidFill>
                <a:latin typeface="Arial"/>
                <a:cs typeface="Arial"/>
              </a:rPr>
              <a:t> </a:t>
            </a:r>
            <a:r>
              <a:rPr sz="900" b="1" spc="-10" dirty="0">
                <a:solidFill>
                  <a:srgbClr val="A6A6A6"/>
                </a:solidFill>
                <a:latin typeface="Arial"/>
                <a:cs typeface="Arial"/>
              </a:rPr>
              <a:t>Introduction</a:t>
            </a:r>
            <a:endParaRPr sz="9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31115" rIns="0" bIns="0" rtlCol="0">
            <a:spAutoFit/>
          </a:bodyPr>
          <a:lstStyle/>
          <a:p>
            <a:pPr marL="12700">
              <a:lnSpc>
                <a:spcPct val="100000"/>
              </a:lnSpc>
              <a:spcBef>
                <a:spcPts val="245"/>
              </a:spcBef>
            </a:pPr>
            <a:r>
              <a:rPr sz="900" b="1" dirty="0">
                <a:solidFill>
                  <a:srgbClr val="BEBEBE"/>
                </a:solidFill>
                <a:latin typeface="Arial"/>
                <a:cs typeface="Arial"/>
              </a:rPr>
              <a:t>Network</a:t>
            </a:r>
            <a:r>
              <a:rPr sz="900" b="1" spc="-40" dirty="0">
                <a:solidFill>
                  <a:srgbClr val="BEBEBE"/>
                </a:solidFill>
                <a:latin typeface="Arial"/>
                <a:cs typeface="Arial"/>
              </a:rPr>
              <a:t> </a:t>
            </a:r>
            <a:r>
              <a:rPr sz="900" b="1" dirty="0">
                <a:solidFill>
                  <a:srgbClr val="BEBEBE"/>
                </a:solidFill>
                <a:latin typeface="Arial"/>
                <a:cs typeface="Arial"/>
              </a:rPr>
              <a:t>Science:</a:t>
            </a:r>
            <a:r>
              <a:rPr sz="900" b="1" spc="-10" dirty="0">
                <a:solidFill>
                  <a:srgbClr val="BEBEBE"/>
                </a:solidFill>
                <a:latin typeface="Arial"/>
                <a:cs typeface="Arial"/>
              </a:rPr>
              <a:t> </a:t>
            </a:r>
            <a:r>
              <a:rPr sz="900" b="1" spc="-85" dirty="0">
                <a:solidFill>
                  <a:srgbClr val="BEBEBE"/>
                </a:solidFill>
                <a:latin typeface="Arial"/>
                <a:cs typeface="Arial"/>
              </a:rPr>
              <a:t>Int</a:t>
            </a:r>
            <a:r>
              <a:rPr sz="1800" spc="-127" baseline="20833" dirty="0"/>
              <a:t>1</a:t>
            </a:r>
            <a:r>
              <a:rPr sz="900" b="1" spc="-85" dirty="0">
                <a:solidFill>
                  <a:srgbClr val="BEBEBE"/>
                </a:solidFill>
                <a:latin typeface="Arial"/>
                <a:cs typeface="Arial"/>
              </a:rPr>
              <a:t>ro</a:t>
            </a:r>
            <a:r>
              <a:rPr sz="1800" spc="-127" baseline="20833" dirty="0"/>
              <a:t>2</a:t>
            </a:r>
            <a:r>
              <a:rPr sz="900" b="1" spc="-85" dirty="0">
                <a:solidFill>
                  <a:srgbClr val="BEBEBE"/>
                </a:solidFill>
                <a:latin typeface="Arial"/>
                <a:cs typeface="Arial"/>
              </a:rPr>
              <a:t>duction</a:t>
            </a:r>
            <a:endParaRPr sz="9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0" y="571500"/>
            <a:ext cx="9144000" cy="5143500"/>
          </a:xfrm>
          <a:custGeom>
            <a:avLst/>
            <a:gdLst/>
            <a:ahLst/>
            <a:cxnLst/>
            <a:rect l="l" t="t" r="r" b="b"/>
            <a:pathLst>
              <a:path w="9144000" h="5143500">
                <a:moveTo>
                  <a:pt x="0" y="5143500"/>
                </a:moveTo>
                <a:lnTo>
                  <a:pt x="9143619" y="5143500"/>
                </a:lnTo>
                <a:lnTo>
                  <a:pt x="9143619" y="0"/>
                </a:lnTo>
                <a:lnTo>
                  <a:pt x="0" y="0"/>
                </a:lnTo>
                <a:lnTo>
                  <a:pt x="0" y="5143500"/>
                </a:lnTo>
                <a:close/>
              </a:path>
            </a:pathLst>
          </a:custGeom>
          <a:solidFill>
            <a:srgbClr val="000000"/>
          </a:solidFill>
        </p:spPr>
        <p:txBody>
          <a:bodyPr wrap="square" lIns="0" tIns="0" rIns="0" bIns="0" rtlCol="0"/>
          <a:lstStyle/>
          <a:p>
            <a:endParaRPr/>
          </a:p>
        </p:txBody>
      </p:sp>
      <p:grpSp>
        <p:nvGrpSpPr>
          <p:cNvPr id="3" name="object 3"/>
          <p:cNvGrpSpPr/>
          <p:nvPr/>
        </p:nvGrpSpPr>
        <p:grpSpPr>
          <a:xfrm>
            <a:off x="0" y="380"/>
            <a:ext cx="9144000" cy="571500"/>
            <a:chOff x="0" y="380"/>
            <a:chExt cx="9144000" cy="571500"/>
          </a:xfrm>
        </p:grpSpPr>
        <p:sp>
          <p:nvSpPr>
            <p:cNvPr id="4" name="object 4"/>
            <p:cNvSpPr/>
            <p:nvPr/>
          </p:nvSpPr>
          <p:spPr>
            <a:xfrm>
              <a:off x="380" y="380"/>
              <a:ext cx="9144000" cy="152400"/>
            </a:xfrm>
            <a:custGeom>
              <a:avLst/>
              <a:gdLst/>
              <a:ahLst/>
              <a:cxnLst/>
              <a:rect l="l" t="t" r="r" b="b"/>
              <a:pathLst>
                <a:path w="9144000" h="152400">
                  <a:moveTo>
                    <a:pt x="0" y="152019"/>
                  </a:moveTo>
                  <a:lnTo>
                    <a:pt x="9143619" y="152019"/>
                  </a:lnTo>
                  <a:lnTo>
                    <a:pt x="9143619" y="0"/>
                  </a:lnTo>
                  <a:lnTo>
                    <a:pt x="0" y="0"/>
                  </a:lnTo>
                  <a:lnTo>
                    <a:pt x="0" y="152019"/>
                  </a:lnTo>
                  <a:close/>
                </a:path>
              </a:pathLst>
            </a:custGeom>
            <a:solidFill>
              <a:srgbClr val="000000"/>
            </a:solidFill>
          </p:spPr>
          <p:txBody>
            <a:bodyPr wrap="square" lIns="0" tIns="0" rIns="0" bIns="0" rtlCol="0"/>
            <a:lstStyle/>
            <a:p>
              <a:endParaRPr/>
            </a:p>
          </p:txBody>
        </p:sp>
        <p:sp>
          <p:nvSpPr>
            <p:cNvPr id="5" name="object 5"/>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grpSp>
      <p:sp>
        <p:nvSpPr>
          <p:cNvPr id="6" name="object 6"/>
          <p:cNvSpPr txBox="1"/>
          <p:nvPr/>
        </p:nvSpPr>
        <p:spPr>
          <a:xfrm>
            <a:off x="756072" y="927783"/>
            <a:ext cx="7507605" cy="3865879"/>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capture</a:t>
            </a:r>
            <a:r>
              <a:rPr sz="1800" spc="-35" dirty="0">
                <a:solidFill>
                  <a:srgbClr val="FFFFFF"/>
                </a:solidFill>
                <a:latin typeface="Calibri"/>
                <a:cs typeface="Calibri"/>
              </a:rPr>
              <a:t> </a:t>
            </a:r>
            <a:r>
              <a:rPr sz="1800" dirty="0">
                <a:solidFill>
                  <a:srgbClr val="FFFFFF"/>
                </a:solidFill>
                <a:latin typeface="Calibri"/>
                <a:cs typeface="Calibri"/>
              </a:rPr>
              <a:t>of</a:t>
            </a:r>
            <a:r>
              <a:rPr sz="1800" spc="-40" dirty="0">
                <a:solidFill>
                  <a:srgbClr val="FFFFFF"/>
                </a:solidFill>
                <a:latin typeface="Calibri"/>
                <a:cs typeface="Calibri"/>
              </a:rPr>
              <a:t> </a:t>
            </a:r>
            <a:r>
              <a:rPr sz="1800" dirty="0">
                <a:solidFill>
                  <a:srgbClr val="FFFFFF"/>
                </a:solidFill>
                <a:latin typeface="Calibri"/>
                <a:cs typeface="Calibri"/>
              </a:rPr>
              <a:t>Saddam</a:t>
            </a:r>
            <a:r>
              <a:rPr sz="1800" spc="-45" dirty="0">
                <a:solidFill>
                  <a:srgbClr val="FFFFFF"/>
                </a:solidFill>
                <a:latin typeface="Calibri"/>
                <a:cs typeface="Calibri"/>
              </a:rPr>
              <a:t> </a:t>
            </a:r>
            <a:r>
              <a:rPr sz="1800" spc="-10" dirty="0">
                <a:solidFill>
                  <a:srgbClr val="FFFFFF"/>
                </a:solidFill>
                <a:latin typeface="Calibri"/>
                <a:cs typeface="Calibri"/>
              </a:rPr>
              <a:t>Hussein:</a:t>
            </a:r>
            <a:endParaRPr sz="1800">
              <a:latin typeface="Calibri"/>
              <a:cs typeface="Calibri"/>
            </a:endParaRPr>
          </a:p>
          <a:p>
            <a:pPr marL="12700">
              <a:lnSpc>
                <a:spcPct val="100000"/>
              </a:lnSpc>
              <a:spcBef>
                <a:spcPts val="2160"/>
              </a:spcBef>
            </a:pPr>
            <a:r>
              <a:rPr sz="1800" dirty="0">
                <a:solidFill>
                  <a:srgbClr val="FFFFFF"/>
                </a:solidFill>
                <a:latin typeface="Wingdings"/>
                <a:cs typeface="Wingdings"/>
              </a:rPr>
              <a:t></a:t>
            </a:r>
            <a:r>
              <a:rPr sz="1800" dirty="0">
                <a:solidFill>
                  <a:srgbClr val="FFFFFF"/>
                </a:solidFill>
                <a:latin typeface="Calibri"/>
                <a:cs typeface="Calibri"/>
              </a:rPr>
              <a:t>shows</a:t>
            </a:r>
            <a:r>
              <a:rPr sz="1800" spc="-55" dirty="0">
                <a:solidFill>
                  <a:srgbClr val="FFFFFF"/>
                </a:solidFill>
                <a:latin typeface="Calibri"/>
                <a:cs typeface="Calibri"/>
              </a:rPr>
              <a:t> </a:t>
            </a:r>
            <a:r>
              <a:rPr sz="1800" dirty="0">
                <a:solidFill>
                  <a:srgbClr val="FFFFFF"/>
                </a:solidFill>
                <a:latin typeface="Calibri"/>
                <a:cs typeface="Calibri"/>
              </a:rPr>
              <a:t>the</a:t>
            </a:r>
            <a:r>
              <a:rPr sz="1800" spc="-55" dirty="0">
                <a:solidFill>
                  <a:srgbClr val="FFFFFF"/>
                </a:solidFill>
                <a:latin typeface="Calibri"/>
                <a:cs typeface="Calibri"/>
              </a:rPr>
              <a:t> </a:t>
            </a:r>
            <a:r>
              <a:rPr sz="1800" dirty="0">
                <a:solidFill>
                  <a:srgbClr val="FFFFFF"/>
                </a:solidFill>
                <a:latin typeface="Calibri"/>
                <a:cs typeface="Calibri"/>
              </a:rPr>
              <a:t>strong</a:t>
            </a:r>
            <a:r>
              <a:rPr sz="1800" spc="-70" dirty="0">
                <a:solidFill>
                  <a:srgbClr val="FFFFFF"/>
                </a:solidFill>
                <a:latin typeface="Calibri"/>
                <a:cs typeface="Calibri"/>
              </a:rPr>
              <a:t> </a:t>
            </a:r>
            <a:r>
              <a:rPr sz="1800" dirty="0">
                <a:solidFill>
                  <a:srgbClr val="FFFFFF"/>
                </a:solidFill>
                <a:latin typeface="Calibri"/>
                <a:cs typeface="Calibri"/>
              </a:rPr>
              <a:t>predictive</a:t>
            </a:r>
            <a:r>
              <a:rPr sz="1800" spc="-50" dirty="0">
                <a:solidFill>
                  <a:srgbClr val="FFFFFF"/>
                </a:solidFill>
                <a:latin typeface="Calibri"/>
                <a:cs typeface="Calibri"/>
              </a:rPr>
              <a:t> </a:t>
            </a:r>
            <a:r>
              <a:rPr sz="1800" dirty="0">
                <a:solidFill>
                  <a:srgbClr val="FFFFFF"/>
                </a:solidFill>
                <a:latin typeface="Calibri"/>
                <a:cs typeface="Calibri"/>
              </a:rPr>
              <a:t>power</a:t>
            </a:r>
            <a:r>
              <a:rPr sz="1800" spc="-55" dirty="0">
                <a:solidFill>
                  <a:srgbClr val="FFFFFF"/>
                </a:solidFill>
                <a:latin typeface="Calibri"/>
                <a:cs typeface="Calibri"/>
              </a:rPr>
              <a:t> </a:t>
            </a:r>
            <a:r>
              <a:rPr sz="1800" dirty="0">
                <a:solidFill>
                  <a:srgbClr val="FFFFFF"/>
                </a:solidFill>
                <a:latin typeface="Calibri"/>
                <a:cs typeface="Calibri"/>
              </a:rPr>
              <a:t>of</a:t>
            </a:r>
            <a:r>
              <a:rPr sz="1800" spc="-60" dirty="0">
                <a:solidFill>
                  <a:srgbClr val="FFFFFF"/>
                </a:solidFill>
                <a:latin typeface="Calibri"/>
                <a:cs typeface="Calibri"/>
              </a:rPr>
              <a:t> </a:t>
            </a:r>
            <a:r>
              <a:rPr sz="1800" spc="-10" dirty="0">
                <a:solidFill>
                  <a:srgbClr val="FFFFFF"/>
                </a:solidFill>
                <a:latin typeface="Calibri"/>
                <a:cs typeface="Calibri"/>
              </a:rPr>
              <a:t>networks.</a:t>
            </a:r>
            <a:endParaRPr sz="1800">
              <a:latin typeface="Calibri"/>
              <a:cs typeface="Calibri"/>
            </a:endParaRPr>
          </a:p>
          <a:p>
            <a:pPr marL="12700" marR="52705">
              <a:lnSpc>
                <a:spcPct val="100000"/>
              </a:lnSpc>
              <a:spcBef>
                <a:spcPts val="2160"/>
              </a:spcBef>
            </a:pPr>
            <a:r>
              <a:rPr sz="1800" dirty="0">
                <a:solidFill>
                  <a:srgbClr val="FFFFFF"/>
                </a:solidFill>
                <a:latin typeface="Wingdings"/>
                <a:cs typeface="Wingdings"/>
              </a:rPr>
              <a:t></a:t>
            </a:r>
            <a:r>
              <a:rPr sz="1800" spc="-80" dirty="0">
                <a:solidFill>
                  <a:srgbClr val="FFFFFF"/>
                </a:solidFill>
                <a:latin typeface="Times New Roman"/>
                <a:cs typeface="Times New Roman"/>
              </a:rPr>
              <a:t> </a:t>
            </a:r>
            <a:r>
              <a:rPr sz="1800" dirty="0">
                <a:solidFill>
                  <a:srgbClr val="FFFFFF"/>
                </a:solidFill>
                <a:latin typeface="Calibri"/>
                <a:cs typeface="Calibri"/>
              </a:rPr>
              <a:t>underlies</a:t>
            </a:r>
            <a:r>
              <a:rPr sz="1800" spc="-25" dirty="0">
                <a:solidFill>
                  <a:srgbClr val="FFFFFF"/>
                </a:solidFill>
                <a:latin typeface="Calibri"/>
                <a:cs typeface="Calibri"/>
              </a:rPr>
              <a:t> </a:t>
            </a:r>
            <a:r>
              <a:rPr sz="1800" dirty="0">
                <a:solidFill>
                  <a:srgbClr val="FFFFFF"/>
                </a:solidFill>
                <a:latin typeface="Calibri"/>
                <a:cs typeface="Calibri"/>
              </a:rPr>
              <a:t>the</a:t>
            </a:r>
            <a:r>
              <a:rPr sz="1800" spc="-25" dirty="0">
                <a:solidFill>
                  <a:srgbClr val="FFFFFF"/>
                </a:solidFill>
                <a:latin typeface="Calibri"/>
                <a:cs typeface="Calibri"/>
              </a:rPr>
              <a:t> </a:t>
            </a:r>
            <a:r>
              <a:rPr sz="1800" dirty="0">
                <a:solidFill>
                  <a:srgbClr val="FFFFFF"/>
                </a:solidFill>
                <a:latin typeface="Calibri"/>
                <a:cs typeface="Calibri"/>
              </a:rPr>
              <a:t>need</a:t>
            </a:r>
            <a:r>
              <a:rPr sz="1800" spc="-20" dirty="0">
                <a:solidFill>
                  <a:srgbClr val="FFFFFF"/>
                </a:solidFill>
                <a:latin typeface="Calibri"/>
                <a:cs typeface="Calibri"/>
              </a:rPr>
              <a:t> </a:t>
            </a:r>
            <a:r>
              <a:rPr sz="1800" dirty="0">
                <a:solidFill>
                  <a:srgbClr val="FFFFFF"/>
                </a:solidFill>
                <a:latin typeface="Calibri"/>
                <a:cs typeface="Calibri"/>
              </a:rPr>
              <a:t>to</a:t>
            </a:r>
            <a:r>
              <a:rPr sz="1800" spc="-25" dirty="0">
                <a:solidFill>
                  <a:srgbClr val="FFFFFF"/>
                </a:solidFill>
                <a:latin typeface="Calibri"/>
                <a:cs typeface="Calibri"/>
              </a:rPr>
              <a:t> </a:t>
            </a:r>
            <a:r>
              <a:rPr sz="1800" dirty="0">
                <a:solidFill>
                  <a:srgbClr val="FFFFFF"/>
                </a:solidFill>
                <a:latin typeface="Calibri"/>
                <a:cs typeface="Calibri"/>
              </a:rPr>
              <a:t>obtain</a:t>
            </a:r>
            <a:r>
              <a:rPr sz="1800" spc="-35" dirty="0">
                <a:solidFill>
                  <a:srgbClr val="FFFFFF"/>
                </a:solidFill>
                <a:latin typeface="Calibri"/>
                <a:cs typeface="Calibri"/>
              </a:rPr>
              <a:t> </a:t>
            </a:r>
            <a:r>
              <a:rPr sz="1800" spc="-10" dirty="0">
                <a:solidFill>
                  <a:srgbClr val="FFFFFF"/>
                </a:solidFill>
                <a:latin typeface="Calibri"/>
                <a:cs typeface="Calibri"/>
              </a:rPr>
              <a:t>accurate</a:t>
            </a:r>
            <a:r>
              <a:rPr sz="1800" spc="-30" dirty="0">
                <a:solidFill>
                  <a:srgbClr val="FFFFFF"/>
                </a:solidFill>
                <a:latin typeface="Calibri"/>
                <a:cs typeface="Calibri"/>
              </a:rPr>
              <a:t> </a:t>
            </a:r>
            <a:r>
              <a:rPr sz="1800" dirty="0">
                <a:solidFill>
                  <a:srgbClr val="FFFFFF"/>
                </a:solidFill>
                <a:latin typeface="Calibri"/>
                <a:cs typeface="Calibri"/>
              </a:rPr>
              <a:t>maps</a:t>
            </a:r>
            <a:r>
              <a:rPr sz="1800" spc="-40" dirty="0">
                <a:solidFill>
                  <a:srgbClr val="FFFFFF"/>
                </a:solidFill>
                <a:latin typeface="Calibri"/>
                <a:cs typeface="Calibri"/>
              </a:rPr>
              <a:t> </a:t>
            </a:r>
            <a:r>
              <a:rPr sz="1800" dirty="0">
                <a:solidFill>
                  <a:srgbClr val="FFFFFF"/>
                </a:solidFill>
                <a:latin typeface="Calibri"/>
                <a:cs typeface="Calibri"/>
              </a:rPr>
              <a:t>of</a:t>
            </a:r>
            <a:r>
              <a:rPr sz="1800" spc="-30" dirty="0">
                <a:solidFill>
                  <a:srgbClr val="FFFFFF"/>
                </a:solidFill>
                <a:latin typeface="Calibri"/>
                <a:cs typeface="Calibri"/>
              </a:rPr>
              <a:t> </a:t>
            </a:r>
            <a:r>
              <a:rPr sz="1800" dirty="0">
                <a:solidFill>
                  <a:srgbClr val="FFFFFF"/>
                </a:solidFill>
                <a:latin typeface="Calibri"/>
                <a:cs typeface="Calibri"/>
              </a:rPr>
              <a:t>the</a:t>
            </a:r>
            <a:r>
              <a:rPr sz="1800" spc="-30" dirty="0">
                <a:solidFill>
                  <a:srgbClr val="FFFFFF"/>
                </a:solidFill>
                <a:latin typeface="Calibri"/>
                <a:cs typeface="Calibri"/>
              </a:rPr>
              <a:t> </a:t>
            </a:r>
            <a:r>
              <a:rPr sz="1800" spc="-10" dirty="0">
                <a:solidFill>
                  <a:srgbClr val="FFFFFF"/>
                </a:solidFill>
                <a:latin typeface="Calibri"/>
                <a:cs typeface="Calibri"/>
              </a:rPr>
              <a:t>networks</a:t>
            </a:r>
            <a:r>
              <a:rPr sz="1800" spc="-25" dirty="0">
                <a:solidFill>
                  <a:srgbClr val="FFFFFF"/>
                </a:solidFill>
                <a:latin typeface="Calibri"/>
                <a:cs typeface="Calibri"/>
              </a:rPr>
              <a:t> </a:t>
            </a:r>
            <a:r>
              <a:rPr sz="1800" dirty="0">
                <a:solidFill>
                  <a:srgbClr val="FFFFFF"/>
                </a:solidFill>
                <a:latin typeface="Calibri"/>
                <a:cs typeface="Calibri"/>
              </a:rPr>
              <a:t>we</a:t>
            </a:r>
            <a:r>
              <a:rPr sz="1800" spc="-20" dirty="0">
                <a:solidFill>
                  <a:srgbClr val="FFFFFF"/>
                </a:solidFill>
                <a:latin typeface="Calibri"/>
                <a:cs typeface="Calibri"/>
              </a:rPr>
              <a:t> </a:t>
            </a:r>
            <a:r>
              <a:rPr sz="1800" dirty="0">
                <a:solidFill>
                  <a:srgbClr val="FFFFFF"/>
                </a:solidFill>
                <a:latin typeface="Calibri"/>
                <a:cs typeface="Calibri"/>
              </a:rPr>
              <a:t>aim</a:t>
            </a:r>
            <a:r>
              <a:rPr sz="1800" spc="-40" dirty="0">
                <a:solidFill>
                  <a:srgbClr val="FFFFFF"/>
                </a:solidFill>
                <a:latin typeface="Calibri"/>
                <a:cs typeface="Calibri"/>
              </a:rPr>
              <a:t> </a:t>
            </a:r>
            <a:r>
              <a:rPr sz="1800" dirty="0">
                <a:solidFill>
                  <a:srgbClr val="FFFFFF"/>
                </a:solidFill>
                <a:latin typeface="Calibri"/>
                <a:cs typeface="Calibri"/>
              </a:rPr>
              <a:t>to</a:t>
            </a:r>
            <a:r>
              <a:rPr sz="1800" spc="-30" dirty="0">
                <a:solidFill>
                  <a:srgbClr val="FFFFFF"/>
                </a:solidFill>
                <a:latin typeface="Calibri"/>
                <a:cs typeface="Calibri"/>
              </a:rPr>
              <a:t> </a:t>
            </a:r>
            <a:r>
              <a:rPr sz="1800" spc="-10" dirty="0">
                <a:solidFill>
                  <a:srgbClr val="FFFFFF"/>
                </a:solidFill>
                <a:latin typeface="Calibri"/>
                <a:cs typeface="Calibri"/>
              </a:rPr>
              <a:t>study; </a:t>
            </a:r>
            <a:r>
              <a:rPr sz="1800" dirty="0">
                <a:solidFill>
                  <a:srgbClr val="FFFFFF"/>
                </a:solidFill>
                <a:latin typeface="Calibri"/>
                <a:cs typeface="Calibri"/>
              </a:rPr>
              <a:t>and</a:t>
            </a:r>
            <a:r>
              <a:rPr sz="1800" spc="-50" dirty="0">
                <a:solidFill>
                  <a:srgbClr val="FFFFFF"/>
                </a:solidFill>
                <a:latin typeface="Calibri"/>
                <a:cs typeface="Calibri"/>
              </a:rPr>
              <a:t> </a:t>
            </a: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often</a:t>
            </a:r>
            <a:r>
              <a:rPr sz="1800" spc="-45" dirty="0">
                <a:solidFill>
                  <a:srgbClr val="FFFFFF"/>
                </a:solidFill>
                <a:latin typeface="Calibri"/>
                <a:cs typeface="Calibri"/>
              </a:rPr>
              <a:t> </a:t>
            </a:r>
            <a:r>
              <a:rPr sz="1800" dirty="0">
                <a:solidFill>
                  <a:srgbClr val="FFFFFF"/>
                </a:solidFill>
                <a:latin typeface="Calibri"/>
                <a:cs typeface="Calibri"/>
              </a:rPr>
              <a:t>heroic</a:t>
            </a:r>
            <a:r>
              <a:rPr sz="1800" spc="-40" dirty="0">
                <a:solidFill>
                  <a:srgbClr val="FFFFFF"/>
                </a:solidFill>
                <a:latin typeface="Calibri"/>
                <a:cs typeface="Calibri"/>
              </a:rPr>
              <a:t> </a:t>
            </a:r>
            <a:r>
              <a:rPr sz="1800" dirty="0">
                <a:solidFill>
                  <a:srgbClr val="FFFFFF"/>
                </a:solidFill>
                <a:latin typeface="Calibri"/>
                <a:cs typeface="Calibri"/>
              </a:rPr>
              <a:t>difficulties</a:t>
            </a:r>
            <a:r>
              <a:rPr sz="1800" spc="-55" dirty="0">
                <a:solidFill>
                  <a:srgbClr val="FFFFFF"/>
                </a:solidFill>
                <a:latin typeface="Calibri"/>
                <a:cs typeface="Calibri"/>
              </a:rPr>
              <a:t> </a:t>
            </a:r>
            <a:r>
              <a:rPr sz="1800" dirty="0">
                <a:solidFill>
                  <a:srgbClr val="FFFFFF"/>
                </a:solidFill>
                <a:latin typeface="Calibri"/>
                <a:cs typeface="Calibri"/>
              </a:rPr>
              <a:t>we</a:t>
            </a:r>
            <a:r>
              <a:rPr sz="1800" spc="-40" dirty="0">
                <a:solidFill>
                  <a:srgbClr val="FFFFFF"/>
                </a:solidFill>
                <a:latin typeface="Calibri"/>
                <a:cs typeface="Calibri"/>
              </a:rPr>
              <a:t> </a:t>
            </a:r>
            <a:r>
              <a:rPr sz="1800" spc="-10" dirty="0">
                <a:solidFill>
                  <a:srgbClr val="FFFFFF"/>
                </a:solidFill>
                <a:latin typeface="Calibri"/>
                <a:cs typeface="Calibri"/>
              </a:rPr>
              <a:t>encounter</a:t>
            </a:r>
            <a:r>
              <a:rPr sz="1800" spc="-30" dirty="0">
                <a:solidFill>
                  <a:srgbClr val="FFFFFF"/>
                </a:solidFill>
                <a:latin typeface="Calibri"/>
                <a:cs typeface="Calibri"/>
              </a:rPr>
              <a:t> </a:t>
            </a:r>
            <a:r>
              <a:rPr sz="1800" dirty="0">
                <a:solidFill>
                  <a:srgbClr val="FFFFFF"/>
                </a:solidFill>
                <a:latin typeface="Calibri"/>
                <a:cs typeface="Calibri"/>
              </a:rPr>
              <a:t>during</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mapping</a:t>
            </a:r>
            <a:r>
              <a:rPr sz="1800" spc="-40" dirty="0">
                <a:solidFill>
                  <a:srgbClr val="FFFFFF"/>
                </a:solidFill>
                <a:latin typeface="Calibri"/>
                <a:cs typeface="Calibri"/>
              </a:rPr>
              <a:t> </a:t>
            </a:r>
            <a:r>
              <a:rPr sz="1800" spc="-10" dirty="0">
                <a:solidFill>
                  <a:srgbClr val="FFFFFF"/>
                </a:solidFill>
                <a:latin typeface="Calibri"/>
                <a:cs typeface="Calibri"/>
              </a:rPr>
              <a:t>process.</a:t>
            </a:r>
            <a:endParaRPr sz="1800">
              <a:latin typeface="Calibri"/>
              <a:cs typeface="Calibri"/>
            </a:endParaRPr>
          </a:p>
          <a:p>
            <a:pPr marL="12700" marR="5080">
              <a:lnSpc>
                <a:spcPct val="100000"/>
              </a:lnSpc>
              <a:spcBef>
                <a:spcPts val="2160"/>
              </a:spcBef>
            </a:pPr>
            <a:r>
              <a:rPr sz="1800" dirty="0">
                <a:solidFill>
                  <a:srgbClr val="FFFFFF"/>
                </a:solidFill>
                <a:latin typeface="Wingdings"/>
                <a:cs typeface="Wingdings"/>
              </a:rPr>
              <a:t></a:t>
            </a:r>
            <a:r>
              <a:rPr sz="1800" spc="-85" dirty="0">
                <a:solidFill>
                  <a:srgbClr val="FFFFFF"/>
                </a:solidFill>
                <a:latin typeface="Times New Roman"/>
                <a:cs typeface="Times New Roman"/>
              </a:rPr>
              <a:t> </a:t>
            </a:r>
            <a:r>
              <a:rPr sz="1800" spc="-10" dirty="0">
                <a:solidFill>
                  <a:srgbClr val="FFFFFF"/>
                </a:solidFill>
                <a:latin typeface="Calibri"/>
                <a:cs typeface="Calibri"/>
              </a:rPr>
              <a:t>demonstrates</a:t>
            </a:r>
            <a:r>
              <a:rPr sz="1800" spc="-40" dirty="0">
                <a:solidFill>
                  <a:srgbClr val="FFFFFF"/>
                </a:solidFill>
                <a:latin typeface="Calibri"/>
                <a:cs typeface="Calibri"/>
              </a:rPr>
              <a:t> </a:t>
            </a:r>
            <a:r>
              <a:rPr sz="1800" dirty="0">
                <a:solidFill>
                  <a:srgbClr val="FFFFFF"/>
                </a:solidFill>
                <a:latin typeface="Calibri"/>
                <a:cs typeface="Calibri"/>
              </a:rPr>
              <a:t>the</a:t>
            </a:r>
            <a:r>
              <a:rPr sz="1800" spc="-35" dirty="0">
                <a:solidFill>
                  <a:srgbClr val="FFFFFF"/>
                </a:solidFill>
                <a:latin typeface="Calibri"/>
                <a:cs typeface="Calibri"/>
              </a:rPr>
              <a:t> </a:t>
            </a:r>
            <a:r>
              <a:rPr sz="1800" spc="-10" dirty="0">
                <a:solidFill>
                  <a:srgbClr val="FFFFFF"/>
                </a:solidFill>
                <a:latin typeface="Calibri"/>
                <a:cs typeface="Calibri"/>
              </a:rPr>
              <a:t>remarkable</a:t>
            </a:r>
            <a:r>
              <a:rPr sz="1800" spc="-50" dirty="0">
                <a:solidFill>
                  <a:srgbClr val="FFFFFF"/>
                </a:solidFill>
                <a:latin typeface="Calibri"/>
                <a:cs typeface="Calibri"/>
              </a:rPr>
              <a:t> </a:t>
            </a:r>
            <a:r>
              <a:rPr sz="1800" dirty="0">
                <a:solidFill>
                  <a:srgbClr val="FFFFFF"/>
                </a:solidFill>
                <a:latin typeface="Calibri"/>
                <a:cs typeface="Calibri"/>
              </a:rPr>
              <a:t>stability</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these</a:t>
            </a:r>
            <a:r>
              <a:rPr sz="1800" spc="-30" dirty="0">
                <a:solidFill>
                  <a:srgbClr val="FFFFFF"/>
                </a:solidFill>
                <a:latin typeface="Calibri"/>
                <a:cs typeface="Calibri"/>
              </a:rPr>
              <a:t> </a:t>
            </a:r>
            <a:r>
              <a:rPr sz="1800" dirty="0">
                <a:solidFill>
                  <a:srgbClr val="FFFFFF"/>
                </a:solidFill>
                <a:latin typeface="Calibri"/>
                <a:cs typeface="Calibri"/>
              </a:rPr>
              <a:t>networks:</a:t>
            </a:r>
            <a:r>
              <a:rPr sz="1800" spc="345" dirty="0">
                <a:solidFill>
                  <a:srgbClr val="FFFFFF"/>
                </a:solidFill>
                <a:latin typeface="Calibri"/>
                <a:cs typeface="Calibri"/>
              </a:rPr>
              <a:t> </a:t>
            </a:r>
            <a:r>
              <a:rPr sz="1800" dirty="0">
                <a:solidFill>
                  <a:srgbClr val="FFFFFF"/>
                </a:solidFill>
                <a:latin typeface="Calibri"/>
                <a:cs typeface="Calibri"/>
              </a:rPr>
              <a:t>The</a:t>
            </a:r>
            <a:r>
              <a:rPr sz="1800" spc="-35" dirty="0">
                <a:solidFill>
                  <a:srgbClr val="FFFFFF"/>
                </a:solidFill>
                <a:latin typeface="Calibri"/>
                <a:cs typeface="Calibri"/>
              </a:rPr>
              <a:t> </a:t>
            </a:r>
            <a:r>
              <a:rPr sz="1800" dirty="0">
                <a:solidFill>
                  <a:srgbClr val="FFFFFF"/>
                </a:solidFill>
                <a:latin typeface="Calibri"/>
                <a:cs typeface="Calibri"/>
              </a:rPr>
              <a:t>capture</a:t>
            </a:r>
            <a:r>
              <a:rPr sz="1800" spc="-35" dirty="0">
                <a:solidFill>
                  <a:srgbClr val="FFFFFF"/>
                </a:solidFill>
                <a:latin typeface="Calibri"/>
                <a:cs typeface="Calibri"/>
              </a:rPr>
              <a:t> </a:t>
            </a:r>
            <a:r>
              <a:rPr sz="1800" spc="-25" dirty="0">
                <a:solidFill>
                  <a:srgbClr val="FFFFFF"/>
                </a:solidFill>
                <a:latin typeface="Calibri"/>
                <a:cs typeface="Calibri"/>
              </a:rPr>
              <a:t>of </a:t>
            </a:r>
            <a:r>
              <a:rPr sz="1800" dirty="0">
                <a:solidFill>
                  <a:srgbClr val="FFFFFF"/>
                </a:solidFill>
                <a:latin typeface="Calibri"/>
                <a:cs typeface="Calibri"/>
              </a:rPr>
              <a:t>Hussein</a:t>
            </a:r>
            <a:r>
              <a:rPr sz="1800" spc="-35" dirty="0">
                <a:solidFill>
                  <a:srgbClr val="FFFFFF"/>
                </a:solidFill>
                <a:latin typeface="Calibri"/>
                <a:cs typeface="Calibri"/>
              </a:rPr>
              <a:t> </a:t>
            </a:r>
            <a:r>
              <a:rPr sz="1800" dirty="0">
                <a:solidFill>
                  <a:srgbClr val="FFFFFF"/>
                </a:solidFill>
                <a:latin typeface="Calibri"/>
                <a:cs typeface="Calibri"/>
              </a:rPr>
              <a:t>was</a:t>
            </a:r>
            <a:r>
              <a:rPr sz="1800" spc="-45" dirty="0">
                <a:solidFill>
                  <a:srgbClr val="FFFFFF"/>
                </a:solidFill>
                <a:latin typeface="Calibri"/>
                <a:cs typeface="Calibri"/>
              </a:rPr>
              <a:t> </a:t>
            </a:r>
            <a:r>
              <a:rPr sz="1800" dirty="0">
                <a:solidFill>
                  <a:srgbClr val="FFFFFF"/>
                </a:solidFill>
                <a:latin typeface="Calibri"/>
                <a:cs typeface="Calibri"/>
              </a:rPr>
              <a:t>not</a:t>
            </a:r>
            <a:r>
              <a:rPr sz="1800" spc="-35" dirty="0">
                <a:solidFill>
                  <a:srgbClr val="FFFFFF"/>
                </a:solidFill>
                <a:latin typeface="Calibri"/>
                <a:cs typeface="Calibri"/>
              </a:rPr>
              <a:t> </a:t>
            </a:r>
            <a:r>
              <a:rPr sz="1800" dirty="0">
                <a:solidFill>
                  <a:srgbClr val="FFFFFF"/>
                </a:solidFill>
                <a:latin typeface="Calibri"/>
                <a:cs typeface="Calibri"/>
              </a:rPr>
              <a:t>based</a:t>
            </a:r>
            <a:r>
              <a:rPr sz="1800" spc="-30" dirty="0">
                <a:solidFill>
                  <a:srgbClr val="FFFFFF"/>
                </a:solidFill>
                <a:latin typeface="Calibri"/>
                <a:cs typeface="Calibri"/>
              </a:rPr>
              <a:t> </a:t>
            </a:r>
            <a:r>
              <a:rPr sz="1800" dirty="0">
                <a:solidFill>
                  <a:srgbClr val="FFFFFF"/>
                </a:solidFill>
                <a:latin typeface="Calibri"/>
                <a:cs typeface="Calibri"/>
              </a:rPr>
              <a:t>on</a:t>
            </a:r>
            <a:r>
              <a:rPr sz="1800" spc="-35" dirty="0">
                <a:solidFill>
                  <a:srgbClr val="FFFFFF"/>
                </a:solidFill>
                <a:latin typeface="Calibri"/>
                <a:cs typeface="Calibri"/>
              </a:rPr>
              <a:t> </a:t>
            </a:r>
            <a:r>
              <a:rPr sz="1800" dirty="0">
                <a:solidFill>
                  <a:srgbClr val="FFFFFF"/>
                </a:solidFill>
                <a:latin typeface="Calibri"/>
                <a:cs typeface="Calibri"/>
              </a:rPr>
              <a:t>fresh</a:t>
            </a:r>
            <a:r>
              <a:rPr sz="1800" spc="-35" dirty="0">
                <a:solidFill>
                  <a:srgbClr val="FFFFFF"/>
                </a:solidFill>
                <a:latin typeface="Calibri"/>
                <a:cs typeface="Calibri"/>
              </a:rPr>
              <a:t> </a:t>
            </a:r>
            <a:r>
              <a:rPr sz="1800" spc="-10" dirty="0">
                <a:solidFill>
                  <a:srgbClr val="FFFFFF"/>
                </a:solidFill>
                <a:latin typeface="Calibri"/>
                <a:cs typeface="Calibri"/>
              </a:rPr>
              <a:t>intelligence,</a:t>
            </a:r>
            <a:r>
              <a:rPr sz="1800" spc="-20" dirty="0">
                <a:solidFill>
                  <a:srgbClr val="FFFFFF"/>
                </a:solidFill>
                <a:latin typeface="Calibri"/>
                <a:cs typeface="Calibri"/>
              </a:rPr>
              <a:t> </a:t>
            </a:r>
            <a:r>
              <a:rPr sz="1800" dirty="0">
                <a:solidFill>
                  <a:srgbClr val="FFFFFF"/>
                </a:solidFill>
                <a:latin typeface="Calibri"/>
                <a:cs typeface="Calibri"/>
              </a:rPr>
              <a:t>but</a:t>
            </a:r>
            <a:r>
              <a:rPr sz="1800" spc="-35" dirty="0">
                <a:solidFill>
                  <a:srgbClr val="FFFFFF"/>
                </a:solidFill>
                <a:latin typeface="Calibri"/>
                <a:cs typeface="Calibri"/>
              </a:rPr>
              <a:t> </a:t>
            </a:r>
            <a:r>
              <a:rPr sz="1800" dirty="0">
                <a:solidFill>
                  <a:srgbClr val="FFFFFF"/>
                </a:solidFill>
                <a:latin typeface="Calibri"/>
                <a:cs typeface="Calibri"/>
              </a:rPr>
              <a:t>rather</a:t>
            </a:r>
            <a:r>
              <a:rPr sz="1800" spc="-40" dirty="0">
                <a:solidFill>
                  <a:srgbClr val="FFFFFF"/>
                </a:solidFill>
                <a:latin typeface="Calibri"/>
                <a:cs typeface="Calibri"/>
              </a:rPr>
              <a:t> </a:t>
            </a:r>
            <a:r>
              <a:rPr sz="1800" dirty="0">
                <a:solidFill>
                  <a:srgbClr val="FFFFFF"/>
                </a:solidFill>
                <a:latin typeface="Calibri"/>
                <a:cs typeface="Calibri"/>
              </a:rPr>
              <a:t>on</a:t>
            </a:r>
            <a:r>
              <a:rPr sz="1800" spc="-30" dirty="0">
                <a:solidFill>
                  <a:srgbClr val="FFFFFF"/>
                </a:solidFill>
                <a:latin typeface="Calibri"/>
                <a:cs typeface="Calibri"/>
              </a:rPr>
              <a:t> </a:t>
            </a:r>
            <a:r>
              <a:rPr sz="1800" dirty="0">
                <a:solidFill>
                  <a:srgbClr val="FFFFFF"/>
                </a:solidFill>
                <a:latin typeface="Calibri"/>
                <a:cs typeface="Calibri"/>
              </a:rPr>
              <a:t>his</a:t>
            </a:r>
            <a:r>
              <a:rPr sz="1800" spc="-45" dirty="0">
                <a:solidFill>
                  <a:srgbClr val="FFFFFF"/>
                </a:solidFill>
                <a:latin typeface="Calibri"/>
                <a:cs typeface="Calibri"/>
              </a:rPr>
              <a:t> </a:t>
            </a:r>
            <a:r>
              <a:rPr sz="1800" spc="-20" dirty="0">
                <a:solidFill>
                  <a:srgbClr val="FFFFFF"/>
                </a:solidFill>
                <a:latin typeface="Calibri"/>
                <a:cs typeface="Calibri"/>
              </a:rPr>
              <a:t>pre-</a:t>
            </a:r>
            <a:r>
              <a:rPr sz="1800" dirty="0">
                <a:solidFill>
                  <a:srgbClr val="FFFFFF"/>
                </a:solidFill>
                <a:latin typeface="Calibri"/>
                <a:cs typeface="Calibri"/>
              </a:rPr>
              <a:t>invasion</a:t>
            </a:r>
            <a:r>
              <a:rPr sz="1800" spc="-40" dirty="0">
                <a:solidFill>
                  <a:srgbClr val="FFFFFF"/>
                </a:solidFill>
                <a:latin typeface="Calibri"/>
                <a:cs typeface="Calibri"/>
              </a:rPr>
              <a:t> </a:t>
            </a:r>
            <a:r>
              <a:rPr sz="1800" spc="-10" dirty="0">
                <a:solidFill>
                  <a:srgbClr val="FFFFFF"/>
                </a:solidFill>
                <a:latin typeface="Calibri"/>
                <a:cs typeface="Calibri"/>
              </a:rPr>
              <a:t>social </a:t>
            </a:r>
            <a:r>
              <a:rPr sz="1800" dirty="0">
                <a:solidFill>
                  <a:srgbClr val="FFFFFF"/>
                </a:solidFill>
                <a:latin typeface="Calibri"/>
                <a:cs typeface="Calibri"/>
              </a:rPr>
              <a:t>links,</a:t>
            </a:r>
            <a:r>
              <a:rPr sz="1800" spc="-50" dirty="0">
                <a:solidFill>
                  <a:srgbClr val="FFFFFF"/>
                </a:solidFill>
                <a:latin typeface="Calibri"/>
                <a:cs typeface="Calibri"/>
              </a:rPr>
              <a:t> </a:t>
            </a:r>
            <a:r>
              <a:rPr sz="1800" dirty="0">
                <a:solidFill>
                  <a:srgbClr val="FFFFFF"/>
                </a:solidFill>
                <a:latin typeface="Calibri"/>
                <a:cs typeface="Calibri"/>
              </a:rPr>
              <a:t>unearthed</a:t>
            </a:r>
            <a:r>
              <a:rPr sz="1800" spc="-30" dirty="0">
                <a:solidFill>
                  <a:srgbClr val="FFFFFF"/>
                </a:solidFill>
                <a:latin typeface="Calibri"/>
                <a:cs typeface="Calibri"/>
              </a:rPr>
              <a:t> </a:t>
            </a:r>
            <a:r>
              <a:rPr sz="1800" dirty="0">
                <a:solidFill>
                  <a:srgbClr val="FFFFFF"/>
                </a:solidFill>
                <a:latin typeface="Calibri"/>
                <a:cs typeface="Calibri"/>
              </a:rPr>
              <a:t>from</a:t>
            </a:r>
            <a:r>
              <a:rPr sz="1800" spc="-45" dirty="0">
                <a:solidFill>
                  <a:srgbClr val="FFFFFF"/>
                </a:solidFill>
                <a:latin typeface="Calibri"/>
                <a:cs typeface="Calibri"/>
              </a:rPr>
              <a:t> </a:t>
            </a:r>
            <a:r>
              <a:rPr sz="1800" dirty="0">
                <a:solidFill>
                  <a:srgbClr val="FFFFFF"/>
                </a:solidFill>
                <a:latin typeface="Calibri"/>
                <a:cs typeface="Calibri"/>
              </a:rPr>
              <a:t>old</a:t>
            </a:r>
            <a:r>
              <a:rPr sz="1800" spc="-40" dirty="0">
                <a:solidFill>
                  <a:srgbClr val="FFFFFF"/>
                </a:solidFill>
                <a:latin typeface="Calibri"/>
                <a:cs typeface="Calibri"/>
              </a:rPr>
              <a:t> </a:t>
            </a:r>
            <a:r>
              <a:rPr sz="1800" dirty="0">
                <a:solidFill>
                  <a:srgbClr val="FFFFFF"/>
                </a:solidFill>
                <a:latin typeface="Calibri"/>
                <a:cs typeface="Calibri"/>
              </a:rPr>
              <a:t>photos</a:t>
            </a:r>
            <a:r>
              <a:rPr sz="1800" spc="-40" dirty="0">
                <a:solidFill>
                  <a:srgbClr val="FFFFFF"/>
                </a:solidFill>
                <a:latin typeface="Calibri"/>
                <a:cs typeface="Calibri"/>
              </a:rPr>
              <a:t> </a:t>
            </a:r>
            <a:r>
              <a:rPr sz="1800" spc="-10" dirty="0">
                <a:solidFill>
                  <a:srgbClr val="FFFFFF"/>
                </a:solidFill>
                <a:latin typeface="Calibri"/>
                <a:cs typeface="Calibri"/>
              </a:rPr>
              <a:t>stacked</a:t>
            </a:r>
            <a:r>
              <a:rPr sz="1800" spc="-40" dirty="0">
                <a:solidFill>
                  <a:srgbClr val="FFFFFF"/>
                </a:solidFill>
                <a:latin typeface="Calibri"/>
                <a:cs typeface="Calibri"/>
              </a:rPr>
              <a:t> </a:t>
            </a:r>
            <a:r>
              <a:rPr sz="1800" dirty="0">
                <a:solidFill>
                  <a:srgbClr val="FFFFFF"/>
                </a:solidFill>
                <a:latin typeface="Calibri"/>
                <a:cs typeface="Calibri"/>
              </a:rPr>
              <a:t>in</a:t>
            </a:r>
            <a:r>
              <a:rPr sz="1800" spc="-45" dirty="0">
                <a:solidFill>
                  <a:srgbClr val="FFFFFF"/>
                </a:solidFill>
                <a:latin typeface="Calibri"/>
                <a:cs typeface="Calibri"/>
              </a:rPr>
              <a:t> </a:t>
            </a:r>
            <a:r>
              <a:rPr sz="1800" dirty="0">
                <a:solidFill>
                  <a:srgbClr val="FFFFFF"/>
                </a:solidFill>
                <a:latin typeface="Calibri"/>
                <a:cs typeface="Calibri"/>
              </a:rPr>
              <a:t>his</a:t>
            </a:r>
            <a:r>
              <a:rPr sz="1800" spc="-50" dirty="0">
                <a:solidFill>
                  <a:srgbClr val="FFFFFF"/>
                </a:solidFill>
                <a:latin typeface="Calibri"/>
                <a:cs typeface="Calibri"/>
              </a:rPr>
              <a:t> </a:t>
            </a:r>
            <a:r>
              <a:rPr sz="1800" dirty="0">
                <a:solidFill>
                  <a:srgbClr val="FFFFFF"/>
                </a:solidFill>
                <a:latin typeface="Calibri"/>
                <a:cs typeface="Calibri"/>
              </a:rPr>
              <a:t>family</a:t>
            </a:r>
            <a:r>
              <a:rPr sz="1800" spc="-50" dirty="0">
                <a:solidFill>
                  <a:srgbClr val="FFFFFF"/>
                </a:solidFill>
                <a:latin typeface="Calibri"/>
                <a:cs typeface="Calibri"/>
              </a:rPr>
              <a:t> </a:t>
            </a:r>
            <a:r>
              <a:rPr sz="1800" spc="-10" dirty="0">
                <a:solidFill>
                  <a:srgbClr val="FFFFFF"/>
                </a:solidFill>
                <a:latin typeface="Calibri"/>
                <a:cs typeface="Calibri"/>
              </a:rPr>
              <a:t>album.</a:t>
            </a:r>
            <a:endParaRPr sz="1800">
              <a:latin typeface="Calibri"/>
              <a:cs typeface="Calibri"/>
            </a:endParaRPr>
          </a:p>
          <a:p>
            <a:pPr marL="12700" marR="53340">
              <a:lnSpc>
                <a:spcPct val="100000"/>
              </a:lnSpc>
              <a:spcBef>
                <a:spcPts val="2160"/>
              </a:spcBef>
            </a:pPr>
            <a:r>
              <a:rPr sz="1800" dirty="0">
                <a:solidFill>
                  <a:srgbClr val="FFFFFF"/>
                </a:solidFill>
                <a:latin typeface="Wingdings"/>
                <a:cs typeface="Wingdings"/>
              </a:rPr>
              <a:t></a:t>
            </a:r>
            <a:r>
              <a:rPr sz="1800" spc="-90" dirty="0">
                <a:solidFill>
                  <a:srgbClr val="FFFFFF"/>
                </a:solidFill>
                <a:latin typeface="Times New Roman"/>
                <a:cs typeface="Times New Roman"/>
              </a:rPr>
              <a:t> </a:t>
            </a:r>
            <a:r>
              <a:rPr sz="1800" dirty="0">
                <a:solidFill>
                  <a:srgbClr val="FFFFFF"/>
                </a:solidFill>
                <a:latin typeface="Calibri"/>
                <a:cs typeface="Calibri"/>
              </a:rPr>
              <a:t>shows</a:t>
            </a:r>
            <a:r>
              <a:rPr sz="1800" spc="-40" dirty="0">
                <a:solidFill>
                  <a:srgbClr val="FFFFFF"/>
                </a:solidFill>
                <a:latin typeface="Calibri"/>
                <a:cs typeface="Calibri"/>
              </a:rPr>
              <a:t> </a:t>
            </a:r>
            <a:r>
              <a:rPr sz="1800" dirty="0">
                <a:solidFill>
                  <a:srgbClr val="FFFFFF"/>
                </a:solidFill>
                <a:latin typeface="Calibri"/>
                <a:cs typeface="Calibri"/>
              </a:rPr>
              <a:t>that</a:t>
            </a:r>
            <a:r>
              <a:rPr sz="1800" spc="-50" dirty="0">
                <a:solidFill>
                  <a:srgbClr val="FFFFFF"/>
                </a:solidFill>
                <a:latin typeface="Calibri"/>
                <a:cs typeface="Calibri"/>
              </a:rPr>
              <a:t> </a:t>
            </a:r>
            <a:r>
              <a:rPr sz="1800" dirty="0">
                <a:solidFill>
                  <a:srgbClr val="FFFFFF"/>
                </a:solidFill>
                <a:latin typeface="Calibri"/>
                <a:cs typeface="Calibri"/>
              </a:rPr>
              <a:t>the</a:t>
            </a:r>
            <a:r>
              <a:rPr sz="1800" spc="-35" dirty="0">
                <a:solidFill>
                  <a:srgbClr val="FFFFFF"/>
                </a:solidFill>
                <a:latin typeface="Calibri"/>
                <a:cs typeface="Calibri"/>
              </a:rPr>
              <a:t> </a:t>
            </a:r>
            <a:r>
              <a:rPr sz="1800" dirty="0">
                <a:solidFill>
                  <a:srgbClr val="FFFFFF"/>
                </a:solidFill>
                <a:latin typeface="Calibri"/>
                <a:cs typeface="Calibri"/>
              </a:rPr>
              <a:t>choice</a:t>
            </a:r>
            <a:r>
              <a:rPr sz="1800" spc="-35" dirty="0">
                <a:solidFill>
                  <a:srgbClr val="FFFFFF"/>
                </a:solidFill>
                <a:latin typeface="Calibri"/>
                <a:cs typeface="Calibri"/>
              </a:rPr>
              <a:t> </a:t>
            </a:r>
            <a:r>
              <a:rPr sz="1800" dirty="0">
                <a:solidFill>
                  <a:srgbClr val="FFFFFF"/>
                </a:solidFill>
                <a:latin typeface="Calibri"/>
                <a:cs typeface="Calibri"/>
              </a:rPr>
              <a:t>of</a:t>
            </a:r>
            <a:r>
              <a:rPr sz="1800" spc="-40" dirty="0">
                <a:solidFill>
                  <a:srgbClr val="FFFFFF"/>
                </a:solidFill>
                <a:latin typeface="Calibri"/>
                <a:cs typeface="Calibri"/>
              </a:rPr>
              <a:t> </a:t>
            </a:r>
            <a:r>
              <a:rPr sz="1800" dirty="0">
                <a:solidFill>
                  <a:srgbClr val="FFFFFF"/>
                </a:solidFill>
                <a:latin typeface="Calibri"/>
                <a:cs typeface="Calibri"/>
              </a:rPr>
              <a:t>network</a:t>
            </a:r>
            <a:r>
              <a:rPr sz="1800" spc="-40" dirty="0">
                <a:solidFill>
                  <a:srgbClr val="FFFFFF"/>
                </a:solidFill>
                <a:latin typeface="Calibri"/>
                <a:cs typeface="Calibri"/>
              </a:rPr>
              <a:t> </a:t>
            </a:r>
            <a:r>
              <a:rPr sz="1800" dirty="0">
                <a:solidFill>
                  <a:srgbClr val="FFFFFF"/>
                </a:solidFill>
                <a:latin typeface="Calibri"/>
                <a:cs typeface="Calibri"/>
              </a:rPr>
              <a:t>we</a:t>
            </a:r>
            <a:r>
              <a:rPr sz="1800" spc="-35" dirty="0">
                <a:solidFill>
                  <a:srgbClr val="FFFFFF"/>
                </a:solidFill>
                <a:latin typeface="Calibri"/>
                <a:cs typeface="Calibri"/>
              </a:rPr>
              <a:t> </a:t>
            </a:r>
            <a:r>
              <a:rPr sz="1800" dirty="0">
                <a:solidFill>
                  <a:srgbClr val="FFFFFF"/>
                </a:solidFill>
                <a:latin typeface="Calibri"/>
                <a:cs typeface="Calibri"/>
              </a:rPr>
              <a:t>focus</a:t>
            </a:r>
            <a:r>
              <a:rPr sz="1800" spc="-45" dirty="0">
                <a:solidFill>
                  <a:srgbClr val="FFFFFF"/>
                </a:solidFill>
                <a:latin typeface="Calibri"/>
                <a:cs typeface="Calibri"/>
              </a:rPr>
              <a:t> </a:t>
            </a:r>
            <a:r>
              <a:rPr sz="1800" dirty="0">
                <a:solidFill>
                  <a:srgbClr val="FFFFFF"/>
                </a:solidFill>
                <a:latin typeface="Calibri"/>
                <a:cs typeface="Calibri"/>
              </a:rPr>
              <a:t>on</a:t>
            </a:r>
            <a:r>
              <a:rPr sz="1800" spc="-40" dirty="0">
                <a:solidFill>
                  <a:srgbClr val="FFFFFF"/>
                </a:solidFill>
                <a:latin typeface="Calibri"/>
                <a:cs typeface="Calibri"/>
              </a:rPr>
              <a:t> </a:t>
            </a:r>
            <a:r>
              <a:rPr sz="1800" dirty="0">
                <a:solidFill>
                  <a:srgbClr val="FFFFFF"/>
                </a:solidFill>
                <a:latin typeface="Calibri"/>
                <a:cs typeface="Calibri"/>
              </a:rPr>
              <a:t>makes</a:t>
            </a:r>
            <a:r>
              <a:rPr sz="1800" spc="-45"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huge</a:t>
            </a:r>
            <a:r>
              <a:rPr sz="1800" spc="-30" dirty="0">
                <a:solidFill>
                  <a:srgbClr val="FFFFFF"/>
                </a:solidFill>
                <a:latin typeface="Calibri"/>
                <a:cs typeface="Calibri"/>
              </a:rPr>
              <a:t> </a:t>
            </a:r>
            <a:r>
              <a:rPr sz="1800" spc="-10" dirty="0">
                <a:solidFill>
                  <a:srgbClr val="FFFFFF"/>
                </a:solidFill>
                <a:latin typeface="Calibri"/>
                <a:cs typeface="Calibri"/>
              </a:rPr>
              <a:t>difference:</a:t>
            </a:r>
            <a:r>
              <a:rPr sz="1800" spc="-25" dirty="0">
                <a:solidFill>
                  <a:srgbClr val="FFFFFF"/>
                </a:solidFill>
                <a:latin typeface="Calibri"/>
                <a:cs typeface="Calibri"/>
              </a:rPr>
              <a:t> the </a:t>
            </a:r>
            <a:r>
              <a:rPr sz="1800" spc="-10" dirty="0">
                <a:solidFill>
                  <a:srgbClr val="FFFFFF"/>
                </a:solidFill>
                <a:latin typeface="Calibri"/>
                <a:cs typeface="Calibri"/>
              </a:rPr>
              <a:t>hierarchical</a:t>
            </a:r>
            <a:r>
              <a:rPr sz="1800" spc="-45" dirty="0">
                <a:solidFill>
                  <a:srgbClr val="FFFFFF"/>
                </a:solidFill>
                <a:latin typeface="Calibri"/>
                <a:cs typeface="Calibri"/>
              </a:rPr>
              <a:t> </a:t>
            </a:r>
            <a:r>
              <a:rPr sz="1800" dirty="0">
                <a:solidFill>
                  <a:srgbClr val="FFFFFF"/>
                </a:solidFill>
                <a:latin typeface="Calibri"/>
                <a:cs typeface="Calibri"/>
              </a:rPr>
              <a:t>tree,</a:t>
            </a:r>
            <a:r>
              <a:rPr sz="1800" spc="-30" dirty="0">
                <a:solidFill>
                  <a:srgbClr val="FFFFFF"/>
                </a:solidFill>
                <a:latin typeface="Calibri"/>
                <a:cs typeface="Calibri"/>
              </a:rPr>
              <a:t> </a:t>
            </a:r>
            <a:r>
              <a:rPr sz="1800" dirty="0">
                <a:solidFill>
                  <a:srgbClr val="FFFFFF"/>
                </a:solidFill>
                <a:latin typeface="Calibri"/>
                <a:cs typeface="Calibri"/>
              </a:rPr>
              <a:t>that</a:t>
            </a:r>
            <a:r>
              <a:rPr sz="1800" spc="-45" dirty="0">
                <a:solidFill>
                  <a:srgbClr val="FFFFFF"/>
                </a:solidFill>
                <a:latin typeface="Calibri"/>
                <a:cs typeface="Calibri"/>
              </a:rPr>
              <a:t> </a:t>
            </a:r>
            <a:r>
              <a:rPr sz="1800" spc="-10" dirty="0">
                <a:solidFill>
                  <a:srgbClr val="FFFFFF"/>
                </a:solidFill>
                <a:latin typeface="Calibri"/>
                <a:cs typeface="Calibri"/>
              </a:rPr>
              <a:t>captured</a:t>
            </a:r>
            <a:r>
              <a:rPr sz="1800" spc="-30" dirty="0">
                <a:solidFill>
                  <a:srgbClr val="FFFFFF"/>
                </a:solidFill>
                <a:latin typeface="Calibri"/>
                <a:cs typeface="Calibri"/>
              </a:rPr>
              <a:t> </a:t>
            </a:r>
            <a:r>
              <a:rPr sz="1800" dirty="0">
                <a:solidFill>
                  <a:srgbClr val="FFFFFF"/>
                </a:solidFill>
                <a:latin typeface="Calibri"/>
                <a:cs typeface="Calibri"/>
              </a:rPr>
              <a:t>the</a:t>
            </a:r>
            <a:r>
              <a:rPr sz="1800" spc="-35" dirty="0">
                <a:solidFill>
                  <a:srgbClr val="FFFFFF"/>
                </a:solidFill>
                <a:latin typeface="Calibri"/>
                <a:cs typeface="Calibri"/>
              </a:rPr>
              <a:t> </a:t>
            </a:r>
            <a:r>
              <a:rPr sz="1800" dirty="0">
                <a:solidFill>
                  <a:srgbClr val="FFFFFF"/>
                </a:solidFill>
                <a:latin typeface="Calibri"/>
                <a:cs typeface="Calibri"/>
              </a:rPr>
              <a:t>official</a:t>
            </a:r>
            <a:r>
              <a:rPr sz="1800" spc="-45" dirty="0">
                <a:solidFill>
                  <a:srgbClr val="FFFFFF"/>
                </a:solidFill>
                <a:latin typeface="Calibri"/>
                <a:cs typeface="Calibri"/>
              </a:rPr>
              <a:t> </a:t>
            </a:r>
            <a:r>
              <a:rPr sz="1800" spc="-10" dirty="0">
                <a:solidFill>
                  <a:srgbClr val="FFFFFF"/>
                </a:solidFill>
                <a:latin typeface="Calibri"/>
                <a:cs typeface="Calibri"/>
              </a:rPr>
              <a:t>organization</a:t>
            </a:r>
            <a:r>
              <a:rPr sz="1800" spc="-35" dirty="0">
                <a:solidFill>
                  <a:srgbClr val="FFFFFF"/>
                </a:solidFill>
                <a:latin typeface="Calibri"/>
                <a:cs typeface="Calibri"/>
              </a:rPr>
              <a:t> </a:t>
            </a:r>
            <a:r>
              <a:rPr sz="1800" dirty="0">
                <a:solidFill>
                  <a:srgbClr val="FFFFFF"/>
                </a:solidFill>
                <a:latin typeface="Calibri"/>
                <a:cs typeface="Calibri"/>
              </a:rPr>
              <a:t>of</a:t>
            </a:r>
            <a:r>
              <a:rPr sz="1800" spc="-40" dirty="0">
                <a:solidFill>
                  <a:srgbClr val="FFFFFF"/>
                </a:solidFill>
                <a:latin typeface="Calibri"/>
                <a:cs typeface="Calibri"/>
              </a:rPr>
              <a:t> </a:t>
            </a:r>
            <a:r>
              <a:rPr sz="1800" dirty="0">
                <a:solidFill>
                  <a:srgbClr val="FFFFFF"/>
                </a:solidFill>
                <a:latin typeface="Calibri"/>
                <a:cs typeface="Calibri"/>
              </a:rPr>
              <a:t>the</a:t>
            </a:r>
            <a:r>
              <a:rPr sz="1800" spc="-35" dirty="0">
                <a:solidFill>
                  <a:srgbClr val="FFFFFF"/>
                </a:solidFill>
                <a:latin typeface="Calibri"/>
                <a:cs typeface="Calibri"/>
              </a:rPr>
              <a:t> </a:t>
            </a:r>
            <a:r>
              <a:rPr sz="1800" dirty="0">
                <a:solidFill>
                  <a:srgbClr val="FFFFFF"/>
                </a:solidFill>
                <a:latin typeface="Calibri"/>
                <a:cs typeface="Calibri"/>
              </a:rPr>
              <a:t>Iraqi</a:t>
            </a:r>
            <a:r>
              <a:rPr sz="1800" spc="-45" dirty="0">
                <a:solidFill>
                  <a:srgbClr val="FFFFFF"/>
                </a:solidFill>
                <a:latin typeface="Calibri"/>
                <a:cs typeface="Calibri"/>
              </a:rPr>
              <a:t> </a:t>
            </a:r>
            <a:r>
              <a:rPr sz="1800" spc="-10" dirty="0">
                <a:solidFill>
                  <a:srgbClr val="FFFFFF"/>
                </a:solidFill>
                <a:latin typeface="Calibri"/>
                <a:cs typeface="Calibri"/>
              </a:rPr>
              <a:t>government, </a:t>
            </a:r>
            <a:r>
              <a:rPr sz="1800" dirty="0">
                <a:solidFill>
                  <a:srgbClr val="FFFFFF"/>
                </a:solidFill>
                <a:latin typeface="Calibri"/>
                <a:cs typeface="Calibri"/>
              </a:rPr>
              <a:t>was</a:t>
            </a:r>
            <a:r>
              <a:rPr sz="1800" spc="-40" dirty="0">
                <a:solidFill>
                  <a:srgbClr val="FFFFFF"/>
                </a:solidFill>
                <a:latin typeface="Calibri"/>
                <a:cs typeface="Calibri"/>
              </a:rPr>
              <a:t> </a:t>
            </a:r>
            <a:r>
              <a:rPr sz="1800" dirty="0">
                <a:solidFill>
                  <a:srgbClr val="FFFFFF"/>
                </a:solidFill>
                <a:latin typeface="Calibri"/>
                <a:cs typeface="Calibri"/>
              </a:rPr>
              <a:t>of</a:t>
            </a:r>
            <a:r>
              <a:rPr sz="1800" spc="-30" dirty="0">
                <a:solidFill>
                  <a:srgbClr val="FFFFFF"/>
                </a:solidFill>
                <a:latin typeface="Calibri"/>
                <a:cs typeface="Calibri"/>
              </a:rPr>
              <a:t> </a:t>
            </a:r>
            <a:r>
              <a:rPr sz="1800" dirty="0">
                <a:solidFill>
                  <a:srgbClr val="FFFFFF"/>
                </a:solidFill>
                <a:latin typeface="Calibri"/>
                <a:cs typeface="Calibri"/>
              </a:rPr>
              <a:t>no</a:t>
            </a:r>
            <a:r>
              <a:rPr sz="1800" spc="-25" dirty="0">
                <a:solidFill>
                  <a:srgbClr val="FFFFFF"/>
                </a:solidFill>
                <a:latin typeface="Calibri"/>
                <a:cs typeface="Calibri"/>
              </a:rPr>
              <a:t> </a:t>
            </a:r>
            <a:r>
              <a:rPr sz="1800" dirty="0">
                <a:solidFill>
                  <a:srgbClr val="FFFFFF"/>
                </a:solidFill>
                <a:latin typeface="Calibri"/>
                <a:cs typeface="Calibri"/>
              </a:rPr>
              <a:t>use</a:t>
            </a:r>
            <a:r>
              <a:rPr sz="1800" spc="-30" dirty="0">
                <a:solidFill>
                  <a:srgbClr val="FFFFFF"/>
                </a:solidFill>
                <a:latin typeface="Calibri"/>
                <a:cs typeface="Calibri"/>
              </a:rPr>
              <a:t> </a:t>
            </a:r>
            <a:r>
              <a:rPr sz="1800" dirty="0">
                <a:solidFill>
                  <a:srgbClr val="FFFFFF"/>
                </a:solidFill>
                <a:latin typeface="Calibri"/>
                <a:cs typeface="Calibri"/>
              </a:rPr>
              <a:t>when</a:t>
            </a:r>
            <a:r>
              <a:rPr sz="1800" spc="-15" dirty="0">
                <a:solidFill>
                  <a:srgbClr val="FFFFFF"/>
                </a:solidFill>
                <a:latin typeface="Calibri"/>
                <a:cs typeface="Calibri"/>
              </a:rPr>
              <a:t> </a:t>
            </a:r>
            <a:r>
              <a:rPr sz="1800" dirty="0">
                <a:solidFill>
                  <a:srgbClr val="FFFFFF"/>
                </a:solidFill>
                <a:latin typeface="Calibri"/>
                <a:cs typeface="Calibri"/>
              </a:rPr>
              <a:t>it</a:t>
            </a:r>
            <a:r>
              <a:rPr sz="1800" spc="-35" dirty="0">
                <a:solidFill>
                  <a:srgbClr val="FFFFFF"/>
                </a:solidFill>
                <a:latin typeface="Calibri"/>
                <a:cs typeface="Calibri"/>
              </a:rPr>
              <a:t> </a:t>
            </a:r>
            <a:r>
              <a:rPr sz="1800" dirty="0">
                <a:solidFill>
                  <a:srgbClr val="FFFFFF"/>
                </a:solidFill>
                <a:latin typeface="Calibri"/>
                <a:cs typeface="Calibri"/>
              </a:rPr>
              <a:t>came</a:t>
            </a:r>
            <a:r>
              <a:rPr sz="1800" spc="-25" dirty="0">
                <a:solidFill>
                  <a:srgbClr val="FFFFFF"/>
                </a:solidFill>
                <a:latin typeface="Calibri"/>
                <a:cs typeface="Calibri"/>
              </a:rPr>
              <a:t> </a:t>
            </a:r>
            <a:r>
              <a:rPr sz="1800" dirty="0">
                <a:solidFill>
                  <a:srgbClr val="FFFFFF"/>
                </a:solidFill>
                <a:latin typeface="Calibri"/>
                <a:cs typeface="Calibri"/>
              </a:rPr>
              <a:t>to</a:t>
            </a:r>
            <a:r>
              <a:rPr sz="1800" spc="-30" dirty="0">
                <a:solidFill>
                  <a:srgbClr val="FFFFFF"/>
                </a:solidFill>
                <a:latin typeface="Calibri"/>
                <a:cs typeface="Calibri"/>
              </a:rPr>
              <a:t> </a:t>
            </a:r>
            <a:r>
              <a:rPr sz="1800" dirty="0">
                <a:solidFill>
                  <a:srgbClr val="FFFFFF"/>
                </a:solidFill>
                <a:latin typeface="Calibri"/>
                <a:cs typeface="Calibri"/>
              </a:rPr>
              <a:t>Saddam</a:t>
            </a:r>
            <a:r>
              <a:rPr sz="1800" spc="-35" dirty="0">
                <a:solidFill>
                  <a:srgbClr val="FFFFFF"/>
                </a:solidFill>
                <a:latin typeface="Calibri"/>
                <a:cs typeface="Calibri"/>
              </a:rPr>
              <a:t> </a:t>
            </a:r>
            <a:r>
              <a:rPr sz="1800" dirty="0">
                <a:solidFill>
                  <a:srgbClr val="FFFFFF"/>
                </a:solidFill>
                <a:latin typeface="Calibri"/>
                <a:cs typeface="Calibri"/>
              </a:rPr>
              <a:t>Hussein's</a:t>
            </a:r>
            <a:r>
              <a:rPr sz="1800" spc="-25" dirty="0">
                <a:solidFill>
                  <a:srgbClr val="FFFFFF"/>
                </a:solidFill>
                <a:latin typeface="Calibri"/>
                <a:cs typeface="Calibri"/>
              </a:rPr>
              <a:t> </a:t>
            </a:r>
            <a:r>
              <a:rPr sz="1800" spc="-10" dirty="0">
                <a:solidFill>
                  <a:srgbClr val="FFFFFF"/>
                </a:solidFill>
                <a:latin typeface="Calibri"/>
                <a:cs typeface="Calibri"/>
              </a:rPr>
              <a:t>whereabouts.</a:t>
            </a:r>
            <a:endParaRPr sz="1800">
              <a:latin typeface="Calibri"/>
              <a:cs typeface="Calibri"/>
            </a:endParaRPr>
          </a:p>
        </p:txBody>
      </p:sp>
      <p:sp>
        <p:nvSpPr>
          <p:cNvPr id="8" name="object 8"/>
          <p:cNvSpPr txBox="1">
            <a:spLocks noGrp="1"/>
          </p:cNvSpPr>
          <p:nvPr>
            <p:ph type="sldNum" sz="quarter" idx="7"/>
          </p:nvPr>
        </p:nvSpPr>
        <p:spPr>
          <a:prstGeom prst="rect">
            <a:avLst/>
          </a:prstGeom>
        </p:spPr>
        <p:txBody>
          <a:bodyPr vert="horz" wrap="square" lIns="0" tIns="31115" rIns="0" bIns="0" rtlCol="0">
            <a:spAutoFit/>
          </a:bodyPr>
          <a:lstStyle/>
          <a:p>
            <a:pPr marL="12700">
              <a:lnSpc>
                <a:spcPct val="100000"/>
              </a:lnSpc>
              <a:spcBef>
                <a:spcPts val="245"/>
              </a:spcBef>
            </a:pPr>
            <a:r>
              <a:rPr sz="900" b="1" dirty="0">
                <a:solidFill>
                  <a:srgbClr val="BEBEBE"/>
                </a:solidFill>
                <a:latin typeface="Arial"/>
                <a:cs typeface="Arial"/>
              </a:rPr>
              <a:t>Network</a:t>
            </a:r>
            <a:r>
              <a:rPr sz="900" b="1" spc="-40" dirty="0">
                <a:solidFill>
                  <a:srgbClr val="BEBEBE"/>
                </a:solidFill>
                <a:latin typeface="Arial"/>
                <a:cs typeface="Arial"/>
              </a:rPr>
              <a:t> </a:t>
            </a:r>
            <a:r>
              <a:rPr sz="900" b="1" dirty="0">
                <a:solidFill>
                  <a:srgbClr val="BEBEBE"/>
                </a:solidFill>
                <a:latin typeface="Arial"/>
                <a:cs typeface="Arial"/>
              </a:rPr>
              <a:t>Science:</a:t>
            </a:r>
            <a:r>
              <a:rPr sz="900" b="1" spc="-10" dirty="0">
                <a:solidFill>
                  <a:srgbClr val="BEBEBE"/>
                </a:solidFill>
                <a:latin typeface="Arial"/>
                <a:cs typeface="Arial"/>
              </a:rPr>
              <a:t> </a:t>
            </a:r>
            <a:r>
              <a:rPr sz="900" b="1" spc="-85" dirty="0">
                <a:solidFill>
                  <a:srgbClr val="BEBEBE"/>
                </a:solidFill>
                <a:latin typeface="Arial"/>
                <a:cs typeface="Arial"/>
              </a:rPr>
              <a:t>Int</a:t>
            </a:r>
            <a:r>
              <a:rPr sz="1800" spc="-127" baseline="20833" dirty="0"/>
              <a:t>1</a:t>
            </a:r>
            <a:r>
              <a:rPr sz="900" b="1" spc="-85" dirty="0">
                <a:solidFill>
                  <a:srgbClr val="BEBEBE"/>
                </a:solidFill>
                <a:latin typeface="Arial"/>
                <a:cs typeface="Arial"/>
              </a:rPr>
              <a:t>ro</a:t>
            </a:r>
            <a:r>
              <a:rPr sz="1800" spc="-127" baseline="20833" dirty="0"/>
              <a:t>3</a:t>
            </a:r>
            <a:r>
              <a:rPr sz="900" b="1" spc="-85" dirty="0">
                <a:solidFill>
                  <a:srgbClr val="BEBEBE"/>
                </a:solidFill>
                <a:latin typeface="Arial"/>
                <a:cs typeface="Arial"/>
              </a:rPr>
              <a:t>duction</a:t>
            </a:r>
            <a:endParaRPr sz="900">
              <a:latin typeface="Arial"/>
              <a:cs typeface="Arial"/>
            </a:endParaRPr>
          </a:p>
        </p:txBody>
      </p:sp>
      <p:sp>
        <p:nvSpPr>
          <p:cNvPr id="7" name="object 7"/>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tabLst>
                <a:tab pos="2929890" algn="l"/>
              </a:tabLst>
            </a:pPr>
            <a:r>
              <a:rPr dirty="0"/>
              <a:t>A</a:t>
            </a:r>
            <a:r>
              <a:rPr spc="-135" dirty="0"/>
              <a:t> </a:t>
            </a:r>
            <a:r>
              <a:rPr dirty="0"/>
              <a:t>SIMPLE</a:t>
            </a:r>
            <a:r>
              <a:rPr spc="-60" dirty="0"/>
              <a:t> </a:t>
            </a:r>
            <a:r>
              <a:rPr spc="-20" dirty="0"/>
              <a:t>STORY</a:t>
            </a:r>
            <a:r>
              <a:rPr spc="-80" dirty="0"/>
              <a:t> </a:t>
            </a:r>
            <a:r>
              <a:rPr spc="-25" dirty="0"/>
              <a:t>(1)</a:t>
            </a:r>
            <a:r>
              <a:rPr dirty="0"/>
              <a:t>	The</a:t>
            </a:r>
            <a:r>
              <a:rPr spc="-55" dirty="0"/>
              <a:t> </a:t>
            </a:r>
            <a:r>
              <a:rPr dirty="0"/>
              <a:t>fate</a:t>
            </a:r>
            <a:r>
              <a:rPr spc="-60" dirty="0"/>
              <a:t> </a:t>
            </a:r>
            <a:r>
              <a:rPr dirty="0"/>
              <a:t>of</a:t>
            </a:r>
            <a:r>
              <a:rPr spc="-55" dirty="0"/>
              <a:t> </a:t>
            </a:r>
            <a:r>
              <a:rPr dirty="0"/>
              <a:t>Saddam</a:t>
            </a:r>
            <a:r>
              <a:rPr spc="-40" dirty="0"/>
              <a:t> </a:t>
            </a:r>
            <a:r>
              <a:rPr dirty="0"/>
              <a:t>and</a:t>
            </a:r>
            <a:r>
              <a:rPr spc="-50" dirty="0"/>
              <a:t> </a:t>
            </a:r>
            <a:r>
              <a:rPr dirty="0"/>
              <a:t>network</a:t>
            </a:r>
            <a:r>
              <a:rPr spc="-50" dirty="0"/>
              <a:t> </a:t>
            </a:r>
            <a:r>
              <a:rPr spc="-10" dirty="0"/>
              <a:t>science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61692" y="2131430"/>
            <a:ext cx="5419725" cy="1366520"/>
          </a:xfrm>
          <a:prstGeom prst="rect">
            <a:avLst/>
          </a:prstGeom>
        </p:spPr>
        <p:txBody>
          <a:bodyPr vert="horz" wrap="square" lIns="0" tIns="12065" rIns="0" bIns="0" rtlCol="0">
            <a:spAutoFit/>
          </a:bodyPr>
          <a:lstStyle/>
          <a:p>
            <a:pPr marL="353060" marR="5080" indent="-340995">
              <a:lnSpc>
                <a:spcPct val="100000"/>
              </a:lnSpc>
              <a:spcBef>
                <a:spcPts val="95"/>
              </a:spcBef>
            </a:pPr>
            <a:r>
              <a:rPr sz="4400" dirty="0">
                <a:latin typeface="Calibri"/>
                <a:cs typeface="Calibri"/>
              </a:rPr>
              <a:t>VULNERABILITY</a:t>
            </a:r>
            <a:r>
              <a:rPr sz="4400" spc="-145" dirty="0">
                <a:latin typeface="Calibri"/>
                <a:cs typeface="Calibri"/>
              </a:rPr>
              <a:t> </a:t>
            </a:r>
            <a:r>
              <a:rPr sz="4400" dirty="0">
                <a:latin typeface="Calibri"/>
                <a:cs typeface="Calibri"/>
              </a:rPr>
              <a:t>DUE</a:t>
            </a:r>
            <a:r>
              <a:rPr sz="4400" spc="-155" dirty="0">
                <a:latin typeface="Calibri"/>
                <a:cs typeface="Calibri"/>
              </a:rPr>
              <a:t> </a:t>
            </a:r>
            <a:r>
              <a:rPr sz="4400" spc="-25" dirty="0">
                <a:latin typeface="Calibri"/>
                <a:cs typeface="Calibri"/>
              </a:rPr>
              <a:t>TO </a:t>
            </a:r>
            <a:r>
              <a:rPr sz="4400" spc="-10" dirty="0">
                <a:latin typeface="Calibri"/>
                <a:cs typeface="Calibri"/>
              </a:rPr>
              <a:t>INTERCONNECTIVITY</a:t>
            </a:r>
            <a:endParaRPr sz="4400">
              <a:latin typeface="Calibri"/>
              <a:cs typeface="Calibri"/>
            </a:endParaRPr>
          </a:p>
        </p:txBody>
      </p:sp>
      <p:sp>
        <p:nvSpPr>
          <p:cNvPr id="3" name="object 3"/>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4" name="object 4"/>
          <p:cNvSpPr txBox="1">
            <a:spLocks noGrp="1"/>
          </p:cNvSpPr>
          <p:nvPr>
            <p:ph type="title"/>
          </p:nvPr>
        </p:nvSpPr>
        <p:spPr>
          <a:xfrm>
            <a:off x="78739" y="178562"/>
            <a:ext cx="1154430" cy="330200"/>
          </a:xfrm>
          <a:prstGeom prst="rect">
            <a:avLst/>
          </a:prstGeom>
        </p:spPr>
        <p:txBody>
          <a:bodyPr vert="horz" wrap="square" lIns="0" tIns="12065" rIns="0" bIns="0" rtlCol="0">
            <a:spAutoFit/>
          </a:bodyPr>
          <a:lstStyle/>
          <a:p>
            <a:pPr marL="12700">
              <a:lnSpc>
                <a:spcPct val="100000"/>
              </a:lnSpc>
              <a:spcBef>
                <a:spcPts val="95"/>
              </a:spcBef>
            </a:pPr>
            <a:r>
              <a:rPr dirty="0"/>
              <a:t>Section</a:t>
            </a:r>
            <a:r>
              <a:rPr spc="-80" dirty="0"/>
              <a:t> </a:t>
            </a:r>
            <a:r>
              <a:rPr spc="-50" dirty="0"/>
              <a:t>3</a:t>
            </a:r>
          </a:p>
        </p:txBody>
      </p:sp>
      <p:sp>
        <p:nvSpPr>
          <p:cNvPr id="5" name="object 5"/>
          <p:cNvSpPr txBox="1"/>
          <p:nvPr/>
        </p:nvSpPr>
        <p:spPr>
          <a:xfrm>
            <a:off x="3279140" y="228854"/>
            <a:ext cx="3747770" cy="269875"/>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FFFFFF"/>
                </a:solidFill>
                <a:latin typeface="Calibri"/>
                <a:cs typeface="Calibri"/>
              </a:rPr>
              <a:t>VULNERABILITY</a:t>
            </a:r>
            <a:r>
              <a:rPr sz="1600" spc="-50" dirty="0">
                <a:solidFill>
                  <a:srgbClr val="FFFFFF"/>
                </a:solidFill>
                <a:latin typeface="Calibri"/>
                <a:cs typeface="Calibri"/>
              </a:rPr>
              <a:t> </a:t>
            </a:r>
            <a:r>
              <a:rPr sz="1600" dirty="0">
                <a:solidFill>
                  <a:srgbClr val="FFFFFF"/>
                </a:solidFill>
                <a:latin typeface="Calibri"/>
                <a:cs typeface="Calibri"/>
              </a:rPr>
              <a:t>DUE</a:t>
            </a:r>
            <a:r>
              <a:rPr sz="1600" spc="-55" dirty="0">
                <a:solidFill>
                  <a:srgbClr val="FFFFFF"/>
                </a:solidFill>
                <a:latin typeface="Calibri"/>
                <a:cs typeface="Calibri"/>
              </a:rPr>
              <a:t> </a:t>
            </a:r>
            <a:r>
              <a:rPr sz="1600" dirty="0">
                <a:solidFill>
                  <a:srgbClr val="FFFFFF"/>
                </a:solidFill>
                <a:latin typeface="Calibri"/>
                <a:cs typeface="Calibri"/>
              </a:rPr>
              <a:t>TO</a:t>
            </a:r>
            <a:r>
              <a:rPr sz="1600" spc="-60" dirty="0">
                <a:solidFill>
                  <a:srgbClr val="FFFFFF"/>
                </a:solidFill>
                <a:latin typeface="Calibri"/>
                <a:cs typeface="Calibri"/>
              </a:rPr>
              <a:t> </a:t>
            </a:r>
            <a:r>
              <a:rPr sz="1600" spc="-10" dirty="0">
                <a:solidFill>
                  <a:srgbClr val="FFFFFF"/>
                </a:solidFill>
                <a:latin typeface="Calibri"/>
                <a:cs typeface="Calibri"/>
              </a:rPr>
              <a:t>INTERCONNECTIVITY</a:t>
            </a:r>
            <a:endParaRPr sz="1600">
              <a:latin typeface="Calibri"/>
              <a:cs typeface="Calibri"/>
            </a:endParaRPr>
          </a:p>
        </p:txBody>
      </p:sp>
      <p:sp>
        <p:nvSpPr>
          <p:cNvPr id="6" name="object 6"/>
          <p:cNvSpPr txBox="1"/>
          <p:nvPr/>
        </p:nvSpPr>
        <p:spPr>
          <a:xfrm>
            <a:off x="6631940" y="5429872"/>
            <a:ext cx="167830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A6A6A6"/>
                </a:solidFill>
                <a:latin typeface="Arial"/>
                <a:cs typeface="Arial"/>
              </a:rPr>
              <a:t>Network</a:t>
            </a:r>
            <a:r>
              <a:rPr sz="900" b="1" spc="-45" dirty="0">
                <a:solidFill>
                  <a:srgbClr val="A6A6A6"/>
                </a:solidFill>
                <a:latin typeface="Arial"/>
                <a:cs typeface="Arial"/>
              </a:rPr>
              <a:t> </a:t>
            </a:r>
            <a:r>
              <a:rPr sz="900" b="1" dirty="0">
                <a:solidFill>
                  <a:srgbClr val="A6A6A6"/>
                </a:solidFill>
                <a:latin typeface="Arial"/>
                <a:cs typeface="Arial"/>
              </a:rPr>
              <a:t>Science:</a:t>
            </a:r>
            <a:r>
              <a:rPr sz="900" b="1" spc="-15" dirty="0">
                <a:solidFill>
                  <a:srgbClr val="A6A6A6"/>
                </a:solidFill>
                <a:latin typeface="Arial"/>
                <a:cs typeface="Arial"/>
              </a:rPr>
              <a:t> </a:t>
            </a:r>
            <a:r>
              <a:rPr sz="900" b="1" spc="-10" dirty="0">
                <a:solidFill>
                  <a:srgbClr val="A6A6A6"/>
                </a:solidFill>
                <a:latin typeface="Arial"/>
                <a:cs typeface="Arial"/>
              </a:rPr>
              <a:t>Introduction</a:t>
            </a:r>
            <a:endParaRPr sz="900">
              <a:latin typeface="Arial"/>
              <a:cs typeface="Arial"/>
            </a:endParaRPr>
          </a:p>
        </p:txBody>
      </p:sp>
      <p:sp>
        <p:nvSpPr>
          <p:cNvPr id="7" name="object 7"/>
          <p:cNvSpPr/>
          <p:nvPr/>
        </p:nvSpPr>
        <p:spPr>
          <a:xfrm>
            <a:off x="2819400" y="152400"/>
            <a:ext cx="45720" cy="419100"/>
          </a:xfrm>
          <a:custGeom>
            <a:avLst/>
            <a:gdLst/>
            <a:ahLst/>
            <a:cxnLst/>
            <a:rect l="l" t="t" r="r" b="b"/>
            <a:pathLst>
              <a:path w="45719" h="419100">
                <a:moveTo>
                  <a:pt x="45719" y="0"/>
                </a:moveTo>
                <a:lnTo>
                  <a:pt x="0" y="0"/>
                </a:lnTo>
                <a:lnTo>
                  <a:pt x="0" y="419100"/>
                </a:lnTo>
                <a:lnTo>
                  <a:pt x="45719" y="419100"/>
                </a:lnTo>
                <a:lnTo>
                  <a:pt x="45719" y="0"/>
                </a:lnTo>
                <a:close/>
              </a:path>
            </a:pathLst>
          </a:custGeom>
          <a:solidFill>
            <a:srgbClr val="FFFFFF"/>
          </a:solidFill>
        </p:spPr>
        <p:txBody>
          <a:bodyPr wrap="square" lIns="0" tIns="0" rIns="0" bIns="0" rtlCol="0"/>
          <a:lstStyle/>
          <a:p>
            <a:endParaRPr/>
          </a:p>
        </p:txBody>
      </p:sp>
      <p:sp>
        <p:nvSpPr>
          <p:cNvPr id="8" name="object 8"/>
          <p:cNvSpPr txBox="1"/>
          <p:nvPr/>
        </p:nvSpPr>
        <p:spPr>
          <a:xfrm>
            <a:off x="8427211" y="5335049"/>
            <a:ext cx="17970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14</a:t>
            </a:r>
            <a:endParaRPr sz="12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0" y="571500"/>
            <a:ext cx="9144000" cy="5143500"/>
          </a:xfrm>
          <a:custGeom>
            <a:avLst/>
            <a:gdLst/>
            <a:ahLst/>
            <a:cxnLst/>
            <a:rect l="l" t="t" r="r" b="b"/>
            <a:pathLst>
              <a:path w="9144000" h="5143500">
                <a:moveTo>
                  <a:pt x="0" y="5143500"/>
                </a:moveTo>
                <a:lnTo>
                  <a:pt x="9143619" y="5143500"/>
                </a:lnTo>
                <a:lnTo>
                  <a:pt x="9143619" y="0"/>
                </a:lnTo>
                <a:lnTo>
                  <a:pt x="0" y="0"/>
                </a:lnTo>
                <a:lnTo>
                  <a:pt x="0" y="5143500"/>
                </a:lnTo>
                <a:close/>
              </a:path>
            </a:pathLst>
          </a:custGeom>
          <a:solidFill>
            <a:srgbClr val="000000"/>
          </a:solidFill>
        </p:spPr>
        <p:txBody>
          <a:bodyPr wrap="square" lIns="0" tIns="0" rIns="0" bIns="0" rtlCol="0"/>
          <a:lstStyle/>
          <a:p>
            <a:endParaRPr/>
          </a:p>
        </p:txBody>
      </p:sp>
      <p:grpSp>
        <p:nvGrpSpPr>
          <p:cNvPr id="3" name="object 3"/>
          <p:cNvGrpSpPr/>
          <p:nvPr/>
        </p:nvGrpSpPr>
        <p:grpSpPr>
          <a:xfrm>
            <a:off x="0" y="380"/>
            <a:ext cx="9144000" cy="571500"/>
            <a:chOff x="0" y="380"/>
            <a:chExt cx="9144000" cy="571500"/>
          </a:xfrm>
        </p:grpSpPr>
        <p:sp>
          <p:nvSpPr>
            <p:cNvPr id="4" name="object 4"/>
            <p:cNvSpPr/>
            <p:nvPr/>
          </p:nvSpPr>
          <p:spPr>
            <a:xfrm>
              <a:off x="380" y="380"/>
              <a:ext cx="9144000" cy="152400"/>
            </a:xfrm>
            <a:custGeom>
              <a:avLst/>
              <a:gdLst/>
              <a:ahLst/>
              <a:cxnLst/>
              <a:rect l="l" t="t" r="r" b="b"/>
              <a:pathLst>
                <a:path w="9144000" h="152400">
                  <a:moveTo>
                    <a:pt x="0" y="152019"/>
                  </a:moveTo>
                  <a:lnTo>
                    <a:pt x="9143619" y="152019"/>
                  </a:lnTo>
                  <a:lnTo>
                    <a:pt x="9143619" y="0"/>
                  </a:lnTo>
                  <a:lnTo>
                    <a:pt x="0" y="0"/>
                  </a:lnTo>
                  <a:lnTo>
                    <a:pt x="0" y="152019"/>
                  </a:lnTo>
                  <a:close/>
                </a:path>
              </a:pathLst>
            </a:custGeom>
            <a:solidFill>
              <a:srgbClr val="000000"/>
            </a:solidFill>
          </p:spPr>
          <p:txBody>
            <a:bodyPr wrap="square" lIns="0" tIns="0" rIns="0" bIns="0" rtlCol="0"/>
            <a:lstStyle/>
            <a:p>
              <a:endParaRPr/>
            </a:p>
          </p:txBody>
        </p:sp>
        <p:sp>
          <p:nvSpPr>
            <p:cNvPr id="5" name="object 5"/>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A</a:t>
            </a:r>
            <a:r>
              <a:rPr spc="-135" dirty="0"/>
              <a:t> </a:t>
            </a:r>
            <a:r>
              <a:rPr dirty="0"/>
              <a:t>SIMPLE</a:t>
            </a:r>
            <a:r>
              <a:rPr spc="-45" dirty="0"/>
              <a:t> </a:t>
            </a:r>
            <a:r>
              <a:rPr spc="-20" dirty="0"/>
              <a:t>STORY</a:t>
            </a:r>
            <a:r>
              <a:rPr spc="-75" dirty="0"/>
              <a:t> </a:t>
            </a:r>
            <a:r>
              <a:rPr dirty="0"/>
              <a:t>(2):</a:t>
            </a:r>
            <a:r>
              <a:rPr spc="-130" dirty="0"/>
              <a:t> </a:t>
            </a:r>
            <a:r>
              <a:rPr dirty="0"/>
              <a:t>August</a:t>
            </a:r>
            <a:r>
              <a:rPr spc="-35" dirty="0"/>
              <a:t> </a:t>
            </a:r>
            <a:r>
              <a:rPr dirty="0"/>
              <a:t>15,</a:t>
            </a:r>
            <a:r>
              <a:rPr spc="-60" dirty="0"/>
              <a:t> </a:t>
            </a:r>
            <a:r>
              <a:rPr dirty="0"/>
              <a:t>2003</a:t>
            </a:r>
            <a:r>
              <a:rPr spc="-50" dirty="0"/>
              <a:t> </a:t>
            </a:r>
            <a:r>
              <a:rPr spc="-10" dirty="0"/>
              <a:t>blackout.</a:t>
            </a:r>
          </a:p>
        </p:txBody>
      </p:sp>
      <p:grpSp>
        <p:nvGrpSpPr>
          <p:cNvPr id="7" name="object 7"/>
          <p:cNvGrpSpPr/>
          <p:nvPr/>
        </p:nvGrpSpPr>
        <p:grpSpPr>
          <a:xfrm>
            <a:off x="0" y="1308353"/>
            <a:ext cx="9144000" cy="3373754"/>
            <a:chOff x="0" y="1308353"/>
            <a:chExt cx="9144000" cy="3373754"/>
          </a:xfrm>
        </p:grpSpPr>
        <p:pic>
          <p:nvPicPr>
            <p:cNvPr id="8" name="object 8"/>
            <p:cNvPicPr/>
            <p:nvPr/>
          </p:nvPicPr>
          <p:blipFill>
            <a:blip r:embed="rId2" cstate="print"/>
            <a:stretch>
              <a:fillRect/>
            </a:stretch>
          </p:blipFill>
          <p:spPr>
            <a:xfrm>
              <a:off x="0" y="1320546"/>
              <a:ext cx="4597908" cy="3361181"/>
            </a:xfrm>
            <a:prstGeom prst="rect">
              <a:avLst/>
            </a:prstGeom>
          </p:spPr>
        </p:pic>
        <p:pic>
          <p:nvPicPr>
            <p:cNvPr id="9" name="object 9"/>
            <p:cNvPicPr/>
            <p:nvPr/>
          </p:nvPicPr>
          <p:blipFill>
            <a:blip r:embed="rId3" cstate="print"/>
            <a:stretch>
              <a:fillRect/>
            </a:stretch>
          </p:blipFill>
          <p:spPr>
            <a:xfrm>
              <a:off x="4572000" y="1308353"/>
              <a:ext cx="4571999" cy="3352799"/>
            </a:xfrm>
            <a:prstGeom prst="rect">
              <a:avLst/>
            </a:prstGeom>
          </p:spPr>
        </p:pic>
      </p:grpSp>
      <p:sp>
        <p:nvSpPr>
          <p:cNvPr id="10" name="object 10"/>
          <p:cNvSpPr txBox="1"/>
          <p:nvPr/>
        </p:nvSpPr>
        <p:spPr>
          <a:xfrm>
            <a:off x="817971" y="4846064"/>
            <a:ext cx="2458720" cy="513715"/>
          </a:xfrm>
          <a:prstGeom prst="rect">
            <a:avLst/>
          </a:prstGeom>
        </p:spPr>
        <p:txBody>
          <a:bodyPr vert="horz" wrap="square" lIns="0" tIns="12700" rIns="0" bIns="0" rtlCol="0">
            <a:spAutoFit/>
          </a:bodyPr>
          <a:lstStyle/>
          <a:p>
            <a:pPr algn="ctr">
              <a:lnSpc>
                <a:spcPct val="100000"/>
              </a:lnSpc>
              <a:spcBef>
                <a:spcPts val="100"/>
              </a:spcBef>
            </a:pPr>
            <a:r>
              <a:rPr sz="1600" dirty="0">
                <a:solidFill>
                  <a:srgbClr val="BEBEBE"/>
                </a:solidFill>
                <a:latin typeface="Calibri"/>
                <a:cs typeface="Calibri"/>
              </a:rPr>
              <a:t>August</a:t>
            </a:r>
            <a:r>
              <a:rPr sz="1600" spc="-35" dirty="0">
                <a:solidFill>
                  <a:srgbClr val="BEBEBE"/>
                </a:solidFill>
                <a:latin typeface="Calibri"/>
                <a:cs typeface="Calibri"/>
              </a:rPr>
              <a:t> </a:t>
            </a:r>
            <a:r>
              <a:rPr sz="1600" dirty="0">
                <a:solidFill>
                  <a:srgbClr val="BEBEBE"/>
                </a:solidFill>
                <a:latin typeface="Calibri"/>
                <a:cs typeface="Calibri"/>
              </a:rPr>
              <a:t>14,</a:t>
            </a:r>
            <a:r>
              <a:rPr sz="1600" spc="-30" dirty="0">
                <a:solidFill>
                  <a:srgbClr val="BEBEBE"/>
                </a:solidFill>
                <a:latin typeface="Calibri"/>
                <a:cs typeface="Calibri"/>
              </a:rPr>
              <a:t> </a:t>
            </a:r>
            <a:r>
              <a:rPr sz="1600" dirty="0">
                <a:solidFill>
                  <a:srgbClr val="BEBEBE"/>
                </a:solidFill>
                <a:latin typeface="Calibri"/>
                <a:cs typeface="Calibri"/>
              </a:rPr>
              <a:t>2003:</a:t>
            </a:r>
            <a:r>
              <a:rPr sz="1600" spc="-30" dirty="0">
                <a:solidFill>
                  <a:srgbClr val="BEBEBE"/>
                </a:solidFill>
                <a:latin typeface="Calibri"/>
                <a:cs typeface="Calibri"/>
              </a:rPr>
              <a:t> </a:t>
            </a:r>
            <a:r>
              <a:rPr sz="1600" dirty="0">
                <a:solidFill>
                  <a:srgbClr val="BEBEBE"/>
                </a:solidFill>
                <a:latin typeface="Calibri"/>
                <a:cs typeface="Calibri"/>
              </a:rPr>
              <a:t>9:29pm</a:t>
            </a:r>
            <a:r>
              <a:rPr sz="1600" spc="-30" dirty="0">
                <a:solidFill>
                  <a:srgbClr val="BEBEBE"/>
                </a:solidFill>
                <a:latin typeface="Calibri"/>
                <a:cs typeface="Calibri"/>
              </a:rPr>
              <a:t> </a:t>
            </a:r>
            <a:r>
              <a:rPr sz="1600" spc="-25" dirty="0">
                <a:solidFill>
                  <a:srgbClr val="BEBEBE"/>
                </a:solidFill>
                <a:latin typeface="Calibri"/>
                <a:cs typeface="Calibri"/>
              </a:rPr>
              <a:t>EDT</a:t>
            </a:r>
            <a:endParaRPr sz="1600">
              <a:latin typeface="Calibri"/>
              <a:cs typeface="Calibri"/>
            </a:endParaRPr>
          </a:p>
          <a:p>
            <a:pPr algn="ctr">
              <a:lnSpc>
                <a:spcPct val="100000"/>
              </a:lnSpc>
            </a:pPr>
            <a:r>
              <a:rPr sz="1600" dirty="0">
                <a:solidFill>
                  <a:srgbClr val="BEBEBE"/>
                </a:solidFill>
                <a:latin typeface="Calibri"/>
                <a:cs typeface="Calibri"/>
              </a:rPr>
              <a:t>20</a:t>
            </a:r>
            <a:r>
              <a:rPr sz="1600" spc="-45" dirty="0">
                <a:solidFill>
                  <a:srgbClr val="BEBEBE"/>
                </a:solidFill>
                <a:latin typeface="Calibri"/>
                <a:cs typeface="Calibri"/>
              </a:rPr>
              <a:t> </a:t>
            </a:r>
            <a:r>
              <a:rPr sz="1600" dirty="0">
                <a:solidFill>
                  <a:srgbClr val="BEBEBE"/>
                </a:solidFill>
                <a:latin typeface="Calibri"/>
                <a:cs typeface="Calibri"/>
              </a:rPr>
              <a:t>hours</a:t>
            </a:r>
            <a:r>
              <a:rPr sz="1600" spc="-35" dirty="0">
                <a:solidFill>
                  <a:srgbClr val="BEBEBE"/>
                </a:solidFill>
                <a:latin typeface="Calibri"/>
                <a:cs typeface="Calibri"/>
              </a:rPr>
              <a:t> </a:t>
            </a:r>
            <a:r>
              <a:rPr sz="1600" spc="-10" dirty="0">
                <a:solidFill>
                  <a:srgbClr val="BEBEBE"/>
                </a:solidFill>
                <a:latin typeface="Calibri"/>
                <a:cs typeface="Calibri"/>
              </a:rPr>
              <a:t>before</a:t>
            </a:r>
            <a:endParaRPr sz="1600">
              <a:latin typeface="Calibri"/>
              <a:cs typeface="Calibri"/>
            </a:endParaRPr>
          </a:p>
        </p:txBody>
      </p:sp>
      <p:sp>
        <p:nvSpPr>
          <p:cNvPr id="11" name="object 11"/>
          <p:cNvSpPr txBox="1"/>
          <p:nvPr/>
        </p:nvSpPr>
        <p:spPr>
          <a:xfrm>
            <a:off x="5415453" y="4812088"/>
            <a:ext cx="3606800" cy="788035"/>
          </a:xfrm>
          <a:prstGeom prst="rect">
            <a:avLst/>
          </a:prstGeom>
        </p:spPr>
        <p:txBody>
          <a:bodyPr vert="horz" wrap="square" lIns="0" tIns="12700" rIns="0" bIns="0" rtlCol="0">
            <a:spAutoFit/>
          </a:bodyPr>
          <a:lstStyle/>
          <a:p>
            <a:pPr marR="1089025" algn="ctr">
              <a:lnSpc>
                <a:spcPct val="100000"/>
              </a:lnSpc>
              <a:spcBef>
                <a:spcPts val="100"/>
              </a:spcBef>
            </a:pPr>
            <a:r>
              <a:rPr sz="1600" dirty="0">
                <a:solidFill>
                  <a:srgbClr val="BEBEBE"/>
                </a:solidFill>
                <a:latin typeface="Calibri"/>
                <a:cs typeface="Calibri"/>
              </a:rPr>
              <a:t>August</a:t>
            </a:r>
            <a:r>
              <a:rPr sz="1600" spc="-35" dirty="0">
                <a:solidFill>
                  <a:srgbClr val="BEBEBE"/>
                </a:solidFill>
                <a:latin typeface="Calibri"/>
                <a:cs typeface="Calibri"/>
              </a:rPr>
              <a:t> </a:t>
            </a:r>
            <a:r>
              <a:rPr sz="1600" dirty="0">
                <a:solidFill>
                  <a:srgbClr val="BEBEBE"/>
                </a:solidFill>
                <a:latin typeface="Calibri"/>
                <a:cs typeface="Calibri"/>
              </a:rPr>
              <a:t>15,</a:t>
            </a:r>
            <a:r>
              <a:rPr sz="1600" spc="-30" dirty="0">
                <a:solidFill>
                  <a:srgbClr val="BEBEBE"/>
                </a:solidFill>
                <a:latin typeface="Calibri"/>
                <a:cs typeface="Calibri"/>
              </a:rPr>
              <a:t> </a:t>
            </a:r>
            <a:r>
              <a:rPr sz="1600" dirty="0">
                <a:solidFill>
                  <a:srgbClr val="BEBEBE"/>
                </a:solidFill>
                <a:latin typeface="Calibri"/>
                <a:cs typeface="Calibri"/>
              </a:rPr>
              <a:t>2003:</a:t>
            </a:r>
            <a:r>
              <a:rPr sz="1600" spc="-30" dirty="0">
                <a:solidFill>
                  <a:srgbClr val="BEBEBE"/>
                </a:solidFill>
                <a:latin typeface="Calibri"/>
                <a:cs typeface="Calibri"/>
              </a:rPr>
              <a:t> </a:t>
            </a:r>
            <a:r>
              <a:rPr sz="1600" dirty="0">
                <a:solidFill>
                  <a:srgbClr val="BEBEBE"/>
                </a:solidFill>
                <a:latin typeface="Calibri"/>
                <a:cs typeface="Calibri"/>
              </a:rPr>
              <a:t>9:14pm</a:t>
            </a:r>
            <a:r>
              <a:rPr sz="1600" spc="-30" dirty="0">
                <a:solidFill>
                  <a:srgbClr val="BEBEBE"/>
                </a:solidFill>
                <a:latin typeface="Calibri"/>
                <a:cs typeface="Calibri"/>
              </a:rPr>
              <a:t> </a:t>
            </a:r>
            <a:r>
              <a:rPr sz="1600" spc="-25" dirty="0">
                <a:solidFill>
                  <a:srgbClr val="BEBEBE"/>
                </a:solidFill>
                <a:latin typeface="Calibri"/>
                <a:cs typeface="Calibri"/>
              </a:rPr>
              <a:t>EDT</a:t>
            </a:r>
            <a:endParaRPr sz="1600">
              <a:latin typeface="Calibri"/>
              <a:cs typeface="Calibri"/>
            </a:endParaRPr>
          </a:p>
          <a:p>
            <a:pPr marR="1090930" algn="ctr">
              <a:lnSpc>
                <a:spcPct val="100000"/>
              </a:lnSpc>
            </a:pPr>
            <a:r>
              <a:rPr sz="1600" dirty="0">
                <a:solidFill>
                  <a:srgbClr val="BEBEBE"/>
                </a:solidFill>
                <a:latin typeface="Calibri"/>
                <a:cs typeface="Calibri"/>
              </a:rPr>
              <a:t>7</a:t>
            </a:r>
            <a:r>
              <a:rPr sz="1600" spc="-45" dirty="0">
                <a:solidFill>
                  <a:srgbClr val="BEBEBE"/>
                </a:solidFill>
                <a:latin typeface="Calibri"/>
                <a:cs typeface="Calibri"/>
              </a:rPr>
              <a:t> </a:t>
            </a:r>
            <a:r>
              <a:rPr sz="1600" dirty="0">
                <a:solidFill>
                  <a:srgbClr val="BEBEBE"/>
                </a:solidFill>
                <a:latin typeface="Calibri"/>
                <a:cs typeface="Calibri"/>
              </a:rPr>
              <a:t>hours</a:t>
            </a:r>
            <a:r>
              <a:rPr sz="1600" spc="-35" dirty="0">
                <a:solidFill>
                  <a:srgbClr val="BEBEBE"/>
                </a:solidFill>
                <a:latin typeface="Calibri"/>
                <a:cs typeface="Calibri"/>
              </a:rPr>
              <a:t> </a:t>
            </a:r>
            <a:r>
              <a:rPr sz="1600" spc="-20" dirty="0">
                <a:solidFill>
                  <a:srgbClr val="BEBEBE"/>
                </a:solidFill>
                <a:latin typeface="Calibri"/>
                <a:cs typeface="Calibri"/>
              </a:rPr>
              <a:t>after</a:t>
            </a:r>
            <a:endParaRPr sz="1600">
              <a:latin typeface="Calibri"/>
              <a:cs typeface="Calibri"/>
            </a:endParaRPr>
          </a:p>
          <a:p>
            <a:pPr marL="1915795">
              <a:lnSpc>
                <a:spcPct val="100000"/>
              </a:lnSpc>
              <a:spcBef>
                <a:spcPts val="725"/>
              </a:spcBef>
            </a:pPr>
            <a:r>
              <a:rPr sz="900" b="1" dirty="0">
                <a:solidFill>
                  <a:srgbClr val="BEBEBE"/>
                </a:solidFill>
                <a:latin typeface="Arial"/>
                <a:cs typeface="Arial"/>
              </a:rPr>
              <a:t>Network</a:t>
            </a:r>
            <a:r>
              <a:rPr sz="900" b="1" spc="-40" dirty="0">
                <a:solidFill>
                  <a:srgbClr val="BEBEBE"/>
                </a:solidFill>
                <a:latin typeface="Arial"/>
                <a:cs typeface="Arial"/>
              </a:rPr>
              <a:t> </a:t>
            </a:r>
            <a:r>
              <a:rPr sz="900" b="1" dirty="0">
                <a:solidFill>
                  <a:srgbClr val="BEBEBE"/>
                </a:solidFill>
                <a:latin typeface="Arial"/>
                <a:cs typeface="Arial"/>
              </a:rPr>
              <a:t>Science:</a:t>
            </a:r>
            <a:r>
              <a:rPr sz="900" b="1" spc="-10" dirty="0">
                <a:solidFill>
                  <a:srgbClr val="BEBEBE"/>
                </a:solidFill>
                <a:latin typeface="Arial"/>
                <a:cs typeface="Arial"/>
              </a:rPr>
              <a:t> </a:t>
            </a:r>
            <a:r>
              <a:rPr sz="900" b="1" spc="-75" dirty="0">
                <a:solidFill>
                  <a:srgbClr val="BEBEBE"/>
                </a:solidFill>
                <a:latin typeface="Arial"/>
                <a:cs typeface="Arial"/>
              </a:rPr>
              <a:t>Int</a:t>
            </a:r>
            <a:r>
              <a:rPr sz="1800" spc="-112" baseline="20833" dirty="0">
                <a:solidFill>
                  <a:srgbClr val="888888"/>
                </a:solidFill>
                <a:latin typeface="Calibri"/>
                <a:cs typeface="Calibri"/>
              </a:rPr>
              <a:t>1</a:t>
            </a:r>
            <a:r>
              <a:rPr sz="900" b="1" spc="-75" dirty="0">
                <a:solidFill>
                  <a:srgbClr val="BEBEBE"/>
                </a:solidFill>
                <a:latin typeface="Arial"/>
                <a:cs typeface="Arial"/>
              </a:rPr>
              <a:t>ro</a:t>
            </a:r>
            <a:r>
              <a:rPr sz="1800" spc="-112" baseline="20833" dirty="0">
                <a:solidFill>
                  <a:srgbClr val="888888"/>
                </a:solidFill>
                <a:latin typeface="Calibri"/>
                <a:cs typeface="Calibri"/>
              </a:rPr>
              <a:t>5</a:t>
            </a:r>
            <a:r>
              <a:rPr sz="900" b="1" spc="-75" dirty="0">
                <a:solidFill>
                  <a:srgbClr val="BEBEBE"/>
                </a:solidFill>
                <a:latin typeface="Arial"/>
                <a:cs typeface="Arial"/>
              </a:rPr>
              <a:t>duction</a:t>
            </a:r>
            <a:endParaRPr sz="9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07135" y="2131430"/>
            <a:ext cx="6730365" cy="1366520"/>
          </a:xfrm>
          <a:prstGeom prst="rect">
            <a:avLst/>
          </a:prstGeom>
        </p:spPr>
        <p:txBody>
          <a:bodyPr vert="horz" wrap="square" lIns="0" tIns="12065" rIns="0" bIns="0" rtlCol="0">
            <a:spAutoFit/>
          </a:bodyPr>
          <a:lstStyle/>
          <a:p>
            <a:pPr marL="1160780" marR="5080" indent="-1148715">
              <a:lnSpc>
                <a:spcPct val="100000"/>
              </a:lnSpc>
              <a:spcBef>
                <a:spcPts val="95"/>
              </a:spcBef>
            </a:pPr>
            <a:r>
              <a:rPr sz="4400" dirty="0">
                <a:latin typeface="Calibri"/>
                <a:cs typeface="Calibri"/>
              </a:rPr>
              <a:t>NETWORKS</a:t>
            </a:r>
            <a:r>
              <a:rPr sz="4400" spc="-165" dirty="0">
                <a:latin typeface="Calibri"/>
                <a:cs typeface="Calibri"/>
              </a:rPr>
              <a:t> </a:t>
            </a:r>
            <a:r>
              <a:rPr sz="4400" spc="-135" dirty="0">
                <a:latin typeface="Calibri"/>
                <a:cs typeface="Calibri"/>
              </a:rPr>
              <a:t>AT</a:t>
            </a:r>
            <a:r>
              <a:rPr sz="4400" spc="-114" dirty="0">
                <a:latin typeface="Calibri"/>
                <a:cs typeface="Calibri"/>
              </a:rPr>
              <a:t> </a:t>
            </a:r>
            <a:r>
              <a:rPr sz="4400" dirty="0">
                <a:latin typeface="Calibri"/>
                <a:cs typeface="Calibri"/>
              </a:rPr>
              <a:t>THE</a:t>
            </a:r>
            <a:r>
              <a:rPr sz="4400" spc="-150" dirty="0">
                <a:latin typeface="Calibri"/>
                <a:cs typeface="Calibri"/>
              </a:rPr>
              <a:t> </a:t>
            </a:r>
            <a:r>
              <a:rPr sz="4400" dirty="0">
                <a:latin typeface="Calibri"/>
                <a:cs typeface="Calibri"/>
              </a:rPr>
              <a:t>HEART</a:t>
            </a:r>
            <a:r>
              <a:rPr sz="4400" spc="-140" dirty="0">
                <a:latin typeface="Calibri"/>
                <a:cs typeface="Calibri"/>
              </a:rPr>
              <a:t> </a:t>
            </a:r>
            <a:r>
              <a:rPr sz="4400" spc="-35" dirty="0">
                <a:latin typeface="Calibri"/>
                <a:cs typeface="Calibri"/>
              </a:rPr>
              <a:t>OF </a:t>
            </a:r>
            <a:r>
              <a:rPr sz="4400" dirty="0">
                <a:latin typeface="Calibri"/>
                <a:cs typeface="Calibri"/>
              </a:rPr>
              <a:t>COMPLEX</a:t>
            </a:r>
            <a:r>
              <a:rPr sz="4400" spc="-225" dirty="0">
                <a:latin typeface="Calibri"/>
                <a:cs typeface="Calibri"/>
              </a:rPr>
              <a:t> </a:t>
            </a:r>
            <a:r>
              <a:rPr sz="4400" spc="-10" dirty="0">
                <a:latin typeface="Calibri"/>
                <a:cs typeface="Calibri"/>
              </a:rPr>
              <a:t>SYSTEMS</a:t>
            </a:r>
            <a:endParaRPr sz="4400">
              <a:latin typeface="Calibri"/>
              <a:cs typeface="Calibri"/>
            </a:endParaRPr>
          </a:p>
        </p:txBody>
      </p:sp>
      <p:sp>
        <p:nvSpPr>
          <p:cNvPr id="3" name="object 3"/>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4" name="object 4"/>
          <p:cNvSpPr txBox="1">
            <a:spLocks noGrp="1"/>
          </p:cNvSpPr>
          <p:nvPr>
            <p:ph type="title"/>
          </p:nvPr>
        </p:nvSpPr>
        <p:spPr>
          <a:xfrm>
            <a:off x="78739" y="178562"/>
            <a:ext cx="1154430" cy="330200"/>
          </a:xfrm>
          <a:prstGeom prst="rect">
            <a:avLst/>
          </a:prstGeom>
        </p:spPr>
        <p:txBody>
          <a:bodyPr vert="horz" wrap="square" lIns="0" tIns="12065" rIns="0" bIns="0" rtlCol="0">
            <a:spAutoFit/>
          </a:bodyPr>
          <a:lstStyle/>
          <a:p>
            <a:pPr marL="12700">
              <a:lnSpc>
                <a:spcPct val="100000"/>
              </a:lnSpc>
              <a:spcBef>
                <a:spcPts val="95"/>
              </a:spcBef>
            </a:pPr>
            <a:r>
              <a:rPr dirty="0"/>
              <a:t>Section</a:t>
            </a:r>
            <a:r>
              <a:rPr spc="-80" dirty="0"/>
              <a:t> </a:t>
            </a:r>
            <a:r>
              <a:rPr spc="-50" dirty="0"/>
              <a:t>4</a:t>
            </a:r>
          </a:p>
        </p:txBody>
      </p:sp>
      <p:sp>
        <p:nvSpPr>
          <p:cNvPr id="5" name="object 5"/>
          <p:cNvSpPr txBox="1"/>
          <p:nvPr/>
        </p:nvSpPr>
        <p:spPr>
          <a:xfrm>
            <a:off x="3279140" y="228854"/>
            <a:ext cx="4114800" cy="269875"/>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FFFFFF"/>
                </a:solidFill>
                <a:latin typeface="Calibri"/>
                <a:cs typeface="Calibri"/>
              </a:rPr>
              <a:t>NETWORKS</a:t>
            </a:r>
            <a:r>
              <a:rPr sz="1600" spc="-60" dirty="0">
                <a:solidFill>
                  <a:srgbClr val="FFFFFF"/>
                </a:solidFill>
                <a:latin typeface="Calibri"/>
                <a:cs typeface="Calibri"/>
              </a:rPr>
              <a:t> </a:t>
            </a:r>
            <a:r>
              <a:rPr sz="1600" spc="-50" dirty="0">
                <a:solidFill>
                  <a:srgbClr val="FFFFFF"/>
                </a:solidFill>
                <a:latin typeface="Calibri"/>
                <a:cs typeface="Calibri"/>
              </a:rPr>
              <a:t>AT</a:t>
            </a:r>
            <a:r>
              <a:rPr sz="1600" spc="-45" dirty="0">
                <a:solidFill>
                  <a:srgbClr val="FFFFFF"/>
                </a:solidFill>
                <a:latin typeface="Calibri"/>
                <a:cs typeface="Calibri"/>
              </a:rPr>
              <a:t> </a:t>
            </a:r>
            <a:r>
              <a:rPr sz="1600" dirty="0">
                <a:solidFill>
                  <a:srgbClr val="FFFFFF"/>
                </a:solidFill>
                <a:latin typeface="Calibri"/>
                <a:cs typeface="Calibri"/>
              </a:rPr>
              <a:t>THE</a:t>
            </a:r>
            <a:r>
              <a:rPr sz="1600" spc="-45" dirty="0">
                <a:solidFill>
                  <a:srgbClr val="FFFFFF"/>
                </a:solidFill>
                <a:latin typeface="Calibri"/>
                <a:cs typeface="Calibri"/>
              </a:rPr>
              <a:t> </a:t>
            </a:r>
            <a:r>
              <a:rPr sz="1600" dirty="0">
                <a:solidFill>
                  <a:srgbClr val="FFFFFF"/>
                </a:solidFill>
                <a:latin typeface="Calibri"/>
                <a:cs typeface="Calibri"/>
              </a:rPr>
              <a:t>HEART</a:t>
            </a:r>
            <a:r>
              <a:rPr sz="1600" spc="-40" dirty="0">
                <a:solidFill>
                  <a:srgbClr val="FFFFFF"/>
                </a:solidFill>
                <a:latin typeface="Calibri"/>
                <a:cs typeface="Calibri"/>
              </a:rPr>
              <a:t> </a:t>
            </a:r>
            <a:r>
              <a:rPr sz="1600" dirty="0">
                <a:solidFill>
                  <a:srgbClr val="FFFFFF"/>
                </a:solidFill>
                <a:latin typeface="Calibri"/>
                <a:cs typeface="Calibri"/>
              </a:rPr>
              <a:t>OF</a:t>
            </a:r>
            <a:r>
              <a:rPr sz="1600" spc="-55" dirty="0">
                <a:solidFill>
                  <a:srgbClr val="FFFFFF"/>
                </a:solidFill>
                <a:latin typeface="Calibri"/>
                <a:cs typeface="Calibri"/>
              </a:rPr>
              <a:t> </a:t>
            </a:r>
            <a:r>
              <a:rPr sz="1600" dirty="0">
                <a:solidFill>
                  <a:srgbClr val="FFFFFF"/>
                </a:solidFill>
                <a:latin typeface="Calibri"/>
                <a:cs typeface="Calibri"/>
              </a:rPr>
              <a:t>COMPLEX</a:t>
            </a:r>
            <a:r>
              <a:rPr sz="1600" spc="-60" dirty="0">
                <a:solidFill>
                  <a:srgbClr val="FFFFFF"/>
                </a:solidFill>
                <a:latin typeface="Calibri"/>
                <a:cs typeface="Calibri"/>
              </a:rPr>
              <a:t> </a:t>
            </a:r>
            <a:r>
              <a:rPr sz="1600" spc="-10" dirty="0">
                <a:solidFill>
                  <a:srgbClr val="FFFFFF"/>
                </a:solidFill>
                <a:latin typeface="Calibri"/>
                <a:cs typeface="Calibri"/>
              </a:rPr>
              <a:t>SYSTEMS</a:t>
            </a:r>
            <a:endParaRPr sz="1600">
              <a:latin typeface="Calibri"/>
              <a:cs typeface="Calibri"/>
            </a:endParaRPr>
          </a:p>
        </p:txBody>
      </p:sp>
      <p:sp>
        <p:nvSpPr>
          <p:cNvPr id="6" name="object 6"/>
          <p:cNvSpPr txBox="1"/>
          <p:nvPr/>
        </p:nvSpPr>
        <p:spPr>
          <a:xfrm>
            <a:off x="6631940" y="5429872"/>
            <a:ext cx="167830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A6A6A6"/>
                </a:solidFill>
                <a:latin typeface="Arial"/>
                <a:cs typeface="Arial"/>
              </a:rPr>
              <a:t>Network</a:t>
            </a:r>
            <a:r>
              <a:rPr sz="900" b="1" spc="-45" dirty="0">
                <a:solidFill>
                  <a:srgbClr val="A6A6A6"/>
                </a:solidFill>
                <a:latin typeface="Arial"/>
                <a:cs typeface="Arial"/>
              </a:rPr>
              <a:t> </a:t>
            </a:r>
            <a:r>
              <a:rPr sz="900" b="1" dirty="0">
                <a:solidFill>
                  <a:srgbClr val="A6A6A6"/>
                </a:solidFill>
                <a:latin typeface="Arial"/>
                <a:cs typeface="Arial"/>
              </a:rPr>
              <a:t>Science:</a:t>
            </a:r>
            <a:r>
              <a:rPr sz="900" b="1" spc="-15" dirty="0">
                <a:solidFill>
                  <a:srgbClr val="A6A6A6"/>
                </a:solidFill>
                <a:latin typeface="Arial"/>
                <a:cs typeface="Arial"/>
              </a:rPr>
              <a:t> </a:t>
            </a:r>
            <a:r>
              <a:rPr sz="900" b="1" spc="-10" dirty="0">
                <a:solidFill>
                  <a:srgbClr val="A6A6A6"/>
                </a:solidFill>
                <a:latin typeface="Arial"/>
                <a:cs typeface="Arial"/>
              </a:rPr>
              <a:t>Introduction</a:t>
            </a:r>
            <a:endParaRPr sz="900">
              <a:latin typeface="Arial"/>
              <a:cs typeface="Arial"/>
            </a:endParaRPr>
          </a:p>
        </p:txBody>
      </p:sp>
      <p:sp>
        <p:nvSpPr>
          <p:cNvPr id="7" name="object 7"/>
          <p:cNvSpPr/>
          <p:nvPr/>
        </p:nvSpPr>
        <p:spPr>
          <a:xfrm>
            <a:off x="2819400" y="152400"/>
            <a:ext cx="45720" cy="419100"/>
          </a:xfrm>
          <a:custGeom>
            <a:avLst/>
            <a:gdLst/>
            <a:ahLst/>
            <a:cxnLst/>
            <a:rect l="l" t="t" r="r" b="b"/>
            <a:pathLst>
              <a:path w="45719" h="419100">
                <a:moveTo>
                  <a:pt x="45719" y="0"/>
                </a:moveTo>
                <a:lnTo>
                  <a:pt x="0" y="0"/>
                </a:lnTo>
                <a:lnTo>
                  <a:pt x="0" y="419100"/>
                </a:lnTo>
                <a:lnTo>
                  <a:pt x="45719" y="419100"/>
                </a:lnTo>
                <a:lnTo>
                  <a:pt x="45719" y="0"/>
                </a:lnTo>
                <a:close/>
              </a:path>
            </a:pathLst>
          </a:custGeom>
          <a:solidFill>
            <a:srgbClr val="FFFFFF"/>
          </a:solidFill>
        </p:spPr>
        <p:txBody>
          <a:bodyPr wrap="square" lIns="0" tIns="0" rIns="0" bIns="0" rtlCol="0"/>
          <a:lstStyle/>
          <a:p>
            <a:endParaRPr/>
          </a:p>
        </p:txBody>
      </p:sp>
      <p:sp>
        <p:nvSpPr>
          <p:cNvPr id="8" name="object 8"/>
          <p:cNvSpPr txBox="1"/>
          <p:nvPr/>
        </p:nvSpPr>
        <p:spPr>
          <a:xfrm>
            <a:off x="8427211" y="5335049"/>
            <a:ext cx="17970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16</a:t>
            </a:r>
            <a:endParaRPr sz="12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5714999"/>
          </a:xfrm>
          <a:prstGeom prst="rect">
            <a:avLst/>
          </a:prstGeom>
        </p:spPr>
      </p:pic>
      <p:sp>
        <p:nvSpPr>
          <p:cNvPr id="3" name="object 3"/>
          <p:cNvSpPr txBox="1"/>
          <p:nvPr/>
        </p:nvSpPr>
        <p:spPr>
          <a:xfrm>
            <a:off x="383540" y="4865623"/>
            <a:ext cx="1930400" cy="52959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Arial"/>
                <a:cs typeface="Arial"/>
              </a:rPr>
              <a:t>Stephen</a:t>
            </a:r>
            <a:r>
              <a:rPr sz="1800" b="1" spc="-35" dirty="0">
                <a:solidFill>
                  <a:srgbClr val="FFFFFF"/>
                </a:solidFill>
                <a:latin typeface="Arial"/>
                <a:cs typeface="Arial"/>
              </a:rPr>
              <a:t> </a:t>
            </a:r>
            <a:r>
              <a:rPr sz="1800" b="1" spc="-10" dirty="0">
                <a:solidFill>
                  <a:srgbClr val="FFFFFF"/>
                </a:solidFill>
                <a:latin typeface="Arial"/>
                <a:cs typeface="Arial"/>
              </a:rPr>
              <a:t>Hawking</a:t>
            </a:r>
            <a:endParaRPr sz="1800">
              <a:latin typeface="Arial"/>
              <a:cs typeface="Arial"/>
            </a:endParaRPr>
          </a:p>
          <a:p>
            <a:pPr marL="12700">
              <a:lnSpc>
                <a:spcPct val="100000"/>
              </a:lnSpc>
              <a:spcBef>
                <a:spcPts val="5"/>
              </a:spcBef>
            </a:pPr>
            <a:r>
              <a:rPr sz="1500" b="1" dirty="0">
                <a:solidFill>
                  <a:srgbClr val="FFFFFF"/>
                </a:solidFill>
                <a:latin typeface="Arial"/>
                <a:cs typeface="Arial"/>
              </a:rPr>
              <a:t>January</a:t>
            </a:r>
            <a:r>
              <a:rPr sz="1500" b="1" spc="-40" dirty="0">
                <a:solidFill>
                  <a:srgbClr val="FFFFFF"/>
                </a:solidFill>
                <a:latin typeface="Arial"/>
                <a:cs typeface="Arial"/>
              </a:rPr>
              <a:t> </a:t>
            </a:r>
            <a:r>
              <a:rPr sz="1500" b="1" dirty="0">
                <a:solidFill>
                  <a:srgbClr val="FFFFFF"/>
                </a:solidFill>
                <a:latin typeface="Arial"/>
                <a:cs typeface="Arial"/>
              </a:rPr>
              <a:t>23,</a:t>
            </a:r>
            <a:r>
              <a:rPr sz="1500" b="1" spc="-40" dirty="0">
                <a:solidFill>
                  <a:srgbClr val="FFFFFF"/>
                </a:solidFill>
                <a:latin typeface="Arial"/>
                <a:cs typeface="Arial"/>
              </a:rPr>
              <a:t> </a:t>
            </a:r>
            <a:r>
              <a:rPr sz="1500" b="1" spc="-10" dirty="0">
                <a:solidFill>
                  <a:srgbClr val="FFFFFF"/>
                </a:solidFill>
                <a:latin typeface="Arial"/>
                <a:cs typeface="Arial"/>
              </a:rPr>
              <a:t>2000`</a:t>
            </a:r>
            <a:endParaRPr sz="15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31115" rIns="0" bIns="0" rtlCol="0">
            <a:spAutoFit/>
          </a:bodyPr>
          <a:lstStyle/>
          <a:p>
            <a:pPr marL="12700">
              <a:lnSpc>
                <a:spcPct val="100000"/>
              </a:lnSpc>
              <a:spcBef>
                <a:spcPts val="245"/>
              </a:spcBef>
            </a:pPr>
            <a:r>
              <a:rPr sz="900" b="1" dirty="0">
                <a:solidFill>
                  <a:srgbClr val="BEBEBE"/>
                </a:solidFill>
                <a:latin typeface="Arial"/>
                <a:cs typeface="Arial"/>
              </a:rPr>
              <a:t>Network</a:t>
            </a:r>
            <a:r>
              <a:rPr sz="900" b="1" spc="-40" dirty="0">
                <a:solidFill>
                  <a:srgbClr val="BEBEBE"/>
                </a:solidFill>
                <a:latin typeface="Arial"/>
                <a:cs typeface="Arial"/>
              </a:rPr>
              <a:t> </a:t>
            </a:r>
            <a:r>
              <a:rPr sz="900" b="1" dirty="0">
                <a:solidFill>
                  <a:srgbClr val="BEBEBE"/>
                </a:solidFill>
                <a:latin typeface="Arial"/>
                <a:cs typeface="Arial"/>
              </a:rPr>
              <a:t>Science:</a:t>
            </a:r>
            <a:r>
              <a:rPr sz="900" b="1" spc="-10" dirty="0">
                <a:solidFill>
                  <a:srgbClr val="BEBEBE"/>
                </a:solidFill>
                <a:latin typeface="Arial"/>
                <a:cs typeface="Arial"/>
              </a:rPr>
              <a:t> </a:t>
            </a:r>
            <a:r>
              <a:rPr sz="900" b="1" spc="-85" dirty="0">
                <a:solidFill>
                  <a:srgbClr val="BEBEBE"/>
                </a:solidFill>
                <a:latin typeface="Arial"/>
                <a:cs typeface="Arial"/>
              </a:rPr>
              <a:t>Int</a:t>
            </a:r>
            <a:r>
              <a:rPr sz="1800" spc="-127" baseline="20833" dirty="0"/>
              <a:t>1</a:t>
            </a:r>
            <a:r>
              <a:rPr sz="900" b="1" spc="-85" dirty="0">
                <a:solidFill>
                  <a:srgbClr val="BEBEBE"/>
                </a:solidFill>
                <a:latin typeface="Arial"/>
                <a:cs typeface="Arial"/>
              </a:rPr>
              <a:t>ro</a:t>
            </a:r>
            <a:r>
              <a:rPr sz="1800" spc="-127" baseline="20833" dirty="0"/>
              <a:t>7</a:t>
            </a:r>
            <a:r>
              <a:rPr sz="900" b="1" spc="-85" dirty="0">
                <a:solidFill>
                  <a:srgbClr val="BEBEBE"/>
                </a:solidFill>
                <a:latin typeface="Arial"/>
                <a:cs typeface="Arial"/>
              </a:rPr>
              <a:t>duction</a:t>
            </a:r>
            <a:endParaRPr sz="9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8594" y="1097279"/>
            <a:ext cx="8772524" cy="3977639"/>
          </a:xfrm>
          <a:prstGeom prst="rect">
            <a:avLst/>
          </a:prstGeom>
        </p:spPr>
      </p:pic>
      <p:sp>
        <p:nvSpPr>
          <p:cNvPr id="3" name="object 3"/>
          <p:cNvSpPr txBox="1"/>
          <p:nvPr/>
        </p:nvSpPr>
        <p:spPr>
          <a:xfrm>
            <a:off x="230936" y="2088895"/>
            <a:ext cx="4260850" cy="3136265"/>
          </a:xfrm>
          <a:prstGeom prst="rect">
            <a:avLst/>
          </a:prstGeom>
        </p:spPr>
        <p:txBody>
          <a:bodyPr vert="horz" wrap="square" lIns="0" tIns="12700" rIns="0" bIns="0" rtlCol="0">
            <a:spAutoFit/>
          </a:bodyPr>
          <a:lstStyle/>
          <a:p>
            <a:pPr marL="12700" marR="80645">
              <a:lnSpc>
                <a:spcPct val="100000"/>
              </a:lnSpc>
              <a:spcBef>
                <a:spcPts val="100"/>
              </a:spcBef>
            </a:pPr>
            <a:r>
              <a:rPr sz="1600" dirty="0">
                <a:latin typeface="Arial"/>
                <a:cs typeface="Arial"/>
              </a:rPr>
              <a:t>[adj.,</a:t>
            </a:r>
            <a:r>
              <a:rPr sz="1600" spc="-15" dirty="0">
                <a:latin typeface="Arial"/>
                <a:cs typeface="Arial"/>
              </a:rPr>
              <a:t> </a:t>
            </a:r>
            <a:r>
              <a:rPr sz="1600" spc="-10" dirty="0">
                <a:latin typeface="Arial"/>
                <a:cs typeface="Arial"/>
              </a:rPr>
              <a:t>v.</a:t>
            </a:r>
            <a:r>
              <a:rPr sz="1600" spc="-15" dirty="0">
                <a:latin typeface="Arial"/>
                <a:cs typeface="Arial"/>
              </a:rPr>
              <a:t> </a:t>
            </a:r>
            <a:r>
              <a:rPr sz="1600" dirty="0">
                <a:latin typeface="Arial"/>
                <a:cs typeface="Arial"/>
              </a:rPr>
              <a:t>kuh</a:t>
            </a:r>
            <a:r>
              <a:rPr sz="1600" spc="-35" dirty="0">
                <a:latin typeface="Arial"/>
                <a:cs typeface="Arial"/>
              </a:rPr>
              <a:t> </a:t>
            </a:r>
            <a:r>
              <a:rPr sz="1600" spc="-20" dirty="0">
                <a:latin typeface="Arial"/>
                <a:cs typeface="Arial"/>
              </a:rPr>
              <a:t>m-</a:t>
            </a:r>
            <a:r>
              <a:rPr sz="1600" dirty="0">
                <a:latin typeface="Arial"/>
                <a:cs typeface="Arial"/>
              </a:rPr>
              <a:t>pleks,</a:t>
            </a:r>
            <a:r>
              <a:rPr sz="1600" spc="-25" dirty="0">
                <a:latin typeface="Arial"/>
                <a:cs typeface="Arial"/>
              </a:rPr>
              <a:t> </a:t>
            </a:r>
            <a:r>
              <a:rPr sz="1600" spc="-10" dirty="0">
                <a:latin typeface="Arial"/>
                <a:cs typeface="Arial"/>
              </a:rPr>
              <a:t>kom-</a:t>
            </a:r>
            <a:r>
              <a:rPr sz="1600" dirty="0">
                <a:latin typeface="Arial"/>
                <a:cs typeface="Arial"/>
              </a:rPr>
              <a:t>pleks;</a:t>
            </a:r>
            <a:r>
              <a:rPr sz="1600" spc="-25" dirty="0">
                <a:latin typeface="Arial"/>
                <a:cs typeface="Arial"/>
              </a:rPr>
              <a:t> </a:t>
            </a:r>
            <a:r>
              <a:rPr sz="1600" dirty="0">
                <a:latin typeface="Arial"/>
                <a:cs typeface="Arial"/>
              </a:rPr>
              <a:t>n.</a:t>
            </a:r>
            <a:r>
              <a:rPr sz="1600" spc="-20" dirty="0">
                <a:latin typeface="Arial"/>
                <a:cs typeface="Arial"/>
              </a:rPr>
              <a:t> </a:t>
            </a:r>
            <a:r>
              <a:rPr sz="1600" spc="-10" dirty="0">
                <a:latin typeface="Arial"/>
                <a:cs typeface="Arial"/>
              </a:rPr>
              <a:t>kom-pleks] –adjective</a:t>
            </a:r>
            <a:endParaRPr sz="1600">
              <a:latin typeface="Arial"/>
              <a:cs typeface="Arial"/>
            </a:endParaRPr>
          </a:p>
          <a:p>
            <a:pPr marL="12700">
              <a:lnSpc>
                <a:spcPts val="1920"/>
              </a:lnSpc>
            </a:pPr>
            <a:r>
              <a:rPr sz="1600" spc="-25" dirty="0">
                <a:solidFill>
                  <a:srgbClr val="FF0000"/>
                </a:solidFill>
                <a:latin typeface="Arial"/>
                <a:cs typeface="Arial"/>
              </a:rPr>
              <a:t>1.</a:t>
            </a:r>
            <a:endParaRPr sz="1600">
              <a:latin typeface="Arial"/>
              <a:cs typeface="Arial"/>
            </a:endParaRPr>
          </a:p>
          <a:p>
            <a:pPr marL="12700" marR="411480">
              <a:lnSpc>
                <a:spcPts val="1540"/>
              </a:lnSpc>
              <a:spcBef>
                <a:spcPts val="370"/>
              </a:spcBef>
            </a:pPr>
            <a:r>
              <a:rPr sz="1600" dirty="0">
                <a:latin typeface="Arial"/>
                <a:cs typeface="Arial"/>
              </a:rPr>
              <a:t>composed</a:t>
            </a:r>
            <a:r>
              <a:rPr sz="1600" spc="-40" dirty="0">
                <a:latin typeface="Arial"/>
                <a:cs typeface="Arial"/>
              </a:rPr>
              <a:t> </a:t>
            </a:r>
            <a:r>
              <a:rPr sz="1600" dirty="0">
                <a:latin typeface="Arial"/>
                <a:cs typeface="Arial"/>
              </a:rPr>
              <a:t>of</a:t>
            </a:r>
            <a:r>
              <a:rPr sz="1600" spc="-30" dirty="0">
                <a:latin typeface="Arial"/>
                <a:cs typeface="Arial"/>
              </a:rPr>
              <a:t> </a:t>
            </a:r>
            <a:r>
              <a:rPr sz="1600" dirty="0">
                <a:latin typeface="Arial"/>
                <a:cs typeface="Arial"/>
              </a:rPr>
              <a:t>many</a:t>
            </a:r>
            <a:r>
              <a:rPr sz="1600" spc="-30" dirty="0">
                <a:latin typeface="Arial"/>
                <a:cs typeface="Arial"/>
              </a:rPr>
              <a:t> </a:t>
            </a:r>
            <a:r>
              <a:rPr sz="1600" dirty="0">
                <a:latin typeface="Arial"/>
                <a:cs typeface="Arial"/>
              </a:rPr>
              <a:t>interconnected</a:t>
            </a:r>
            <a:r>
              <a:rPr sz="1600" spc="-35" dirty="0">
                <a:latin typeface="Arial"/>
                <a:cs typeface="Arial"/>
              </a:rPr>
              <a:t> </a:t>
            </a:r>
            <a:r>
              <a:rPr sz="1600" spc="-10" dirty="0">
                <a:latin typeface="Arial"/>
                <a:cs typeface="Arial"/>
              </a:rPr>
              <a:t>parts; </a:t>
            </a:r>
            <a:r>
              <a:rPr sz="1600" dirty="0">
                <a:latin typeface="Arial"/>
                <a:cs typeface="Arial"/>
              </a:rPr>
              <a:t>compound;</a:t>
            </a:r>
            <a:r>
              <a:rPr sz="1600" spc="-20" dirty="0">
                <a:latin typeface="Arial"/>
                <a:cs typeface="Arial"/>
              </a:rPr>
              <a:t> </a:t>
            </a:r>
            <a:r>
              <a:rPr sz="1600" dirty="0">
                <a:latin typeface="Arial"/>
                <a:cs typeface="Arial"/>
              </a:rPr>
              <a:t>composite:</a:t>
            </a:r>
            <a:r>
              <a:rPr sz="1600" spc="-30" dirty="0">
                <a:latin typeface="Arial"/>
                <a:cs typeface="Arial"/>
              </a:rPr>
              <a:t> </a:t>
            </a:r>
            <a:r>
              <a:rPr sz="1600" dirty="0">
                <a:latin typeface="Arial"/>
                <a:cs typeface="Arial"/>
              </a:rPr>
              <a:t>a</a:t>
            </a:r>
            <a:r>
              <a:rPr sz="1600" spc="-30" dirty="0">
                <a:latin typeface="Arial"/>
                <a:cs typeface="Arial"/>
              </a:rPr>
              <a:t> </a:t>
            </a:r>
            <a:r>
              <a:rPr sz="1600" dirty="0">
                <a:latin typeface="Arial"/>
                <a:cs typeface="Arial"/>
              </a:rPr>
              <a:t>complex</a:t>
            </a:r>
            <a:r>
              <a:rPr sz="1600" spc="-25" dirty="0">
                <a:latin typeface="Arial"/>
                <a:cs typeface="Arial"/>
              </a:rPr>
              <a:t> </a:t>
            </a:r>
            <a:r>
              <a:rPr sz="1600" spc="-10" dirty="0">
                <a:latin typeface="Arial"/>
                <a:cs typeface="Arial"/>
              </a:rPr>
              <a:t>highway system.</a:t>
            </a:r>
            <a:endParaRPr sz="1600">
              <a:latin typeface="Arial"/>
              <a:cs typeface="Arial"/>
            </a:endParaRPr>
          </a:p>
          <a:p>
            <a:pPr marL="12700">
              <a:lnSpc>
                <a:spcPct val="100000"/>
              </a:lnSpc>
              <a:spcBef>
                <a:spcPts val="5"/>
              </a:spcBef>
            </a:pPr>
            <a:r>
              <a:rPr sz="1600" spc="-25" dirty="0">
                <a:solidFill>
                  <a:srgbClr val="FF0000"/>
                </a:solidFill>
                <a:latin typeface="Arial"/>
                <a:cs typeface="Arial"/>
              </a:rPr>
              <a:t>2.</a:t>
            </a:r>
            <a:endParaRPr sz="1600">
              <a:latin typeface="Arial"/>
              <a:cs typeface="Arial"/>
            </a:endParaRPr>
          </a:p>
          <a:p>
            <a:pPr marL="12700" marR="509270">
              <a:lnSpc>
                <a:spcPts val="1540"/>
              </a:lnSpc>
              <a:spcBef>
                <a:spcPts val="365"/>
              </a:spcBef>
            </a:pPr>
            <a:r>
              <a:rPr sz="1600" dirty="0">
                <a:latin typeface="Arial"/>
                <a:cs typeface="Arial"/>
              </a:rPr>
              <a:t>characterized</a:t>
            </a:r>
            <a:r>
              <a:rPr sz="1600" spc="-35" dirty="0">
                <a:latin typeface="Arial"/>
                <a:cs typeface="Arial"/>
              </a:rPr>
              <a:t> </a:t>
            </a:r>
            <a:r>
              <a:rPr sz="1600" dirty="0">
                <a:latin typeface="Arial"/>
                <a:cs typeface="Arial"/>
              </a:rPr>
              <a:t>by</a:t>
            </a:r>
            <a:r>
              <a:rPr sz="1600" spc="-25" dirty="0">
                <a:latin typeface="Arial"/>
                <a:cs typeface="Arial"/>
              </a:rPr>
              <a:t> </a:t>
            </a:r>
            <a:r>
              <a:rPr sz="1600" dirty="0">
                <a:latin typeface="Arial"/>
                <a:cs typeface="Arial"/>
              </a:rPr>
              <a:t>a</a:t>
            </a:r>
            <a:r>
              <a:rPr sz="1600" spc="-25" dirty="0">
                <a:latin typeface="Arial"/>
                <a:cs typeface="Arial"/>
              </a:rPr>
              <a:t> </a:t>
            </a:r>
            <a:r>
              <a:rPr sz="1600" dirty="0">
                <a:latin typeface="Arial"/>
                <a:cs typeface="Arial"/>
              </a:rPr>
              <a:t>very</a:t>
            </a:r>
            <a:r>
              <a:rPr sz="1600" spc="-25" dirty="0">
                <a:latin typeface="Arial"/>
                <a:cs typeface="Arial"/>
              </a:rPr>
              <a:t> </a:t>
            </a:r>
            <a:r>
              <a:rPr sz="1600" dirty="0">
                <a:latin typeface="Arial"/>
                <a:cs typeface="Arial"/>
              </a:rPr>
              <a:t>complicated</a:t>
            </a:r>
            <a:r>
              <a:rPr sz="1600" spc="-30" dirty="0">
                <a:latin typeface="Arial"/>
                <a:cs typeface="Arial"/>
              </a:rPr>
              <a:t> </a:t>
            </a:r>
            <a:r>
              <a:rPr sz="1600" spc="-25" dirty="0">
                <a:latin typeface="Arial"/>
                <a:cs typeface="Arial"/>
              </a:rPr>
              <a:t>or </a:t>
            </a:r>
            <a:r>
              <a:rPr sz="1600" dirty="0">
                <a:latin typeface="Arial"/>
                <a:cs typeface="Arial"/>
              </a:rPr>
              <a:t>involved</a:t>
            </a:r>
            <a:r>
              <a:rPr sz="1600" spc="-55" dirty="0">
                <a:latin typeface="Arial"/>
                <a:cs typeface="Arial"/>
              </a:rPr>
              <a:t> </a:t>
            </a:r>
            <a:r>
              <a:rPr sz="1600" dirty="0">
                <a:latin typeface="Arial"/>
                <a:cs typeface="Arial"/>
              </a:rPr>
              <a:t>arrangement</a:t>
            </a:r>
            <a:r>
              <a:rPr sz="1600" spc="-15" dirty="0">
                <a:latin typeface="Arial"/>
                <a:cs typeface="Arial"/>
              </a:rPr>
              <a:t> </a:t>
            </a:r>
            <a:r>
              <a:rPr sz="1600" dirty="0">
                <a:latin typeface="Arial"/>
                <a:cs typeface="Arial"/>
              </a:rPr>
              <a:t>of</a:t>
            </a:r>
            <a:r>
              <a:rPr sz="1600" spc="-35" dirty="0">
                <a:latin typeface="Arial"/>
                <a:cs typeface="Arial"/>
              </a:rPr>
              <a:t> </a:t>
            </a:r>
            <a:r>
              <a:rPr sz="1600" dirty="0">
                <a:latin typeface="Arial"/>
                <a:cs typeface="Arial"/>
              </a:rPr>
              <a:t>parts,</a:t>
            </a:r>
            <a:r>
              <a:rPr sz="1600" spc="-20" dirty="0">
                <a:latin typeface="Arial"/>
                <a:cs typeface="Arial"/>
              </a:rPr>
              <a:t> </a:t>
            </a:r>
            <a:r>
              <a:rPr sz="1600" dirty="0">
                <a:latin typeface="Arial"/>
                <a:cs typeface="Arial"/>
              </a:rPr>
              <a:t>units,</a:t>
            </a:r>
            <a:r>
              <a:rPr sz="1600" spc="-25" dirty="0">
                <a:latin typeface="Arial"/>
                <a:cs typeface="Arial"/>
              </a:rPr>
              <a:t> </a:t>
            </a:r>
            <a:r>
              <a:rPr sz="1600" spc="-10" dirty="0">
                <a:latin typeface="Arial"/>
                <a:cs typeface="Arial"/>
              </a:rPr>
              <a:t>etc.: </a:t>
            </a:r>
            <a:r>
              <a:rPr sz="1600" dirty="0">
                <a:latin typeface="Arial"/>
                <a:cs typeface="Arial"/>
              </a:rPr>
              <a:t>complex</a:t>
            </a:r>
            <a:r>
              <a:rPr sz="1600" spc="-25" dirty="0">
                <a:latin typeface="Arial"/>
                <a:cs typeface="Arial"/>
              </a:rPr>
              <a:t> </a:t>
            </a:r>
            <a:r>
              <a:rPr sz="1600" spc="-10" dirty="0">
                <a:latin typeface="Arial"/>
                <a:cs typeface="Arial"/>
              </a:rPr>
              <a:t>machinery.</a:t>
            </a:r>
            <a:endParaRPr sz="1600">
              <a:latin typeface="Arial"/>
              <a:cs typeface="Arial"/>
            </a:endParaRPr>
          </a:p>
          <a:p>
            <a:pPr marL="12700">
              <a:lnSpc>
                <a:spcPct val="100000"/>
              </a:lnSpc>
              <a:spcBef>
                <a:spcPts val="5"/>
              </a:spcBef>
            </a:pPr>
            <a:r>
              <a:rPr sz="1600" spc="-25" dirty="0">
                <a:solidFill>
                  <a:srgbClr val="FF0000"/>
                </a:solidFill>
                <a:latin typeface="Arial"/>
                <a:cs typeface="Arial"/>
              </a:rPr>
              <a:t>3.</a:t>
            </a:r>
            <a:endParaRPr sz="1600">
              <a:latin typeface="Arial"/>
              <a:cs typeface="Arial"/>
            </a:endParaRPr>
          </a:p>
          <a:p>
            <a:pPr marL="12700" marR="244475">
              <a:lnSpc>
                <a:spcPts val="1540"/>
              </a:lnSpc>
              <a:spcBef>
                <a:spcPts val="365"/>
              </a:spcBef>
            </a:pPr>
            <a:r>
              <a:rPr sz="1600" dirty="0">
                <a:latin typeface="Arial"/>
                <a:cs typeface="Arial"/>
              </a:rPr>
              <a:t>so</a:t>
            </a:r>
            <a:r>
              <a:rPr sz="1600" spc="-25" dirty="0">
                <a:latin typeface="Arial"/>
                <a:cs typeface="Arial"/>
              </a:rPr>
              <a:t> </a:t>
            </a:r>
            <a:r>
              <a:rPr sz="1600" dirty="0">
                <a:latin typeface="Arial"/>
                <a:cs typeface="Arial"/>
              </a:rPr>
              <a:t>complicated</a:t>
            </a:r>
            <a:r>
              <a:rPr sz="1600" spc="-25" dirty="0">
                <a:latin typeface="Arial"/>
                <a:cs typeface="Arial"/>
              </a:rPr>
              <a:t> </a:t>
            </a:r>
            <a:r>
              <a:rPr sz="1600" dirty="0">
                <a:latin typeface="Arial"/>
                <a:cs typeface="Arial"/>
              </a:rPr>
              <a:t>or</a:t>
            </a:r>
            <a:r>
              <a:rPr sz="1600" spc="-10" dirty="0">
                <a:latin typeface="Arial"/>
                <a:cs typeface="Arial"/>
              </a:rPr>
              <a:t> </a:t>
            </a:r>
            <a:r>
              <a:rPr sz="1600" dirty="0">
                <a:latin typeface="Arial"/>
                <a:cs typeface="Arial"/>
              </a:rPr>
              <a:t>intricate</a:t>
            </a:r>
            <a:r>
              <a:rPr sz="1600" spc="-20" dirty="0">
                <a:latin typeface="Arial"/>
                <a:cs typeface="Arial"/>
              </a:rPr>
              <a:t> </a:t>
            </a:r>
            <a:r>
              <a:rPr sz="1600" dirty="0">
                <a:latin typeface="Arial"/>
                <a:cs typeface="Arial"/>
              </a:rPr>
              <a:t>as</a:t>
            </a:r>
            <a:r>
              <a:rPr sz="1600" spc="-20" dirty="0">
                <a:latin typeface="Arial"/>
                <a:cs typeface="Arial"/>
              </a:rPr>
              <a:t> </a:t>
            </a:r>
            <a:r>
              <a:rPr sz="1600" dirty="0">
                <a:latin typeface="Arial"/>
                <a:cs typeface="Arial"/>
              </a:rPr>
              <a:t>to</a:t>
            </a:r>
            <a:r>
              <a:rPr sz="1600" spc="-15" dirty="0">
                <a:latin typeface="Arial"/>
                <a:cs typeface="Arial"/>
              </a:rPr>
              <a:t> </a:t>
            </a:r>
            <a:r>
              <a:rPr sz="1600" dirty="0">
                <a:latin typeface="Arial"/>
                <a:cs typeface="Arial"/>
              </a:rPr>
              <a:t>be</a:t>
            </a:r>
            <a:r>
              <a:rPr sz="1600" spc="-20" dirty="0">
                <a:latin typeface="Arial"/>
                <a:cs typeface="Arial"/>
              </a:rPr>
              <a:t> </a:t>
            </a:r>
            <a:r>
              <a:rPr sz="1600" dirty="0">
                <a:latin typeface="Arial"/>
                <a:cs typeface="Arial"/>
              </a:rPr>
              <a:t>hard</a:t>
            </a:r>
            <a:r>
              <a:rPr sz="1600" spc="-20" dirty="0">
                <a:latin typeface="Arial"/>
                <a:cs typeface="Arial"/>
              </a:rPr>
              <a:t> </a:t>
            </a:r>
            <a:r>
              <a:rPr sz="1600" spc="-25" dirty="0">
                <a:latin typeface="Arial"/>
                <a:cs typeface="Arial"/>
              </a:rPr>
              <a:t>to </a:t>
            </a:r>
            <a:r>
              <a:rPr sz="1600" dirty="0">
                <a:latin typeface="Arial"/>
                <a:cs typeface="Arial"/>
              </a:rPr>
              <a:t>understand</a:t>
            </a:r>
            <a:r>
              <a:rPr sz="1600" spc="-25" dirty="0">
                <a:latin typeface="Arial"/>
                <a:cs typeface="Arial"/>
              </a:rPr>
              <a:t> </a:t>
            </a:r>
            <a:r>
              <a:rPr sz="1600" dirty="0">
                <a:latin typeface="Arial"/>
                <a:cs typeface="Arial"/>
              </a:rPr>
              <a:t>or</a:t>
            </a:r>
            <a:r>
              <a:rPr sz="1600" spc="-15" dirty="0">
                <a:latin typeface="Arial"/>
                <a:cs typeface="Arial"/>
              </a:rPr>
              <a:t> </a:t>
            </a:r>
            <a:r>
              <a:rPr sz="1600" dirty="0">
                <a:latin typeface="Arial"/>
                <a:cs typeface="Arial"/>
              </a:rPr>
              <a:t>deal</a:t>
            </a:r>
            <a:r>
              <a:rPr sz="1600" spc="-25" dirty="0">
                <a:latin typeface="Arial"/>
                <a:cs typeface="Arial"/>
              </a:rPr>
              <a:t> </a:t>
            </a:r>
            <a:r>
              <a:rPr sz="1600" dirty="0">
                <a:latin typeface="Arial"/>
                <a:cs typeface="Arial"/>
              </a:rPr>
              <a:t>with:</a:t>
            </a:r>
            <a:r>
              <a:rPr sz="1600" spc="-25" dirty="0">
                <a:latin typeface="Arial"/>
                <a:cs typeface="Arial"/>
              </a:rPr>
              <a:t> </a:t>
            </a:r>
            <a:r>
              <a:rPr sz="1600" dirty="0">
                <a:latin typeface="Arial"/>
                <a:cs typeface="Arial"/>
              </a:rPr>
              <a:t>a</a:t>
            </a:r>
            <a:r>
              <a:rPr sz="1600" spc="-20" dirty="0">
                <a:latin typeface="Arial"/>
                <a:cs typeface="Arial"/>
              </a:rPr>
              <a:t> </a:t>
            </a:r>
            <a:r>
              <a:rPr sz="1600" dirty="0">
                <a:latin typeface="Arial"/>
                <a:cs typeface="Arial"/>
              </a:rPr>
              <a:t>complex</a:t>
            </a:r>
            <a:r>
              <a:rPr sz="1600" spc="-30" dirty="0">
                <a:latin typeface="Arial"/>
                <a:cs typeface="Arial"/>
              </a:rPr>
              <a:t> </a:t>
            </a:r>
            <a:r>
              <a:rPr sz="1600" spc="-10" dirty="0">
                <a:latin typeface="Arial"/>
                <a:cs typeface="Arial"/>
              </a:rPr>
              <a:t>problem.</a:t>
            </a:r>
            <a:endParaRPr sz="1600">
              <a:latin typeface="Arial"/>
              <a:cs typeface="Arial"/>
            </a:endParaRPr>
          </a:p>
          <a:p>
            <a:pPr marL="2542540">
              <a:lnSpc>
                <a:spcPct val="100000"/>
              </a:lnSpc>
              <a:spcBef>
                <a:spcPts val="20"/>
              </a:spcBef>
            </a:pPr>
            <a:r>
              <a:rPr sz="1200" b="1" i="1" dirty="0">
                <a:solidFill>
                  <a:srgbClr val="A6A6A6"/>
                </a:solidFill>
                <a:latin typeface="Arial"/>
                <a:cs typeface="Arial"/>
              </a:rPr>
              <a:t>Source:</a:t>
            </a:r>
            <a:r>
              <a:rPr sz="1200" b="1" i="1" spc="-40" dirty="0">
                <a:solidFill>
                  <a:srgbClr val="A6A6A6"/>
                </a:solidFill>
                <a:latin typeface="Arial"/>
                <a:cs typeface="Arial"/>
              </a:rPr>
              <a:t> </a:t>
            </a:r>
            <a:r>
              <a:rPr sz="1200" b="1" i="1" spc="-10" dirty="0">
                <a:solidFill>
                  <a:srgbClr val="A6A6A6"/>
                </a:solidFill>
                <a:latin typeface="Arial"/>
                <a:cs typeface="Arial"/>
              </a:rPr>
              <a:t>Dictionary.com</a:t>
            </a:r>
            <a:endParaRPr sz="1200">
              <a:latin typeface="Arial"/>
              <a:cs typeface="Arial"/>
            </a:endParaRPr>
          </a:p>
        </p:txBody>
      </p:sp>
      <p:sp>
        <p:nvSpPr>
          <p:cNvPr id="4" name="object 4"/>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COMPLEX</a:t>
            </a:r>
            <a:r>
              <a:rPr spc="-60" dirty="0"/>
              <a:t> </a:t>
            </a:r>
            <a:r>
              <a:rPr spc="-10" dirty="0"/>
              <a:t>SYSTEMS</a:t>
            </a:r>
          </a:p>
        </p:txBody>
      </p:sp>
      <p:sp>
        <p:nvSpPr>
          <p:cNvPr id="7" name="object 7"/>
          <p:cNvSpPr txBox="1">
            <a:spLocks noGrp="1"/>
          </p:cNvSpPr>
          <p:nvPr>
            <p:ph type="sldNum" sz="quarter" idx="7"/>
          </p:nvPr>
        </p:nvSpPr>
        <p:spPr>
          <a:prstGeom prst="rect">
            <a:avLst/>
          </a:prstGeom>
        </p:spPr>
        <p:txBody>
          <a:bodyPr vert="horz" wrap="square" lIns="0" tIns="31115" rIns="0" bIns="0" rtlCol="0">
            <a:spAutoFit/>
          </a:bodyPr>
          <a:lstStyle/>
          <a:p>
            <a:pPr marL="12700">
              <a:lnSpc>
                <a:spcPct val="100000"/>
              </a:lnSpc>
              <a:spcBef>
                <a:spcPts val="245"/>
              </a:spcBef>
            </a:pPr>
            <a:r>
              <a:rPr sz="900" b="1" dirty="0">
                <a:solidFill>
                  <a:srgbClr val="BEBEBE"/>
                </a:solidFill>
                <a:latin typeface="Arial"/>
                <a:cs typeface="Arial"/>
              </a:rPr>
              <a:t>Network</a:t>
            </a:r>
            <a:r>
              <a:rPr sz="900" b="1" spc="-40" dirty="0">
                <a:solidFill>
                  <a:srgbClr val="BEBEBE"/>
                </a:solidFill>
                <a:latin typeface="Arial"/>
                <a:cs typeface="Arial"/>
              </a:rPr>
              <a:t> </a:t>
            </a:r>
            <a:r>
              <a:rPr sz="900" b="1" dirty="0">
                <a:solidFill>
                  <a:srgbClr val="BEBEBE"/>
                </a:solidFill>
                <a:latin typeface="Arial"/>
                <a:cs typeface="Arial"/>
              </a:rPr>
              <a:t>Science:</a:t>
            </a:r>
            <a:r>
              <a:rPr sz="900" b="1" spc="-10" dirty="0">
                <a:solidFill>
                  <a:srgbClr val="BEBEBE"/>
                </a:solidFill>
                <a:latin typeface="Arial"/>
                <a:cs typeface="Arial"/>
              </a:rPr>
              <a:t> </a:t>
            </a:r>
            <a:r>
              <a:rPr sz="900" b="1" spc="-85" dirty="0">
                <a:solidFill>
                  <a:srgbClr val="BEBEBE"/>
                </a:solidFill>
                <a:latin typeface="Arial"/>
                <a:cs typeface="Arial"/>
              </a:rPr>
              <a:t>Int</a:t>
            </a:r>
            <a:r>
              <a:rPr sz="1800" spc="-127" baseline="20833" dirty="0"/>
              <a:t>1</a:t>
            </a:r>
            <a:r>
              <a:rPr sz="900" b="1" spc="-85" dirty="0">
                <a:solidFill>
                  <a:srgbClr val="BEBEBE"/>
                </a:solidFill>
                <a:latin typeface="Arial"/>
                <a:cs typeface="Arial"/>
              </a:rPr>
              <a:t>ro</a:t>
            </a:r>
            <a:r>
              <a:rPr sz="1800" spc="-127" baseline="20833" dirty="0"/>
              <a:t>8</a:t>
            </a:r>
            <a:r>
              <a:rPr sz="900" b="1" spc="-85" dirty="0">
                <a:solidFill>
                  <a:srgbClr val="BEBEBE"/>
                </a:solidFill>
                <a:latin typeface="Arial"/>
                <a:cs typeface="Arial"/>
              </a:rPr>
              <a:t>duction</a:t>
            </a:r>
            <a:endParaRPr sz="900">
              <a:latin typeface="Arial"/>
              <a:cs typeface="Arial"/>
            </a:endParaRPr>
          </a:p>
        </p:txBody>
      </p:sp>
      <p:sp>
        <p:nvSpPr>
          <p:cNvPr id="6" name="object 6"/>
          <p:cNvSpPr txBox="1"/>
          <p:nvPr/>
        </p:nvSpPr>
        <p:spPr>
          <a:xfrm>
            <a:off x="5031536" y="1259840"/>
            <a:ext cx="3880485" cy="2766060"/>
          </a:xfrm>
          <a:prstGeom prst="rect">
            <a:avLst/>
          </a:prstGeom>
        </p:spPr>
        <p:txBody>
          <a:bodyPr vert="horz" wrap="square" lIns="0" tIns="40005" rIns="0" bIns="0" rtlCol="0">
            <a:spAutoFit/>
          </a:bodyPr>
          <a:lstStyle/>
          <a:p>
            <a:pPr marL="12700" marR="20955">
              <a:lnSpc>
                <a:spcPts val="1730"/>
              </a:lnSpc>
              <a:spcBef>
                <a:spcPts val="315"/>
              </a:spcBef>
            </a:pPr>
            <a:r>
              <a:rPr sz="1600" spc="-10" dirty="0">
                <a:latin typeface="Arial"/>
                <a:cs typeface="Arial"/>
              </a:rPr>
              <a:t>Complexity,</a:t>
            </a:r>
            <a:r>
              <a:rPr sz="1600" spc="-45" dirty="0">
                <a:latin typeface="Arial"/>
                <a:cs typeface="Arial"/>
              </a:rPr>
              <a:t> </a:t>
            </a:r>
            <a:r>
              <a:rPr sz="1600" dirty="0">
                <a:latin typeface="Arial"/>
                <a:cs typeface="Arial"/>
              </a:rPr>
              <a:t>a</a:t>
            </a:r>
            <a:r>
              <a:rPr sz="1600" spc="-40" dirty="0">
                <a:latin typeface="Arial"/>
                <a:cs typeface="Arial"/>
              </a:rPr>
              <a:t> </a:t>
            </a:r>
            <a:r>
              <a:rPr sz="1600" b="1" dirty="0">
                <a:latin typeface="Arial"/>
                <a:cs typeface="Arial"/>
              </a:rPr>
              <a:t>scientific</a:t>
            </a:r>
            <a:r>
              <a:rPr sz="1600" b="1" spc="-20" dirty="0">
                <a:latin typeface="Arial"/>
                <a:cs typeface="Arial"/>
              </a:rPr>
              <a:t> </a:t>
            </a:r>
            <a:r>
              <a:rPr sz="1600" b="1" dirty="0">
                <a:latin typeface="Arial"/>
                <a:cs typeface="Arial"/>
              </a:rPr>
              <a:t>theory</a:t>
            </a:r>
            <a:r>
              <a:rPr sz="1600" b="1" spc="-40" dirty="0">
                <a:latin typeface="Arial"/>
                <a:cs typeface="Arial"/>
              </a:rPr>
              <a:t> </a:t>
            </a:r>
            <a:r>
              <a:rPr sz="1600" spc="-10" dirty="0">
                <a:latin typeface="Arial"/>
                <a:cs typeface="Arial"/>
              </a:rPr>
              <a:t>which </a:t>
            </a:r>
            <a:r>
              <a:rPr sz="1600" dirty="0">
                <a:latin typeface="Arial"/>
                <a:cs typeface="Arial"/>
              </a:rPr>
              <a:t>asserts</a:t>
            </a:r>
            <a:r>
              <a:rPr sz="1600" spc="-25" dirty="0">
                <a:latin typeface="Arial"/>
                <a:cs typeface="Arial"/>
              </a:rPr>
              <a:t> </a:t>
            </a:r>
            <a:r>
              <a:rPr sz="1600" dirty="0">
                <a:latin typeface="Arial"/>
                <a:cs typeface="Arial"/>
              </a:rPr>
              <a:t>that</a:t>
            </a:r>
            <a:r>
              <a:rPr sz="1600" spc="-10" dirty="0">
                <a:latin typeface="Arial"/>
                <a:cs typeface="Arial"/>
              </a:rPr>
              <a:t> </a:t>
            </a:r>
            <a:r>
              <a:rPr sz="1600" dirty="0">
                <a:latin typeface="Arial"/>
                <a:cs typeface="Arial"/>
              </a:rPr>
              <a:t>some</a:t>
            </a:r>
            <a:r>
              <a:rPr sz="1600" spc="-25" dirty="0">
                <a:latin typeface="Arial"/>
                <a:cs typeface="Arial"/>
              </a:rPr>
              <a:t> </a:t>
            </a:r>
            <a:r>
              <a:rPr sz="1600" dirty="0">
                <a:latin typeface="Arial"/>
                <a:cs typeface="Arial"/>
              </a:rPr>
              <a:t>systems</a:t>
            </a:r>
            <a:r>
              <a:rPr sz="1600" spc="-20" dirty="0">
                <a:latin typeface="Arial"/>
                <a:cs typeface="Arial"/>
              </a:rPr>
              <a:t> </a:t>
            </a:r>
            <a:r>
              <a:rPr sz="1600" spc="-10" dirty="0">
                <a:latin typeface="Arial"/>
                <a:cs typeface="Arial"/>
              </a:rPr>
              <a:t>display </a:t>
            </a:r>
            <a:r>
              <a:rPr sz="1600" dirty="0">
                <a:latin typeface="Arial"/>
                <a:cs typeface="Arial"/>
              </a:rPr>
              <a:t>behavioral</a:t>
            </a:r>
            <a:r>
              <a:rPr sz="1600" spc="-45" dirty="0">
                <a:latin typeface="Arial"/>
                <a:cs typeface="Arial"/>
              </a:rPr>
              <a:t> </a:t>
            </a:r>
            <a:r>
              <a:rPr sz="1600" dirty="0">
                <a:latin typeface="Arial"/>
                <a:cs typeface="Arial"/>
              </a:rPr>
              <a:t>phenomena</a:t>
            </a:r>
            <a:r>
              <a:rPr sz="1600" spc="-30" dirty="0">
                <a:latin typeface="Arial"/>
                <a:cs typeface="Arial"/>
              </a:rPr>
              <a:t> </a:t>
            </a:r>
            <a:r>
              <a:rPr sz="1600" dirty="0">
                <a:latin typeface="Arial"/>
                <a:cs typeface="Arial"/>
              </a:rPr>
              <a:t>that</a:t>
            </a:r>
            <a:r>
              <a:rPr sz="1600" spc="-20" dirty="0">
                <a:latin typeface="Arial"/>
                <a:cs typeface="Arial"/>
              </a:rPr>
              <a:t> </a:t>
            </a:r>
            <a:r>
              <a:rPr sz="1600" dirty="0">
                <a:latin typeface="Arial"/>
                <a:cs typeface="Arial"/>
              </a:rPr>
              <a:t>are</a:t>
            </a:r>
            <a:r>
              <a:rPr sz="1600" spc="-25" dirty="0">
                <a:latin typeface="Arial"/>
                <a:cs typeface="Arial"/>
              </a:rPr>
              <a:t> </a:t>
            </a:r>
            <a:r>
              <a:rPr sz="1600" spc="-10" dirty="0">
                <a:latin typeface="Arial"/>
                <a:cs typeface="Arial"/>
              </a:rPr>
              <a:t>completely </a:t>
            </a:r>
            <a:r>
              <a:rPr sz="1600" dirty="0">
                <a:latin typeface="Arial"/>
                <a:cs typeface="Arial"/>
              </a:rPr>
              <a:t>inexplicable</a:t>
            </a:r>
            <a:r>
              <a:rPr sz="1600" spc="-45" dirty="0">
                <a:latin typeface="Arial"/>
                <a:cs typeface="Arial"/>
              </a:rPr>
              <a:t> </a:t>
            </a:r>
            <a:r>
              <a:rPr sz="1600" dirty="0">
                <a:latin typeface="Arial"/>
                <a:cs typeface="Arial"/>
              </a:rPr>
              <a:t>by</a:t>
            </a:r>
            <a:r>
              <a:rPr sz="1600" spc="-25" dirty="0">
                <a:latin typeface="Arial"/>
                <a:cs typeface="Arial"/>
              </a:rPr>
              <a:t> </a:t>
            </a:r>
            <a:r>
              <a:rPr sz="1600" dirty="0">
                <a:latin typeface="Arial"/>
                <a:cs typeface="Arial"/>
              </a:rPr>
              <a:t>any</a:t>
            </a:r>
            <a:r>
              <a:rPr sz="1600" spc="-25" dirty="0">
                <a:latin typeface="Arial"/>
                <a:cs typeface="Arial"/>
              </a:rPr>
              <a:t> </a:t>
            </a:r>
            <a:r>
              <a:rPr sz="1600" dirty="0">
                <a:latin typeface="Arial"/>
                <a:cs typeface="Arial"/>
              </a:rPr>
              <a:t>conventional</a:t>
            </a:r>
            <a:r>
              <a:rPr sz="1600" spc="-35" dirty="0">
                <a:latin typeface="Arial"/>
                <a:cs typeface="Arial"/>
              </a:rPr>
              <a:t> </a:t>
            </a:r>
            <a:r>
              <a:rPr sz="1600" spc="-10" dirty="0">
                <a:latin typeface="Arial"/>
                <a:cs typeface="Arial"/>
              </a:rPr>
              <a:t>analysis </a:t>
            </a:r>
            <a:r>
              <a:rPr sz="1600" dirty="0">
                <a:latin typeface="Arial"/>
                <a:cs typeface="Arial"/>
              </a:rPr>
              <a:t>of</a:t>
            </a:r>
            <a:r>
              <a:rPr sz="1600" spc="-25" dirty="0">
                <a:latin typeface="Arial"/>
                <a:cs typeface="Arial"/>
              </a:rPr>
              <a:t> </a:t>
            </a:r>
            <a:r>
              <a:rPr sz="1600" dirty="0">
                <a:latin typeface="Arial"/>
                <a:cs typeface="Arial"/>
              </a:rPr>
              <a:t>the</a:t>
            </a:r>
            <a:r>
              <a:rPr sz="1600" spc="-25" dirty="0">
                <a:latin typeface="Arial"/>
                <a:cs typeface="Arial"/>
              </a:rPr>
              <a:t> </a:t>
            </a:r>
            <a:r>
              <a:rPr sz="1600" dirty="0">
                <a:latin typeface="Arial"/>
                <a:cs typeface="Arial"/>
              </a:rPr>
              <a:t>systems’</a:t>
            </a:r>
            <a:r>
              <a:rPr sz="1600" spc="-95" dirty="0">
                <a:latin typeface="Arial"/>
                <a:cs typeface="Arial"/>
              </a:rPr>
              <a:t> </a:t>
            </a:r>
            <a:r>
              <a:rPr sz="1600" dirty="0">
                <a:latin typeface="Arial"/>
                <a:cs typeface="Arial"/>
              </a:rPr>
              <a:t>constituent</a:t>
            </a:r>
            <a:r>
              <a:rPr sz="1600" spc="-20" dirty="0">
                <a:latin typeface="Arial"/>
                <a:cs typeface="Arial"/>
              </a:rPr>
              <a:t> </a:t>
            </a:r>
            <a:r>
              <a:rPr sz="1600" dirty="0">
                <a:latin typeface="Arial"/>
                <a:cs typeface="Arial"/>
              </a:rPr>
              <a:t>parts.</a:t>
            </a:r>
            <a:r>
              <a:rPr sz="1600" spc="-45" dirty="0">
                <a:latin typeface="Arial"/>
                <a:cs typeface="Arial"/>
              </a:rPr>
              <a:t> </a:t>
            </a:r>
            <a:r>
              <a:rPr sz="1600" spc="-10" dirty="0">
                <a:latin typeface="Arial"/>
                <a:cs typeface="Arial"/>
              </a:rPr>
              <a:t>These </a:t>
            </a:r>
            <a:r>
              <a:rPr sz="1600" dirty="0">
                <a:latin typeface="Arial"/>
                <a:cs typeface="Arial"/>
              </a:rPr>
              <a:t>phenomena,</a:t>
            </a:r>
            <a:r>
              <a:rPr sz="1600" spc="-30" dirty="0">
                <a:latin typeface="Arial"/>
                <a:cs typeface="Arial"/>
              </a:rPr>
              <a:t> </a:t>
            </a:r>
            <a:r>
              <a:rPr sz="1600" dirty="0">
                <a:latin typeface="Arial"/>
                <a:cs typeface="Arial"/>
              </a:rPr>
              <a:t>commonly</a:t>
            </a:r>
            <a:r>
              <a:rPr sz="1600" spc="-30" dirty="0">
                <a:latin typeface="Arial"/>
                <a:cs typeface="Arial"/>
              </a:rPr>
              <a:t> </a:t>
            </a:r>
            <a:r>
              <a:rPr sz="1600" dirty="0">
                <a:latin typeface="Arial"/>
                <a:cs typeface="Arial"/>
              </a:rPr>
              <a:t>referred</a:t>
            </a:r>
            <a:r>
              <a:rPr sz="1600" spc="-30" dirty="0">
                <a:latin typeface="Arial"/>
                <a:cs typeface="Arial"/>
              </a:rPr>
              <a:t> </a:t>
            </a:r>
            <a:r>
              <a:rPr sz="1600" dirty="0">
                <a:latin typeface="Arial"/>
                <a:cs typeface="Arial"/>
              </a:rPr>
              <a:t>to</a:t>
            </a:r>
            <a:r>
              <a:rPr sz="1600" spc="-30" dirty="0">
                <a:latin typeface="Arial"/>
                <a:cs typeface="Arial"/>
              </a:rPr>
              <a:t> </a:t>
            </a:r>
            <a:r>
              <a:rPr sz="1600" spc="-25" dirty="0">
                <a:latin typeface="Arial"/>
                <a:cs typeface="Arial"/>
              </a:rPr>
              <a:t>as </a:t>
            </a:r>
            <a:r>
              <a:rPr sz="1600" dirty="0">
                <a:latin typeface="Arial"/>
                <a:cs typeface="Arial"/>
              </a:rPr>
              <a:t>emergent</a:t>
            </a:r>
            <a:r>
              <a:rPr sz="1600" spc="-15" dirty="0">
                <a:latin typeface="Arial"/>
                <a:cs typeface="Arial"/>
              </a:rPr>
              <a:t> </a:t>
            </a:r>
            <a:r>
              <a:rPr sz="1600" spc="-10" dirty="0">
                <a:latin typeface="Arial"/>
                <a:cs typeface="Arial"/>
              </a:rPr>
              <a:t>behaviour,</a:t>
            </a:r>
            <a:r>
              <a:rPr sz="1600" spc="-30" dirty="0">
                <a:latin typeface="Arial"/>
                <a:cs typeface="Arial"/>
              </a:rPr>
              <a:t> </a:t>
            </a:r>
            <a:r>
              <a:rPr sz="1600" dirty="0">
                <a:latin typeface="Arial"/>
                <a:cs typeface="Arial"/>
              </a:rPr>
              <a:t>seem</a:t>
            </a:r>
            <a:r>
              <a:rPr sz="1600" spc="-30" dirty="0">
                <a:latin typeface="Arial"/>
                <a:cs typeface="Arial"/>
              </a:rPr>
              <a:t> </a:t>
            </a:r>
            <a:r>
              <a:rPr sz="1600" dirty="0">
                <a:latin typeface="Arial"/>
                <a:cs typeface="Arial"/>
              </a:rPr>
              <a:t>to</a:t>
            </a:r>
            <a:r>
              <a:rPr sz="1600" spc="-25" dirty="0">
                <a:latin typeface="Arial"/>
                <a:cs typeface="Arial"/>
              </a:rPr>
              <a:t> </a:t>
            </a:r>
            <a:r>
              <a:rPr sz="1600" dirty="0">
                <a:latin typeface="Arial"/>
                <a:cs typeface="Arial"/>
              </a:rPr>
              <a:t>occur</a:t>
            </a:r>
            <a:r>
              <a:rPr sz="1600" spc="-30" dirty="0">
                <a:latin typeface="Arial"/>
                <a:cs typeface="Arial"/>
              </a:rPr>
              <a:t> </a:t>
            </a:r>
            <a:r>
              <a:rPr sz="1600" spc="-25" dirty="0">
                <a:latin typeface="Arial"/>
                <a:cs typeface="Arial"/>
              </a:rPr>
              <a:t>in </a:t>
            </a:r>
            <a:r>
              <a:rPr sz="1600" dirty="0">
                <a:latin typeface="Arial"/>
                <a:cs typeface="Arial"/>
              </a:rPr>
              <a:t>many</a:t>
            </a:r>
            <a:r>
              <a:rPr sz="1600" spc="-20" dirty="0">
                <a:latin typeface="Arial"/>
                <a:cs typeface="Arial"/>
              </a:rPr>
              <a:t> </a:t>
            </a:r>
            <a:r>
              <a:rPr sz="1600" dirty="0">
                <a:latin typeface="Arial"/>
                <a:cs typeface="Arial"/>
              </a:rPr>
              <a:t>complex</a:t>
            </a:r>
            <a:r>
              <a:rPr sz="1600" spc="-25" dirty="0">
                <a:latin typeface="Arial"/>
                <a:cs typeface="Arial"/>
              </a:rPr>
              <a:t> </a:t>
            </a:r>
            <a:r>
              <a:rPr sz="1600" dirty="0">
                <a:latin typeface="Arial"/>
                <a:cs typeface="Arial"/>
              </a:rPr>
              <a:t>systems</a:t>
            </a:r>
            <a:r>
              <a:rPr sz="1600" spc="-20" dirty="0">
                <a:latin typeface="Arial"/>
                <a:cs typeface="Arial"/>
              </a:rPr>
              <a:t> </a:t>
            </a:r>
            <a:r>
              <a:rPr sz="1600" dirty="0">
                <a:latin typeface="Arial"/>
                <a:cs typeface="Arial"/>
              </a:rPr>
              <a:t>involving</a:t>
            </a:r>
            <a:r>
              <a:rPr sz="1600" spc="-45" dirty="0">
                <a:latin typeface="Arial"/>
                <a:cs typeface="Arial"/>
              </a:rPr>
              <a:t> </a:t>
            </a:r>
            <a:r>
              <a:rPr sz="1600" spc="-10" dirty="0">
                <a:latin typeface="Arial"/>
                <a:cs typeface="Arial"/>
              </a:rPr>
              <a:t>living </a:t>
            </a:r>
            <a:r>
              <a:rPr sz="1600" dirty="0">
                <a:latin typeface="Arial"/>
                <a:cs typeface="Arial"/>
              </a:rPr>
              <a:t>organisms,</a:t>
            </a:r>
            <a:r>
              <a:rPr sz="1600" spc="-30" dirty="0">
                <a:latin typeface="Arial"/>
                <a:cs typeface="Arial"/>
              </a:rPr>
              <a:t> </a:t>
            </a:r>
            <a:r>
              <a:rPr sz="1600" dirty="0">
                <a:latin typeface="Arial"/>
                <a:cs typeface="Arial"/>
              </a:rPr>
              <a:t>such</a:t>
            </a:r>
            <a:r>
              <a:rPr sz="1600" spc="-30" dirty="0">
                <a:latin typeface="Arial"/>
                <a:cs typeface="Arial"/>
              </a:rPr>
              <a:t> </a:t>
            </a:r>
            <a:r>
              <a:rPr sz="1600" dirty="0">
                <a:latin typeface="Arial"/>
                <a:cs typeface="Arial"/>
              </a:rPr>
              <a:t>as</a:t>
            </a:r>
            <a:r>
              <a:rPr sz="1600" spc="-25" dirty="0">
                <a:latin typeface="Arial"/>
                <a:cs typeface="Arial"/>
              </a:rPr>
              <a:t> </a:t>
            </a:r>
            <a:r>
              <a:rPr sz="1600" dirty="0">
                <a:latin typeface="Arial"/>
                <a:cs typeface="Arial"/>
              </a:rPr>
              <a:t>a</a:t>
            </a:r>
            <a:r>
              <a:rPr sz="1600" spc="-25" dirty="0">
                <a:latin typeface="Arial"/>
                <a:cs typeface="Arial"/>
              </a:rPr>
              <a:t> </a:t>
            </a:r>
            <a:r>
              <a:rPr sz="1600" dirty="0">
                <a:latin typeface="Arial"/>
                <a:cs typeface="Arial"/>
              </a:rPr>
              <a:t>stock</a:t>
            </a:r>
            <a:r>
              <a:rPr sz="1600" spc="-25" dirty="0">
                <a:latin typeface="Arial"/>
                <a:cs typeface="Arial"/>
              </a:rPr>
              <a:t> </a:t>
            </a:r>
            <a:r>
              <a:rPr sz="1600" dirty="0">
                <a:latin typeface="Arial"/>
                <a:cs typeface="Arial"/>
              </a:rPr>
              <a:t>market</a:t>
            </a:r>
            <a:r>
              <a:rPr sz="1600" spc="-15" dirty="0">
                <a:latin typeface="Arial"/>
                <a:cs typeface="Arial"/>
              </a:rPr>
              <a:t> </a:t>
            </a:r>
            <a:r>
              <a:rPr sz="1600" dirty="0">
                <a:latin typeface="Arial"/>
                <a:cs typeface="Arial"/>
              </a:rPr>
              <a:t>or</a:t>
            </a:r>
            <a:r>
              <a:rPr sz="1600" spc="-15" dirty="0">
                <a:latin typeface="Arial"/>
                <a:cs typeface="Arial"/>
              </a:rPr>
              <a:t> </a:t>
            </a:r>
            <a:r>
              <a:rPr sz="1600" spc="-25" dirty="0">
                <a:latin typeface="Arial"/>
                <a:cs typeface="Arial"/>
              </a:rPr>
              <a:t>the </a:t>
            </a:r>
            <a:r>
              <a:rPr sz="1600" dirty="0">
                <a:latin typeface="Arial"/>
                <a:cs typeface="Arial"/>
              </a:rPr>
              <a:t>human</a:t>
            </a:r>
            <a:r>
              <a:rPr sz="1600" spc="-25" dirty="0">
                <a:latin typeface="Arial"/>
                <a:cs typeface="Arial"/>
              </a:rPr>
              <a:t> </a:t>
            </a:r>
            <a:r>
              <a:rPr sz="1600" spc="-10" dirty="0">
                <a:latin typeface="Arial"/>
                <a:cs typeface="Arial"/>
              </a:rPr>
              <a:t>brain.</a:t>
            </a:r>
            <a:endParaRPr sz="1600">
              <a:latin typeface="Arial"/>
              <a:cs typeface="Arial"/>
            </a:endParaRPr>
          </a:p>
          <a:p>
            <a:pPr>
              <a:lnSpc>
                <a:spcPct val="100000"/>
              </a:lnSpc>
              <a:spcBef>
                <a:spcPts val="780"/>
              </a:spcBef>
            </a:pPr>
            <a:endParaRPr sz="1600">
              <a:latin typeface="Arial"/>
              <a:cs typeface="Arial"/>
            </a:endParaRPr>
          </a:p>
          <a:p>
            <a:pPr marL="391160">
              <a:lnSpc>
                <a:spcPct val="100000"/>
              </a:lnSpc>
            </a:pPr>
            <a:r>
              <a:rPr sz="1200" b="1" i="1" dirty="0">
                <a:solidFill>
                  <a:srgbClr val="A6A6A6"/>
                </a:solidFill>
                <a:latin typeface="Arial"/>
                <a:cs typeface="Arial"/>
              </a:rPr>
              <a:t>Source:</a:t>
            </a:r>
            <a:r>
              <a:rPr sz="1200" b="1" i="1" spc="-40" dirty="0">
                <a:solidFill>
                  <a:srgbClr val="A6A6A6"/>
                </a:solidFill>
                <a:latin typeface="Arial"/>
                <a:cs typeface="Arial"/>
              </a:rPr>
              <a:t> </a:t>
            </a:r>
            <a:r>
              <a:rPr sz="1200" b="1" i="1" u="sng" dirty="0">
                <a:solidFill>
                  <a:srgbClr val="A6A6A6"/>
                </a:solidFill>
                <a:uFill>
                  <a:solidFill>
                    <a:srgbClr val="A6A6A6"/>
                  </a:solidFill>
                </a:uFill>
                <a:latin typeface="Arial"/>
                <a:cs typeface="Arial"/>
              </a:rPr>
              <a:t>John</a:t>
            </a:r>
            <a:r>
              <a:rPr sz="1200" b="1" i="1" u="sng" spc="-35" dirty="0">
                <a:solidFill>
                  <a:srgbClr val="A6A6A6"/>
                </a:solidFill>
                <a:uFill>
                  <a:solidFill>
                    <a:srgbClr val="A6A6A6"/>
                  </a:solidFill>
                </a:uFill>
                <a:latin typeface="Arial"/>
                <a:cs typeface="Arial"/>
              </a:rPr>
              <a:t> </a:t>
            </a:r>
            <a:r>
              <a:rPr sz="1200" b="1" i="1" u="sng" dirty="0">
                <a:solidFill>
                  <a:srgbClr val="A6A6A6"/>
                </a:solidFill>
                <a:uFill>
                  <a:solidFill>
                    <a:srgbClr val="A6A6A6"/>
                  </a:solidFill>
                </a:uFill>
                <a:latin typeface="Arial"/>
                <a:cs typeface="Arial"/>
              </a:rPr>
              <a:t>L.</a:t>
            </a:r>
            <a:r>
              <a:rPr sz="1200" b="1" i="1" u="sng" spc="-25" dirty="0">
                <a:solidFill>
                  <a:srgbClr val="A6A6A6"/>
                </a:solidFill>
                <a:uFill>
                  <a:solidFill>
                    <a:srgbClr val="A6A6A6"/>
                  </a:solidFill>
                </a:uFill>
                <a:latin typeface="Arial"/>
                <a:cs typeface="Arial"/>
              </a:rPr>
              <a:t> </a:t>
            </a:r>
            <a:r>
              <a:rPr sz="1200" b="1" i="1" u="sng" dirty="0">
                <a:solidFill>
                  <a:srgbClr val="A6A6A6"/>
                </a:solidFill>
                <a:uFill>
                  <a:solidFill>
                    <a:srgbClr val="A6A6A6"/>
                  </a:solidFill>
                </a:uFill>
                <a:latin typeface="Arial"/>
                <a:cs typeface="Arial"/>
              </a:rPr>
              <a:t>Casti</a:t>
            </a:r>
            <a:r>
              <a:rPr sz="1200" b="1" i="1" u="none" dirty="0">
                <a:solidFill>
                  <a:srgbClr val="A6A6A6"/>
                </a:solidFill>
                <a:latin typeface="Arial"/>
                <a:cs typeface="Arial"/>
              </a:rPr>
              <a:t>,</a:t>
            </a:r>
            <a:r>
              <a:rPr sz="1200" b="1" i="1" u="none" spc="-45" dirty="0">
                <a:solidFill>
                  <a:srgbClr val="A6A6A6"/>
                </a:solidFill>
                <a:latin typeface="Arial"/>
                <a:cs typeface="Arial"/>
              </a:rPr>
              <a:t> </a:t>
            </a:r>
            <a:r>
              <a:rPr sz="1200" b="1" i="1" u="none" dirty="0">
                <a:solidFill>
                  <a:srgbClr val="A6A6A6"/>
                </a:solidFill>
                <a:latin typeface="Arial"/>
                <a:cs typeface="Arial"/>
              </a:rPr>
              <a:t>Encyclopædia</a:t>
            </a:r>
            <a:r>
              <a:rPr sz="1200" b="1" i="1" u="none" spc="-40" dirty="0">
                <a:solidFill>
                  <a:srgbClr val="A6A6A6"/>
                </a:solidFill>
                <a:latin typeface="Arial"/>
                <a:cs typeface="Arial"/>
              </a:rPr>
              <a:t> </a:t>
            </a:r>
            <a:r>
              <a:rPr sz="1200" b="1" i="1" u="none" spc="-10" dirty="0">
                <a:solidFill>
                  <a:srgbClr val="A6A6A6"/>
                </a:solidFill>
                <a:latin typeface="Arial"/>
                <a:cs typeface="Arial"/>
              </a:rPr>
              <a:t>Britannica</a:t>
            </a:r>
            <a:endParaRPr sz="12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197610">
              <a:lnSpc>
                <a:spcPts val="1240"/>
              </a:lnSpc>
            </a:pPr>
            <a:fld id="{81D60167-4931-47E6-BA6A-407CBD079E47}" type="slidenum">
              <a:rPr spc="-50" dirty="0"/>
              <a:t>2</a:t>
            </a:fld>
            <a:endParaRPr spc="-50" dirty="0"/>
          </a:p>
        </p:txBody>
      </p:sp>
      <p:sp>
        <p:nvSpPr>
          <p:cNvPr id="2" name="object 2"/>
          <p:cNvSpPr txBox="1"/>
          <p:nvPr/>
        </p:nvSpPr>
        <p:spPr>
          <a:xfrm>
            <a:off x="332497" y="89408"/>
            <a:ext cx="7943850" cy="4726935"/>
          </a:xfrm>
          <a:prstGeom prst="rect">
            <a:avLst/>
          </a:prstGeom>
        </p:spPr>
        <p:txBody>
          <a:bodyPr vert="horz" wrap="square" lIns="0" tIns="12700" rIns="0" bIns="0" rtlCol="0">
            <a:spAutoFit/>
          </a:bodyPr>
          <a:lstStyle/>
          <a:p>
            <a:pPr marL="12700" marR="2686685">
              <a:lnSpc>
                <a:spcPct val="100000"/>
              </a:lnSpc>
              <a:spcBef>
                <a:spcPts val="100"/>
              </a:spcBef>
            </a:pPr>
            <a:r>
              <a:rPr sz="1800" dirty="0">
                <a:latin typeface="Calibri"/>
                <a:cs typeface="Calibri"/>
              </a:rPr>
              <a:t>Course</a:t>
            </a:r>
            <a:r>
              <a:rPr sz="1800" spc="-45" dirty="0">
                <a:latin typeface="Calibri"/>
                <a:cs typeface="Calibri"/>
              </a:rPr>
              <a:t> </a:t>
            </a:r>
            <a:r>
              <a:rPr sz="1800" spc="-10" dirty="0">
                <a:latin typeface="Calibri"/>
                <a:cs typeface="Calibri"/>
              </a:rPr>
              <a:t>CSCI-6250/4250</a:t>
            </a:r>
            <a:r>
              <a:rPr sz="1800" spc="-50" dirty="0">
                <a:latin typeface="Calibri"/>
                <a:cs typeface="Calibri"/>
              </a:rPr>
              <a:t> </a:t>
            </a:r>
            <a:r>
              <a:rPr sz="1800" dirty="0">
                <a:latin typeface="Calibri"/>
                <a:cs typeface="Calibri"/>
              </a:rPr>
              <a:t>4cr:</a:t>
            </a:r>
            <a:r>
              <a:rPr sz="1800" spc="-50" dirty="0">
                <a:latin typeface="Calibri"/>
                <a:cs typeface="Calibri"/>
              </a:rPr>
              <a:t> </a:t>
            </a:r>
            <a:r>
              <a:rPr sz="1800" dirty="0">
                <a:latin typeface="Calibri"/>
                <a:cs typeface="Calibri"/>
              </a:rPr>
              <a:t>Frontier</a:t>
            </a:r>
            <a:r>
              <a:rPr sz="1800" spc="-55" dirty="0">
                <a:latin typeface="Calibri"/>
                <a:cs typeface="Calibri"/>
              </a:rPr>
              <a:t> </a:t>
            </a:r>
            <a:r>
              <a:rPr sz="1800" dirty="0">
                <a:latin typeface="Calibri"/>
                <a:cs typeface="Calibri"/>
              </a:rPr>
              <a:t>of</a:t>
            </a:r>
            <a:r>
              <a:rPr sz="1800" spc="-50" dirty="0">
                <a:latin typeface="Calibri"/>
                <a:cs typeface="Calibri"/>
              </a:rPr>
              <a:t> </a:t>
            </a:r>
            <a:r>
              <a:rPr sz="1800" dirty="0">
                <a:latin typeface="Calibri"/>
                <a:cs typeface="Calibri"/>
              </a:rPr>
              <a:t>Network</a:t>
            </a:r>
            <a:r>
              <a:rPr sz="1800" spc="-45" dirty="0">
                <a:latin typeface="Calibri"/>
                <a:cs typeface="Calibri"/>
              </a:rPr>
              <a:t> </a:t>
            </a:r>
            <a:r>
              <a:rPr sz="1800" spc="-10" dirty="0">
                <a:latin typeface="Calibri"/>
                <a:cs typeface="Calibri"/>
              </a:rPr>
              <a:t>Science </a:t>
            </a:r>
            <a:r>
              <a:rPr sz="1800" dirty="0">
                <a:latin typeface="Calibri"/>
                <a:cs typeface="Calibri"/>
              </a:rPr>
              <a:t>Monday</a:t>
            </a:r>
            <a:r>
              <a:rPr sz="1800" spc="-25" dirty="0">
                <a:latin typeface="Calibri"/>
                <a:cs typeface="Calibri"/>
              </a:rPr>
              <a:t> </a:t>
            </a:r>
            <a:r>
              <a:rPr sz="1800" dirty="0">
                <a:latin typeface="Calibri"/>
                <a:cs typeface="Calibri"/>
              </a:rPr>
              <a:t>-</a:t>
            </a:r>
            <a:r>
              <a:rPr sz="1800" spc="-30" dirty="0">
                <a:latin typeface="Calibri"/>
                <a:cs typeface="Calibri"/>
              </a:rPr>
              <a:t> </a:t>
            </a:r>
            <a:r>
              <a:rPr sz="1800" dirty="0">
                <a:latin typeface="Calibri"/>
                <a:cs typeface="Calibri"/>
              </a:rPr>
              <a:t>Thursday</a:t>
            </a:r>
            <a:r>
              <a:rPr sz="1800" spc="-35" dirty="0">
                <a:latin typeface="Calibri"/>
                <a:cs typeface="Calibri"/>
              </a:rPr>
              <a:t> </a:t>
            </a:r>
            <a:r>
              <a:rPr sz="1800" dirty="0">
                <a:latin typeface="Calibri"/>
                <a:cs typeface="Calibri"/>
              </a:rPr>
              <a:t>12:00</a:t>
            </a:r>
            <a:r>
              <a:rPr sz="1800" spc="-25" dirty="0">
                <a:latin typeface="Calibri"/>
                <a:cs typeface="Calibri"/>
              </a:rPr>
              <a:t> </a:t>
            </a:r>
            <a:r>
              <a:rPr sz="1800" dirty="0">
                <a:latin typeface="Calibri"/>
                <a:cs typeface="Calibri"/>
              </a:rPr>
              <a:t>-</a:t>
            </a:r>
            <a:r>
              <a:rPr sz="1800" spc="-25" dirty="0">
                <a:latin typeface="Calibri"/>
                <a:cs typeface="Calibri"/>
              </a:rPr>
              <a:t> </a:t>
            </a:r>
            <a:r>
              <a:rPr sz="1800" dirty="0">
                <a:latin typeface="Calibri"/>
                <a:cs typeface="Calibri"/>
              </a:rPr>
              <a:t>13:40,</a:t>
            </a:r>
            <a:r>
              <a:rPr sz="1800" spc="-20" dirty="0">
                <a:latin typeface="Calibri"/>
                <a:cs typeface="Calibri"/>
              </a:rPr>
              <a:t> </a:t>
            </a:r>
            <a:r>
              <a:rPr sz="1800" dirty="0">
                <a:latin typeface="Calibri"/>
                <a:cs typeface="Calibri"/>
              </a:rPr>
              <a:t>Amos</a:t>
            </a:r>
            <a:r>
              <a:rPr sz="1800" spc="-35" dirty="0">
                <a:latin typeface="Calibri"/>
                <a:cs typeface="Calibri"/>
              </a:rPr>
              <a:t> </a:t>
            </a:r>
            <a:r>
              <a:rPr sz="1800" dirty="0">
                <a:latin typeface="Calibri"/>
                <a:cs typeface="Calibri"/>
              </a:rPr>
              <a:t>Eaton</a:t>
            </a:r>
            <a:r>
              <a:rPr sz="1800" spc="-15" dirty="0">
                <a:latin typeface="Calibri"/>
                <a:cs typeface="Calibri"/>
              </a:rPr>
              <a:t> </a:t>
            </a:r>
            <a:r>
              <a:rPr sz="1800" spc="-25" dirty="0">
                <a:latin typeface="Calibri"/>
                <a:cs typeface="Calibri"/>
              </a:rPr>
              <a:t>216</a:t>
            </a:r>
            <a:endParaRPr sz="1800" dirty="0">
              <a:latin typeface="Calibri"/>
              <a:cs typeface="Calibri"/>
            </a:endParaRPr>
          </a:p>
          <a:p>
            <a:pPr marL="12700">
              <a:lnSpc>
                <a:spcPct val="100000"/>
              </a:lnSpc>
              <a:spcBef>
                <a:spcPts val="2160"/>
              </a:spcBef>
            </a:pPr>
            <a:r>
              <a:rPr sz="1800" b="1" dirty="0">
                <a:latin typeface="Calibri"/>
                <a:cs typeface="Calibri"/>
              </a:rPr>
              <a:t>Class</a:t>
            </a:r>
            <a:r>
              <a:rPr sz="1800" b="1" spc="-5" dirty="0">
                <a:latin typeface="Calibri"/>
                <a:cs typeface="Calibri"/>
              </a:rPr>
              <a:t> </a:t>
            </a:r>
            <a:r>
              <a:rPr sz="1800" b="1" spc="-10" dirty="0">
                <a:latin typeface="Calibri"/>
                <a:cs typeface="Calibri"/>
              </a:rPr>
              <a:t>Web-</a:t>
            </a:r>
            <a:r>
              <a:rPr sz="1800" b="1" spc="-20" dirty="0">
                <a:latin typeface="Calibri"/>
                <a:cs typeface="Calibri"/>
              </a:rPr>
              <a:t>site</a:t>
            </a:r>
            <a:endParaRPr sz="1800" dirty="0">
              <a:latin typeface="Calibri"/>
              <a:cs typeface="Calibri"/>
            </a:endParaRPr>
          </a:p>
          <a:p>
            <a:pPr marL="12700">
              <a:lnSpc>
                <a:spcPct val="100000"/>
              </a:lnSpc>
            </a:pPr>
            <a:r>
              <a:rPr sz="1800" u="sng" spc="-10" dirty="0">
                <a:solidFill>
                  <a:srgbClr val="0000FF"/>
                </a:solidFill>
                <a:uFill>
                  <a:solidFill>
                    <a:srgbClr val="0000FF"/>
                  </a:solidFill>
                </a:uFill>
                <a:latin typeface="Calibri"/>
                <a:cs typeface="Calibri"/>
                <a:hlinkClick r:id="rId2"/>
              </a:rPr>
              <a:t>http://www.cs.rpi.edu/~szymansk/fns.2</a:t>
            </a:r>
            <a:r>
              <a:rPr lang="en-US" u="sng" spc="-10" dirty="0">
                <a:solidFill>
                  <a:srgbClr val="0000FF"/>
                </a:solidFill>
                <a:uFill>
                  <a:solidFill>
                    <a:srgbClr val="0000FF"/>
                  </a:solidFill>
                </a:uFill>
                <a:latin typeface="Calibri"/>
                <a:cs typeface="Calibri"/>
                <a:hlinkClick r:id="rId2"/>
              </a:rPr>
              <a:t>4</a:t>
            </a:r>
            <a:r>
              <a:rPr sz="1800" u="sng" spc="-10" dirty="0">
                <a:solidFill>
                  <a:srgbClr val="0000FF"/>
                </a:solidFill>
                <a:uFill>
                  <a:solidFill>
                    <a:srgbClr val="0000FF"/>
                  </a:solidFill>
                </a:uFill>
                <a:latin typeface="Calibri"/>
                <a:cs typeface="Calibri"/>
                <a:hlinkClick r:id="rId2"/>
              </a:rPr>
              <a:t>/index.php</a:t>
            </a:r>
            <a:endParaRPr sz="1800" dirty="0">
              <a:latin typeface="Calibri"/>
              <a:cs typeface="Calibri"/>
            </a:endParaRPr>
          </a:p>
          <a:p>
            <a:pPr marL="12700" marR="720725">
              <a:lnSpc>
                <a:spcPct val="200000"/>
              </a:lnSpc>
            </a:pPr>
            <a:r>
              <a:rPr sz="1800" b="1" dirty="0">
                <a:latin typeface="Calibri"/>
                <a:cs typeface="Calibri"/>
              </a:rPr>
              <a:t>Instructor:</a:t>
            </a:r>
            <a:r>
              <a:rPr sz="1800" b="1" spc="-10" dirty="0">
                <a:latin typeface="Calibri"/>
                <a:cs typeface="Calibri"/>
              </a:rPr>
              <a:t> </a:t>
            </a:r>
            <a:r>
              <a:rPr sz="1800" b="1" dirty="0">
                <a:latin typeface="Calibri"/>
                <a:cs typeface="Calibri"/>
              </a:rPr>
              <a:t>Prof.</a:t>
            </a:r>
            <a:r>
              <a:rPr sz="1800" b="1" spc="-15" dirty="0">
                <a:latin typeface="Calibri"/>
                <a:cs typeface="Calibri"/>
              </a:rPr>
              <a:t> </a:t>
            </a:r>
            <a:r>
              <a:rPr sz="1800" b="1" dirty="0">
                <a:latin typeface="Calibri"/>
                <a:cs typeface="Calibri"/>
              </a:rPr>
              <a:t>Boleslaw</a:t>
            </a:r>
            <a:r>
              <a:rPr sz="1800" b="1" spc="-15" dirty="0">
                <a:latin typeface="Calibri"/>
                <a:cs typeface="Calibri"/>
              </a:rPr>
              <a:t> </a:t>
            </a:r>
            <a:r>
              <a:rPr sz="1800" b="1" dirty="0">
                <a:latin typeface="Calibri"/>
                <a:cs typeface="Calibri"/>
              </a:rPr>
              <a:t>K.</a:t>
            </a:r>
            <a:r>
              <a:rPr sz="1800" b="1" spc="-10" dirty="0">
                <a:latin typeface="Calibri"/>
                <a:cs typeface="Calibri"/>
              </a:rPr>
              <a:t> </a:t>
            </a:r>
            <a:r>
              <a:rPr sz="1800" b="1" dirty="0">
                <a:latin typeface="Calibri"/>
                <a:cs typeface="Calibri"/>
              </a:rPr>
              <a:t>Szymanski,</a:t>
            </a:r>
            <a:r>
              <a:rPr sz="1800" b="1" spc="-10" dirty="0">
                <a:latin typeface="Calibri"/>
                <a:cs typeface="Calibri"/>
              </a:rPr>
              <a:t> </a:t>
            </a:r>
            <a:r>
              <a:rPr sz="1800" b="1" dirty="0">
                <a:latin typeface="Calibri"/>
                <a:cs typeface="Calibri"/>
              </a:rPr>
              <a:t>email:</a:t>
            </a:r>
            <a:r>
              <a:rPr sz="1800" b="1" spc="-10" dirty="0">
                <a:latin typeface="Calibri"/>
                <a:cs typeface="Calibri"/>
              </a:rPr>
              <a:t> </a:t>
            </a:r>
            <a:r>
              <a:rPr b="1" dirty="0">
                <a:latin typeface="Calibri"/>
                <a:cs typeface="Calibri"/>
                <a:hlinkClick r:id="rId3"/>
              </a:rPr>
              <a:t>szymab@rpi.edu</a:t>
            </a:r>
            <a:endParaRPr lang="en-US" b="1" dirty="0">
              <a:latin typeface="Calibri"/>
              <a:cs typeface="Calibri"/>
            </a:endParaRPr>
          </a:p>
          <a:p>
            <a:pPr marL="12700" marR="720725">
              <a:lnSpc>
                <a:spcPct val="200000"/>
              </a:lnSpc>
            </a:pPr>
            <a:r>
              <a:rPr lang="en-US" sz="1800" b="1" dirty="0">
                <a:latin typeface="Calibri"/>
                <a:cs typeface="Calibri"/>
              </a:rPr>
              <a:t>T</a:t>
            </a:r>
            <a:r>
              <a:rPr sz="1800" b="1" dirty="0">
                <a:latin typeface="Calibri"/>
                <a:cs typeface="Calibri"/>
              </a:rPr>
              <a:t>eaching</a:t>
            </a:r>
            <a:r>
              <a:rPr sz="1800" b="1" spc="-45" dirty="0">
                <a:latin typeface="Calibri"/>
                <a:cs typeface="Calibri"/>
              </a:rPr>
              <a:t> </a:t>
            </a:r>
            <a:r>
              <a:rPr sz="1800" b="1" dirty="0">
                <a:latin typeface="Calibri"/>
                <a:cs typeface="Calibri"/>
              </a:rPr>
              <a:t>Assistant:</a:t>
            </a:r>
            <a:r>
              <a:rPr sz="1800" b="1" spc="-40" dirty="0">
                <a:latin typeface="Calibri"/>
                <a:cs typeface="Calibri"/>
              </a:rPr>
              <a:t> </a:t>
            </a:r>
            <a:r>
              <a:rPr sz="1800" dirty="0">
                <a:latin typeface="Calibri"/>
                <a:cs typeface="Calibri"/>
              </a:rPr>
              <a:t>Vijay,</a:t>
            </a:r>
            <a:r>
              <a:rPr sz="1800" spc="-35" dirty="0">
                <a:latin typeface="Calibri"/>
                <a:cs typeface="Calibri"/>
              </a:rPr>
              <a:t> </a:t>
            </a:r>
            <a:r>
              <a:rPr sz="1800" dirty="0">
                <a:latin typeface="Calibri"/>
                <a:cs typeface="Calibri"/>
              </a:rPr>
              <a:t>Sadashivaiah</a:t>
            </a:r>
            <a:r>
              <a:rPr sz="1800" spc="335" dirty="0">
                <a:latin typeface="Calibri"/>
                <a:cs typeface="Calibri"/>
              </a:rPr>
              <a:t> </a:t>
            </a:r>
            <a:r>
              <a:rPr sz="1800" spc="-10" dirty="0">
                <a:latin typeface="Calibri"/>
                <a:cs typeface="Calibri"/>
              </a:rPr>
              <a:t>e-</a:t>
            </a:r>
            <a:r>
              <a:rPr sz="1800" dirty="0">
                <a:latin typeface="Calibri"/>
                <a:cs typeface="Calibri"/>
              </a:rPr>
              <a:t>mail:</a:t>
            </a:r>
            <a:r>
              <a:rPr sz="1800" spc="-40" dirty="0">
                <a:latin typeface="Calibri"/>
                <a:cs typeface="Calibri"/>
              </a:rPr>
              <a:t> </a:t>
            </a:r>
            <a:r>
              <a:rPr sz="1800" spc="-10" dirty="0">
                <a:latin typeface="Calibri"/>
                <a:cs typeface="Calibri"/>
                <a:hlinkClick r:id="rId4"/>
              </a:rPr>
              <a:t>sadasv2@rpi.edu</a:t>
            </a:r>
            <a:endParaRPr sz="1800" dirty="0">
              <a:latin typeface="Calibri"/>
              <a:cs typeface="Calibri"/>
            </a:endParaRPr>
          </a:p>
          <a:p>
            <a:pPr marL="12700" marR="5080">
              <a:lnSpc>
                <a:spcPct val="100000"/>
              </a:lnSpc>
            </a:pPr>
            <a:r>
              <a:rPr sz="1800" b="1" dirty="0">
                <a:latin typeface="Calibri"/>
                <a:cs typeface="Calibri"/>
              </a:rPr>
              <a:t>Office</a:t>
            </a:r>
            <a:r>
              <a:rPr sz="1800" b="1" spc="-45" dirty="0">
                <a:latin typeface="Calibri"/>
                <a:cs typeface="Calibri"/>
              </a:rPr>
              <a:t> </a:t>
            </a:r>
            <a:r>
              <a:rPr sz="1800" b="1" dirty="0">
                <a:latin typeface="Calibri"/>
                <a:cs typeface="Calibri"/>
              </a:rPr>
              <a:t>Hours:</a:t>
            </a:r>
            <a:r>
              <a:rPr sz="1800" b="1" spc="-40" dirty="0">
                <a:latin typeface="Calibri"/>
                <a:cs typeface="Calibri"/>
              </a:rPr>
              <a:t> </a:t>
            </a:r>
            <a:r>
              <a:rPr sz="1800" dirty="0">
                <a:latin typeface="Calibri"/>
                <a:cs typeface="Calibri"/>
              </a:rPr>
              <a:t>Monday</a:t>
            </a:r>
            <a:r>
              <a:rPr lang="en-US" sz="1800" dirty="0">
                <a:latin typeface="Calibri"/>
                <a:cs typeface="Calibri"/>
              </a:rPr>
              <a:t> &amp;</a:t>
            </a:r>
            <a:r>
              <a:rPr sz="1800" spc="-40" dirty="0">
                <a:latin typeface="Calibri"/>
                <a:cs typeface="Calibri"/>
              </a:rPr>
              <a:t> </a:t>
            </a:r>
            <a:r>
              <a:rPr sz="1800" dirty="0">
                <a:latin typeface="Calibri"/>
                <a:cs typeface="Calibri"/>
              </a:rPr>
              <a:t>Thursday</a:t>
            </a:r>
            <a:r>
              <a:rPr lang="en-US" spc="-35" dirty="0">
                <a:latin typeface="Calibri"/>
                <a:cs typeface="Calibri"/>
              </a:rPr>
              <a:t>, </a:t>
            </a:r>
            <a:r>
              <a:rPr sz="1800" dirty="0">
                <a:latin typeface="Calibri"/>
                <a:cs typeface="Calibri"/>
              </a:rPr>
              <a:t>15:00</a:t>
            </a:r>
            <a:r>
              <a:rPr sz="1800" spc="-40" dirty="0">
                <a:latin typeface="Calibri"/>
                <a:cs typeface="Calibri"/>
              </a:rPr>
              <a:t> </a:t>
            </a:r>
            <a:r>
              <a:rPr sz="1800" dirty="0">
                <a:latin typeface="Calibri"/>
                <a:cs typeface="Calibri"/>
              </a:rPr>
              <a:t>–</a:t>
            </a:r>
            <a:r>
              <a:rPr sz="1800" spc="-45" dirty="0">
                <a:latin typeface="Calibri"/>
                <a:cs typeface="Calibri"/>
              </a:rPr>
              <a:t> </a:t>
            </a:r>
            <a:r>
              <a:rPr sz="1800" dirty="0">
                <a:latin typeface="Calibri"/>
                <a:cs typeface="Calibri"/>
              </a:rPr>
              <a:t>16:00</a:t>
            </a:r>
            <a:r>
              <a:rPr sz="1800" spc="-40" dirty="0">
                <a:latin typeface="Calibri"/>
                <a:cs typeface="Calibri"/>
              </a:rPr>
              <a:t> </a:t>
            </a:r>
            <a:r>
              <a:rPr sz="1800" dirty="0">
                <a:latin typeface="Calibri"/>
                <a:cs typeface="Calibri"/>
              </a:rPr>
              <a:t>by</a:t>
            </a:r>
            <a:r>
              <a:rPr sz="1800" spc="-35" dirty="0">
                <a:latin typeface="Calibri"/>
                <a:cs typeface="Calibri"/>
              </a:rPr>
              <a:t> </a:t>
            </a:r>
            <a:r>
              <a:rPr sz="1800" dirty="0">
                <a:latin typeface="Calibri"/>
                <a:cs typeface="Calibri"/>
              </a:rPr>
              <a:t>appointment</a:t>
            </a:r>
            <a:r>
              <a:rPr sz="1800" spc="-45" dirty="0">
                <a:latin typeface="Calibri"/>
                <a:cs typeface="Calibri"/>
              </a:rPr>
              <a:t> </a:t>
            </a:r>
            <a:r>
              <a:rPr sz="1800" dirty="0">
                <a:latin typeface="Calibri"/>
                <a:cs typeface="Calibri"/>
              </a:rPr>
              <a:t>by</a:t>
            </a:r>
            <a:r>
              <a:rPr sz="1800" spc="-40" dirty="0">
                <a:latin typeface="Calibri"/>
                <a:cs typeface="Calibri"/>
              </a:rPr>
              <a:t> </a:t>
            </a:r>
            <a:r>
              <a:rPr sz="1800" dirty="0">
                <a:latin typeface="Calibri"/>
                <a:cs typeface="Calibri"/>
              </a:rPr>
              <a:t>email</a:t>
            </a:r>
            <a:r>
              <a:rPr sz="1800" spc="-45" dirty="0">
                <a:latin typeface="Calibri"/>
                <a:cs typeface="Calibri"/>
              </a:rPr>
              <a:t> </a:t>
            </a:r>
            <a:r>
              <a:rPr sz="1800" dirty="0">
                <a:latin typeface="Calibri"/>
                <a:cs typeface="Calibri"/>
              </a:rPr>
              <a:t>either</a:t>
            </a:r>
            <a:r>
              <a:rPr sz="1800" spc="-35" dirty="0">
                <a:latin typeface="Calibri"/>
                <a:cs typeface="Calibri"/>
              </a:rPr>
              <a:t> </a:t>
            </a:r>
            <a:r>
              <a:rPr sz="1800" dirty="0">
                <a:latin typeface="Calibri"/>
                <a:cs typeface="Calibri"/>
              </a:rPr>
              <a:t>in</a:t>
            </a:r>
            <a:r>
              <a:rPr sz="1800" spc="-45" dirty="0">
                <a:latin typeface="Calibri"/>
                <a:cs typeface="Calibri"/>
              </a:rPr>
              <a:t> </a:t>
            </a:r>
            <a:r>
              <a:rPr sz="1800" spc="-25" dirty="0">
                <a:latin typeface="Calibri"/>
                <a:cs typeface="Calibri"/>
              </a:rPr>
              <a:t>the </a:t>
            </a:r>
            <a:r>
              <a:rPr sz="1800" dirty="0">
                <a:latin typeface="Calibri"/>
                <a:cs typeface="Calibri"/>
              </a:rPr>
              <a:t>office</a:t>
            </a:r>
            <a:r>
              <a:rPr sz="1800" spc="-35" dirty="0">
                <a:latin typeface="Calibri"/>
                <a:cs typeface="Calibri"/>
              </a:rPr>
              <a:t> </a:t>
            </a:r>
            <a:r>
              <a:rPr sz="1800" dirty="0">
                <a:latin typeface="Calibri"/>
                <a:cs typeface="Calibri"/>
              </a:rPr>
              <a:t>(TBA)</a:t>
            </a:r>
            <a:r>
              <a:rPr sz="1800" spc="-35" dirty="0">
                <a:latin typeface="Calibri"/>
                <a:cs typeface="Calibri"/>
              </a:rPr>
              <a:t> </a:t>
            </a:r>
            <a:r>
              <a:rPr sz="1800" dirty="0">
                <a:latin typeface="Calibri"/>
                <a:cs typeface="Calibri"/>
              </a:rPr>
              <a:t>or</a:t>
            </a:r>
            <a:r>
              <a:rPr sz="1800" spc="-30" dirty="0">
                <a:latin typeface="Calibri"/>
                <a:cs typeface="Calibri"/>
              </a:rPr>
              <a:t> </a:t>
            </a:r>
            <a:r>
              <a:rPr sz="1800" dirty="0">
                <a:latin typeface="Calibri"/>
                <a:cs typeface="Calibri"/>
              </a:rPr>
              <a:t>by</a:t>
            </a:r>
            <a:r>
              <a:rPr sz="1800" spc="-30" dirty="0">
                <a:latin typeface="Calibri"/>
                <a:cs typeface="Calibri"/>
              </a:rPr>
              <a:t> </a:t>
            </a:r>
            <a:r>
              <a:rPr sz="1800" dirty="0">
                <a:latin typeface="Calibri"/>
                <a:cs typeface="Calibri"/>
              </a:rPr>
              <a:t>Webex</a:t>
            </a:r>
            <a:r>
              <a:rPr sz="1800" spc="-35" dirty="0">
                <a:latin typeface="Calibri"/>
                <a:cs typeface="Calibri"/>
              </a:rPr>
              <a:t> </a:t>
            </a:r>
            <a:r>
              <a:rPr sz="1800" dirty="0">
                <a:latin typeface="Calibri"/>
                <a:cs typeface="Calibri"/>
              </a:rPr>
              <a:t>link:</a:t>
            </a:r>
            <a:r>
              <a:rPr sz="1800" spc="-30" dirty="0">
                <a:latin typeface="Calibri"/>
                <a:cs typeface="Calibri"/>
              </a:rPr>
              <a:t> </a:t>
            </a:r>
            <a:r>
              <a:rPr sz="1800" spc="-10" dirty="0">
                <a:latin typeface="Calibri"/>
                <a:cs typeface="Calibri"/>
              </a:rPr>
              <a:t>https://rensselaer.webex.com/meet/sadasv2</a:t>
            </a:r>
            <a:endParaRPr sz="1800" dirty="0">
              <a:latin typeface="Calibri"/>
              <a:cs typeface="Calibri"/>
            </a:endParaRPr>
          </a:p>
          <a:p>
            <a:pPr marL="12700">
              <a:lnSpc>
                <a:spcPct val="100000"/>
              </a:lnSpc>
            </a:pPr>
            <a:endParaRPr lang="en-US" sz="1800" b="1" spc="-10" dirty="0">
              <a:latin typeface="Calibri"/>
              <a:cs typeface="Calibri"/>
            </a:endParaRPr>
          </a:p>
          <a:p>
            <a:pPr marL="12700">
              <a:lnSpc>
                <a:spcPct val="100000"/>
              </a:lnSpc>
            </a:pPr>
            <a:r>
              <a:rPr sz="1800" b="1" spc="-10" dirty="0">
                <a:latin typeface="Calibri"/>
                <a:cs typeface="Calibri"/>
              </a:rPr>
              <a:t>Textbooks</a:t>
            </a:r>
            <a:endParaRPr sz="1800" dirty="0">
              <a:latin typeface="Calibri"/>
              <a:cs typeface="Calibri"/>
            </a:endParaRPr>
          </a:p>
          <a:p>
            <a:pPr marL="12700">
              <a:lnSpc>
                <a:spcPct val="100000"/>
              </a:lnSpc>
            </a:pPr>
            <a:r>
              <a:rPr sz="1800" dirty="0">
                <a:latin typeface="Calibri"/>
                <a:cs typeface="Calibri"/>
              </a:rPr>
              <a:t>Albert</a:t>
            </a:r>
            <a:r>
              <a:rPr sz="1800" spc="-35" dirty="0">
                <a:latin typeface="Calibri"/>
                <a:cs typeface="Calibri"/>
              </a:rPr>
              <a:t> </a:t>
            </a:r>
            <a:r>
              <a:rPr sz="1800" dirty="0">
                <a:latin typeface="Calibri"/>
                <a:cs typeface="Calibri"/>
              </a:rPr>
              <a:t>Laszlo</a:t>
            </a:r>
            <a:r>
              <a:rPr sz="1800" spc="-20" dirty="0">
                <a:latin typeface="Calibri"/>
                <a:cs typeface="Calibri"/>
              </a:rPr>
              <a:t> </a:t>
            </a:r>
            <a:r>
              <a:rPr sz="1800" dirty="0">
                <a:latin typeface="Calibri"/>
                <a:cs typeface="Calibri"/>
              </a:rPr>
              <a:t>Barabasi</a:t>
            </a:r>
            <a:r>
              <a:rPr sz="1800" spc="-30" dirty="0">
                <a:latin typeface="Calibri"/>
                <a:cs typeface="Calibri"/>
              </a:rPr>
              <a:t> </a:t>
            </a:r>
            <a:r>
              <a:rPr sz="1800" b="1" i="1" dirty="0">
                <a:latin typeface="Calibri"/>
                <a:cs typeface="Calibri"/>
              </a:rPr>
              <a:t>Network</a:t>
            </a:r>
            <a:r>
              <a:rPr sz="1800" b="1" i="1" spc="-10" dirty="0">
                <a:latin typeface="Calibri"/>
                <a:cs typeface="Calibri"/>
              </a:rPr>
              <a:t> Science</a:t>
            </a:r>
            <a:r>
              <a:rPr lang="en-US" b="1" i="1" spc="-10" dirty="0">
                <a:latin typeface="Calibri"/>
                <a:cs typeface="Calibri"/>
              </a:rPr>
              <a:t>, </a:t>
            </a:r>
            <a:r>
              <a:rPr sz="1800" dirty="0">
                <a:latin typeface="Calibri"/>
                <a:cs typeface="Calibri"/>
              </a:rPr>
              <a:t>Cambridge</a:t>
            </a:r>
            <a:r>
              <a:rPr sz="1800" spc="-30" dirty="0">
                <a:latin typeface="Calibri"/>
                <a:cs typeface="Calibri"/>
              </a:rPr>
              <a:t> </a:t>
            </a:r>
            <a:r>
              <a:rPr sz="1800" dirty="0">
                <a:latin typeface="Calibri"/>
                <a:cs typeface="Calibri"/>
              </a:rPr>
              <a:t>University</a:t>
            </a:r>
            <a:r>
              <a:rPr sz="1800" spc="-30" dirty="0">
                <a:latin typeface="Calibri"/>
                <a:cs typeface="Calibri"/>
              </a:rPr>
              <a:t> </a:t>
            </a:r>
            <a:r>
              <a:rPr sz="1800" dirty="0">
                <a:latin typeface="Calibri"/>
                <a:cs typeface="Calibri"/>
              </a:rPr>
              <a:t>Press,</a:t>
            </a:r>
            <a:r>
              <a:rPr sz="1800" spc="-25" dirty="0">
                <a:latin typeface="Calibri"/>
                <a:cs typeface="Calibri"/>
              </a:rPr>
              <a:t> </a:t>
            </a:r>
            <a:r>
              <a:rPr sz="1800" spc="-20" dirty="0">
                <a:latin typeface="Calibri"/>
                <a:cs typeface="Calibri"/>
              </a:rPr>
              <a:t>2016</a:t>
            </a:r>
            <a:endParaRPr sz="1800" dirty="0">
              <a:latin typeface="Calibri"/>
              <a:cs typeface="Calibri"/>
            </a:endParaRPr>
          </a:p>
          <a:p>
            <a:pPr marL="12700" marR="1160145" lvl="0" indent="0" defTabSz="914400" eaLnBrk="1" fontAlgn="auto" latinLnBrk="0" hangingPunct="1">
              <a:lnSpc>
                <a:spcPct val="100000"/>
              </a:lnSpc>
              <a:spcBef>
                <a:spcPts val="0"/>
              </a:spcBef>
              <a:spcAft>
                <a:spcPts val="0"/>
              </a:spcAft>
              <a:buClrTx/>
              <a:buSzTx/>
              <a:buFontTx/>
              <a:buNone/>
              <a:tabLst/>
              <a:defRPr/>
            </a:pPr>
            <a:r>
              <a:rPr lang="en-US" sz="1800" spc="-10" dirty="0">
                <a:latin typeface="Calibri"/>
                <a:cs typeface="Calibri"/>
              </a:rPr>
              <a:t>Available online at </a:t>
            </a:r>
            <a:r>
              <a:rPr kumimoji="0" lang="en-US" sz="1800" b="0" i="1" u="none" strike="noStrike" kern="0" cap="none" spc="-10" normalizeH="0" baseline="0" noProof="0" dirty="0">
                <a:ln>
                  <a:noFill/>
                </a:ln>
                <a:solidFill>
                  <a:sysClr val="windowText" lastClr="000000"/>
                </a:solidFill>
                <a:effectLst/>
                <a:uLnTx/>
                <a:uFillTx/>
                <a:latin typeface="Calibri"/>
                <a:cs typeface="Calibri"/>
              </a:rPr>
              <a:t>http://barabasi.com/networksciencebook/</a:t>
            </a:r>
            <a:endParaRPr kumimoji="0" lang="en-US" sz="1800" b="0" i="1" u="none" strike="noStrike" kern="0" cap="none" spc="-10" normalizeH="0" baseline="0" noProof="0" dirty="0">
              <a:ln>
                <a:noFill/>
              </a:ln>
              <a:solidFill>
                <a:srgbClr val="0000FF"/>
              </a:solidFill>
              <a:effectLst/>
              <a:uLnTx/>
              <a:uFillTx/>
              <a:latin typeface="Calibri"/>
              <a:cs typeface="Calibri"/>
            </a:endParaRPr>
          </a:p>
          <a:p>
            <a:pPr marL="12700" marR="1160145">
              <a:lnSpc>
                <a:spcPct val="100000"/>
              </a:lnSpc>
            </a:pPr>
            <a:r>
              <a:rPr lang="en-US" sz="1800" spc="-10" dirty="0">
                <a:latin typeface="Calibri"/>
                <a:cs typeface="Calibri"/>
              </a:rPr>
              <a:t>                                                                        </a:t>
            </a:r>
          </a:p>
          <a:p>
            <a:pPr marL="12700" marR="1160145">
              <a:lnSpc>
                <a:spcPct val="100000"/>
              </a:lnSpc>
            </a:pPr>
            <a:r>
              <a:rPr sz="1800" u="none" dirty="0">
                <a:latin typeface="Calibri"/>
                <a:cs typeface="Calibri"/>
              </a:rPr>
              <a:t>In</a:t>
            </a:r>
            <a:r>
              <a:rPr sz="1800" u="none" spc="-25" dirty="0">
                <a:latin typeface="Calibri"/>
                <a:cs typeface="Calibri"/>
              </a:rPr>
              <a:t> </a:t>
            </a:r>
            <a:r>
              <a:rPr sz="1800" u="none" dirty="0">
                <a:latin typeface="Calibri"/>
                <a:cs typeface="Calibri"/>
              </a:rPr>
              <a:t>addition,</a:t>
            </a:r>
            <a:r>
              <a:rPr sz="1800" u="none" spc="-15" dirty="0">
                <a:latin typeface="Calibri"/>
                <a:cs typeface="Calibri"/>
              </a:rPr>
              <a:t> </a:t>
            </a:r>
            <a:r>
              <a:rPr sz="1800" u="none" dirty="0">
                <a:latin typeface="Calibri"/>
                <a:cs typeface="Calibri"/>
              </a:rPr>
              <a:t>class</a:t>
            </a:r>
            <a:r>
              <a:rPr sz="1800" u="none" spc="-25" dirty="0">
                <a:latin typeface="Calibri"/>
                <a:cs typeface="Calibri"/>
              </a:rPr>
              <a:t> </a:t>
            </a:r>
            <a:r>
              <a:rPr sz="1800" u="none" dirty="0">
                <a:latin typeface="Calibri"/>
                <a:cs typeface="Calibri"/>
              </a:rPr>
              <a:t>notes</a:t>
            </a:r>
            <a:r>
              <a:rPr sz="1800" u="none" spc="-15" dirty="0">
                <a:latin typeface="Calibri"/>
                <a:cs typeface="Calibri"/>
              </a:rPr>
              <a:t> </a:t>
            </a:r>
            <a:r>
              <a:rPr sz="1800" u="none" dirty="0">
                <a:latin typeface="Calibri"/>
                <a:cs typeface="Calibri"/>
              </a:rPr>
              <a:t>will</a:t>
            </a:r>
            <a:r>
              <a:rPr sz="1800" u="none" spc="-15" dirty="0">
                <a:latin typeface="Calibri"/>
                <a:cs typeface="Calibri"/>
              </a:rPr>
              <a:t> </a:t>
            </a:r>
            <a:r>
              <a:rPr sz="1800" u="none" dirty="0">
                <a:latin typeface="Calibri"/>
                <a:cs typeface="Calibri"/>
              </a:rPr>
              <a:t>be</a:t>
            </a:r>
            <a:r>
              <a:rPr sz="1800" u="none" spc="-15" dirty="0">
                <a:latin typeface="Calibri"/>
                <a:cs typeface="Calibri"/>
              </a:rPr>
              <a:t> </a:t>
            </a:r>
            <a:r>
              <a:rPr sz="1800" u="none" spc="-10" dirty="0">
                <a:latin typeface="Calibri"/>
                <a:cs typeface="Calibri"/>
              </a:rPr>
              <a:t>used.</a:t>
            </a:r>
            <a:endParaRPr sz="18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6269" y="579119"/>
            <a:ext cx="8967729" cy="4556747"/>
          </a:xfrm>
          <a:prstGeom prst="rect">
            <a:avLst/>
          </a:prstGeom>
        </p:spPr>
      </p:pic>
      <p:sp>
        <p:nvSpPr>
          <p:cNvPr id="3" name="object 3"/>
          <p:cNvSpPr txBox="1"/>
          <p:nvPr/>
        </p:nvSpPr>
        <p:spPr>
          <a:xfrm>
            <a:off x="154939" y="4781982"/>
            <a:ext cx="4927600" cy="941705"/>
          </a:xfrm>
          <a:prstGeom prst="rect">
            <a:avLst/>
          </a:prstGeom>
        </p:spPr>
        <p:txBody>
          <a:bodyPr vert="horz" wrap="square" lIns="0" tIns="12700" rIns="0" bIns="0" rtlCol="0">
            <a:spAutoFit/>
          </a:bodyPr>
          <a:lstStyle/>
          <a:p>
            <a:pPr marL="12700" marR="5080">
              <a:lnSpc>
                <a:spcPct val="100000"/>
              </a:lnSpc>
              <a:spcBef>
                <a:spcPts val="100"/>
              </a:spcBef>
            </a:pPr>
            <a:r>
              <a:rPr sz="1600" dirty="0">
                <a:latin typeface="Arial"/>
                <a:cs typeface="Arial"/>
              </a:rPr>
              <a:t>The</a:t>
            </a:r>
            <a:r>
              <a:rPr sz="1600" spc="-25" dirty="0">
                <a:latin typeface="Arial"/>
                <a:cs typeface="Arial"/>
              </a:rPr>
              <a:t> </a:t>
            </a:r>
            <a:r>
              <a:rPr sz="1600" dirty="0">
                <a:latin typeface="Arial"/>
                <a:cs typeface="Arial"/>
              </a:rPr>
              <a:t>population</a:t>
            </a:r>
            <a:r>
              <a:rPr sz="1600" spc="-25" dirty="0">
                <a:latin typeface="Arial"/>
                <a:cs typeface="Arial"/>
              </a:rPr>
              <a:t> </a:t>
            </a:r>
            <a:r>
              <a:rPr sz="1600" dirty="0">
                <a:latin typeface="Arial"/>
                <a:cs typeface="Arial"/>
              </a:rPr>
              <a:t>of</a:t>
            </a:r>
            <a:r>
              <a:rPr sz="1600" spc="-10" dirty="0">
                <a:latin typeface="Arial"/>
                <a:cs typeface="Arial"/>
              </a:rPr>
              <a:t> 9-</a:t>
            </a:r>
            <a:r>
              <a:rPr sz="1600" dirty="0">
                <a:latin typeface="Arial"/>
                <a:cs typeface="Arial"/>
              </a:rPr>
              <a:t>10</a:t>
            </a:r>
            <a:r>
              <a:rPr sz="1600" spc="-15" dirty="0">
                <a:latin typeface="Arial"/>
                <a:cs typeface="Arial"/>
              </a:rPr>
              <a:t> </a:t>
            </a:r>
            <a:r>
              <a:rPr sz="1600" dirty="0">
                <a:latin typeface="Arial"/>
                <a:cs typeface="Arial"/>
              </a:rPr>
              <a:t>billions</a:t>
            </a:r>
            <a:r>
              <a:rPr sz="1600" spc="-25" dirty="0">
                <a:latin typeface="Arial"/>
                <a:cs typeface="Arial"/>
              </a:rPr>
              <a:t> </a:t>
            </a:r>
            <a:r>
              <a:rPr sz="1600" dirty="0">
                <a:latin typeface="Arial"/>
                <a:cs typeface="Arial"/>
              </a:rPr>
              <a:t>people</a:t>
            </a:r>
            <a:r>
              <a:rPr sz="1600" spc="-40" dirty="0">
                <a:latin typeface="Arial"/>
                <a:cs typeface="Arial"/>
              </a:rPr>
              <a:t> </a:t>
            </a:r>
            <a:r>
              <a:rPr sz="1600" dirty="0">
                <a:latin typeface="Arial"/>
                <a:cs typeface="Arial"/>
              </a:rPr>
              <a:t>has</a:t>
            </a:r>
            <a:r>
              <a:rPr sz="1600" spc="-20" dirty="0">
                <a:latin typeface="Arial"/>
                <a:cs typeface="Arial"/>
              </a:rPr>
              <a:t> been </a:t>
            </a:r>
            <a:r>
              <a:rPr sz="1600" dirty="0">
                <a:latin typeface="Arial"/>
                <a:cs typeface="Arial"/>
              </a:rPr>
              <a:t>predicted</a:t>
            </a:r>
            <a:r>
              <a:rPr sz="1600" spc="-25" dirty="0">
                <a:latin typeface="Arial"/>
                <a:cs typeface="Arial"/>
              </a:rPr>
              <a:t> </a:t>
            </a:r>
            <a:r>
              <a:rPr sz="1600" dirty="0">
                <a:latin typeface="Arial"/>
                <a:cs typeface="Arial"/>
              </a:rPr>
              <a:t>by</a:t>
            </a:r>
            <a:r>
              <a:rPr sz="1600" spc="-25" dirty="0">
                <a:latin typeface="Arial"/>
                <a:cs typeface="Arial"/>
              </a:rPr>
              <a:t> </a:t>
            </a:r>
            <a:r>
              <a:rPr sz="1600" dirty="0">
                <a:latin typeface="Arial"/>
                <a:cs typeface="Arial"/>
              </a:rPr>
              <a:t>the</a:t>
            </a:r>
            <a:r>
              <a:rPr sz="1600" spc="-20" dirty="0">
                <a:latin typeface="Arial"/>
                <a:cs typeface="Arial"/>
              </a:rPr>
              <a:t> </a:t>
            </a:r>
            <a:r>
              <a:rPr sz="1600" dirty="0">
                <a:latin typeface="Arial"/>
                <a:cs typeface="Arial"/>
              </a:rPr>
              <a:t>United</a:t>
            </a:r>
            <a:r>
              <a:rPr sz="1600" spc="-30" dirty="0">
                <a:latin typeface="Arial"/>
                <a:cs typeface="Arial"/>
              </a:rPr>
              <a:t> </a:t>
            </a:r>
            <a:r>
              <a:rPr sz="1600" dirty="0">
                <a:latin typeface="Arial"/>
                <a:cs typeface="Arial"/>
              </a:rPr>
              <a:t>States</a:t>
            </a:r>
            <a:r>
              <a:rPr sz="1600" spc="-20" dirty="0">
                <a:latin typeface="Arial"/>
                <a:cs typeface="Arial"/>
              </a:rPr>
              <a:t> </a:t>
            </a:r>
            <a:r>
              <a:rPr sz="1600" dirty="0">
                <a:latin typeface="Arial"/>
                <a:cs typeface="Arial"/>
              </a:rPr>
              <a:t>Census</a:t>
            </a:r>
            <a:r>
              <a:rPr sz="1600" spc="-35" dirty="0">
                <a:latin typeface="Arial"/>
                <a:cs typeface="Arial"/>
              </a:rPr>
              <a:t> </a:t>
            </a:r>
            <a:r>
              <a:rPr sz="1600" dirty="0">
                <a:latin typeface="Arial"/>
                <a:cs typeface="Arial"/>
              </a:rPr>
              <a:t>Bureau</a:t>
            </a:r>
            <a:r>
              <a:rPr sz="1600" spc="-30" dirty="0">
                <a:latin typeface="Arial"/>
                <a:cs typeface="Arial"/>
              </a:rPr>
              <a:t> </a:t>
            </a:r>
            <a:r>
              <a:rPr sz="1600" dirty="0">
                <a:latin typeface="Arial"/>
                <a:cs typeface="Arial"/>
              </a:rPr>
              <a:t>to</a:t>
            </a:r>
            <a:r>
              <a:rPr sz="1600" spc="-20" dirty="0">
                <a:latin typeface="Arial"/>
                <a:cs typeface="Arial"/>
              </a:rPr>
              <a:t> </a:t>
            </a:r>
            <a:r>
              <a:rPr sz="1600" dirty="0">
                <a:latin typeface="Arial"/>
                <a:cs typeface="Arial"/>
              </a:rPr>
              <a:t>be</a:t>
            </a:r>
            <a:r>
              <a:rPr sz="1600" spc="-25" dirty="0">
                <a:latin typeface="Arial"/>
                <a:cs typeface="Arial"/>
              </a:rPr>
              <a:t> in </a:t>
            </a:r>
            <a:r>
              <a:rPr sz="1600" spc="-10" dirty="0">
                <a:latin typeface="Arial"/>
                <a:cs typeface="Arial"/>
              </a:rPr>
              <a:t>2050.</a:t>
            </a:r>
            <a:endParaRPr sz="1600">
              <a:latin typeface="Arial"/>
              <a:cs typeface="Arial"/>
            </a:endParaRPr>
          </a:p>
          <a:p>
            <a:pPr marL="12700">
              <a:lnSpc>
                <a:spcPct val="100000"/>
              </a:lnSpc>
              <a:spcBef>
                <a:spcPts val="10"/>
              </a:spcBef>
            </a:pPr>
            <a:r>
              <a:rPr sz="1200" i="1" spc="-10" dirty="0">
                <a:latin typeface="Arial"/>
                <a:cs typeface="Arial"/>
                <a:hlinkClick r:id="rId3"/>
              </a:rPr>
              <a:t>http://en.wikipedia.org/wiki/World_population</a:t>
            </a:r>
            <a:endParaRPr sz="1200">
              <a:latin typeface="Arial"/>
              <a:cs typeface="Arial"/>
            </a:endParaRPr>
          </a:p>
        </p:txBody>
      </p:sp>
      <p:sp>
        <p:nvSpPr>
          <p:cNvPr id="4" name="object 4"/>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5" name="object 5"/>
          <p:cNvSpPr txBox="1">
            <a:spLocks noGrp="1"/>
          </p:cNvSpPr>
          <p:nvPr>
            <p:ph type="title"/>
          </p:nvPr>
        </p:nvSpPr>
        <p:spPr>
          <a:xfrm>
            <a:off x="78739" y="178562"/>
            <a:ext cx="1139190" cy="330200"/>
          </a:xfrm>
          <a:prstGeom prst="rect">
            <a:avLst/>
          </a:prstGeom>
        </p:spPr>
        <p:txBody>
          <a:bodyPr vert="horz" wrap="square" lIns="0" tIns="12065" rIns="0" bIns="0" rtlCol="0">
            <a:spAutoFit/>
          </a:bodyPr>
          <a:lstStyle/>
          <a:p>
            <a:pPr marL="12700">
              <a:lnSpc>
                <a:spcPct val="100000"/>
              </a:lnSpc>
              <a:spcBef>
                <a:spcPts val="95"/>
              </a:spcBef>
            </a:pPr>
            <a:r>
              <a:rPr spc="-10" dirty="0"/>
              <a:t>SOCIETY</a:t>
            </a:r>
          </a:p>
        </p:txBody>
      </p:sp>
      <p:sp>
        <p:nvSpPr>
          <p:cNvPr id="6" name="object 6"/>
          <p:cNvSpPr txBox="1"/>
          <p:nvPr/>
        </p:nvSpPr>
        <p:spPr>
          <a:xfrm>
            <a:off x="1749044" y="228854"/>
            <a:ext cx="815975" cy="269875"/>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D9D9D9"/>
                </a:solidFill>
                <a:latin typeface="Arial"/>
                <a:cs typeface="Arial"/>
              </a:rPr>
              <a:t>Factoid:</a:t>
            </a:r>
            <a:endParaRPr sz="1600">
              <a:latin typeface="Arial"/>
              <a:cs typeface="Arial"/>
            </a:endParaRPr>
          </a:p>
        </p:txBody>
      </p:sp>
      <p:sp>
        <p:nvSpPr>
          <p:cNvPr id="7" name="object 7"/>
          <p:cNvSpPr/>
          <p:nvPr/>
        </p:nvSpPr>
        <p:spPr>
          <a:xfrm>
            <a:off x="1447800" y="152400"/>
            <a:ext cx="45720" cy="419100"/>
          </a:xfrm>
          <a:custGeom>
            <a:avLst/>
            <a:gdLst/>
            <a:ahLst/>
            <a:cxnLst/>
            <a:rect l="l" t="t" r="r" b="b"/>
            <a:pathLst>
              <a:path w="45719" h="419100">
                <a:moveTo>
                  <a:pt x="45719" y="0"/>
                </a:moveTo>
                <a:lnTo>
                  <a:pt x="0" y="0"/>
                </a:lnTo>
                <a:lnTo>
                  <a:pt x="0" y="419100"/>
                </a:lnTo>
                <a:lnTo>
                  <a:pt x="45719" y="419100"/>
                </a:lnTo>
                <a:lnTo>
                  <a:pt x="45719" y="0"/>
                </a:lnTo>
                <a:close/>
              </a:path>
            </a:pathLst>
          </a:custGeom>
          <a:solidFill>
            <a:srgbClr val="FFFFFF"/>
          </a:solidFill>
        </p:spPr>
        <p:txBody>
          <a:bodyPr wrap="square" lIns="0" tIns="0" rIns="0" bIns="0" rtlCol="0"/>
          <a:lstStyle/>
          <a:p>
            <a:endParaRPr/>
          </a:p>
        </p:txBody>
      </p:sp>
      <p:sp>
        <p:nvSpPr>
          <p:cNvPr id="8" name="object 8"/>
          <p:cNvSpPr txBox="1"/>
          <p:nvPr/>
        </p:nvSpPr>
        <p:spPr>
          <a:xfrm>
            <a:off x="7293317" y="5391772"/>
            <a:ext cx="1729105" cy="208279"/>
          </a:xfrm>
          <a:prstGeom prst="rect">
            <a:avLst/>
          </a:prstGeom>
        </p:spPr>
        <p:txBody>
          <a:bodyPr vert="horz" wrap="square" lIns="0" tIns="12700" rIns="0" bIns="0" rtlCol="0">
            <a:spAutoFit/>
          </a:bodyPr>
          <a:lstStyle/>
          <a:p>
            <a:pPr marL="38100">
              <a:lnSpc>
                <a:spcPct val="100000"/>
              </a:lnSpc>
              <a:spcBef>
                <a:spcPts val="100"/>
              </a:spcBef>
            </a:pPr>
            <a:r>
              <a:rPr sz="900" b="1" dirty="0">
                <a:solidFill>
                  <a:srgbClr val="BEBEBE"/>
                </a:solidFill>
                <a:latin typeface="Arial"/>
                <a:cs typeface="Arial"/>
              </a:rPr>
              <a:t>Network</a:t>
            </a:r>
            <a:r>
              <a:rPr sz="900" b="1" spc="-40" dirty="0">
                <a:solidFill>
                  <a:srgbClr val="BEBEBE"/>
                </a:solidFill>
                <a:latin typeface="Arial"/>
                <a:cs typeface="Arial"/>
              </a:rPr>
              <a:t> </a:t>
            </a:r>
            <a:r>
              <a:rPr sz="900" b="1" dirty="0">
                <a:solidFill>
                  <a:srgbClr val="BEBEBE"/>
                </a:solidFill>
                <a:latin typeface="Arial"/>
                <a:cs typeface="Arial"/>
              </a:rPr>
              <a:t>Science:</a:t>
            </a:r>
            <a:r>
              <a:rPr sz="900" b="1" spc="-10" dirty="0">
                <a:solidFill>
                  <a:srgbClr val="BEBEBE"/>
                </a:solidFill>
                <a:latin typeface="Arial"/>
                <a:cs typeface="Arial"/>
              </a:rPr>
              <a:t> </a:t>
            </a:r>
            <a:r>
              <a:rPr sz="900" b="1" spc="-75" dirty="0">
                <a:solidFill>
                  <a:srgbClr val="BEBEBE"/>
                </a:solidFill>
                <a:latin typeface="Arial"/>
                <a:cs typeface="Arial"/>
              </a:rPr>
              <a:t>Int</a:t>
            </a:r>
            <a:r>
              <a:rPr sz="1800" spc="-112" baseline="20833" dirty="0">
                <a:solidFill>
                  <a:srgbClr val="888888"/>
                </a:solidFill>
                <a:latin typeface="Calibri"/>
                <a:cs typeface="Calibri"/>
              </a:rPr>
              <a:t>1</a:t>
            </a:r>
            <a:r>
              <a:rPr sz="900" b="1" spc="-75" dirty="0">
                <a:solidFill>
                  <a:srgbClr val="BEBEBE"/>
                </a:solidFill>
                <a:latin typeface="Arial"/>
                <a:cs typeface="Arial"/>
              </a:rPr>
              <a:t>ro</a:t>
            </a:r>
            <a:r>
              <a:rPr sz="1800" spc="-112" baseline="20833" dirty="0">
                <a:solidFill>
                  <a:srgbClr val="888888"/>
                </a:solidFill>
                <a:latin typeface="Calibri"/>
                <a:cs typeface="Calibri"/>
              </a:rPr>
              <a:t>9</a:t>
            </a:r>
            <a:r>
              <a:rPr sz="900" b="1" spc="-75" dirty="0">
                <a:solidFill>
                  <a:srgbClr val="BEBEBE"/>
                </a:solidFill>
                <a:latin typeface="Arial"/>
                <a:cs typeface="Arial"/>
              </a:rPr>
              <a:t>duction</a:t>
            </a:r>
            <a:endParaRPr sz="9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02836" y="126799"/>
            <a:ext cx="5064125" cy="2971800"/>
          </a:xfrm>
          <a:prstGeom prst="rect">
            <a:avLst/>
          </a:prstGeom>
        </p:spPr>
        <p:txBody>
          <a:bodyPr vert="horz" wrap="square" lIns="0" tIns="0" rIns="0" bIns="0" rtlCol="0">
            <a:spAutoFit/>
          </a:bodyPr>
          <a:lstStyle/>
          <a:p>
            <a:pPr>
              <a:lnSpc>
                <a:spcPts val="3040"/>
              </a:lnSpc>
            </a:pPr>
            <a:r>
              <a:rPr sz="3200" b="1" spc="-10" dirty="0">
                <a:solidFill>
                  <a:srgbClr val="FF0000"/>
                </a:solidFill>
                <a:latin typeface="Calibri"/>
                <a:cs typeface="Calibri"/>
              </a:rPr>
              <a:t>Brain</a:t>
            </a:r>
            <a:endParaRPr sz="3200">
              <a:latin typeface="Calibri"/>
              <a:cs typeface="Calibri"/>
            </a:endParaRPr>
          </a:p>
          <a:p>
            <a:pPr>
              <a:lnSpc>
                <a:spcPct val="100000"/>
              </a:lnSpc>
              <a:spcBef>
                <a:spcPts val="3400"/>
              </a:spcBef>
            </a:pPr>
            <a:endParaRPr sz="3200">
              <a:latin typeface="Calibri"/>
              <a:cs typeface="Calibri"/>
            </a:endParaRPr>
          </a:p>
          <a:p>
            <a:pPr marL="3769995">
              <a:lnSpc>
                <a:spcPct val="100000"/>
              </a:lnSpc>
            </a:pPr>
            <a:r>
              <a:rPr sz="1800" b="1" spc="-10" dirty="0">
                <a:latin typeface="Calibri"/>
                <a:cs typeface="Calibri"/>
              </a:rPr>
              <a:t>Factoid:</a:t>
            </a:r>
            <a:endParaRPr sz="1800">
              <a:latin typeface="Calibri"/>
              <a:cs typeface="Calibri"/>
            </a:endParaRPr>
          </a:p>
          <a:p>
            <a:pPr marL="3769995" algn="just">
              <a:lnSpc>
                <a:spcPct val="100000"/>
              </a:lnSpc>
              <a:spcBef>
                <a:spcPts val="2160"/>
              </a:spcBef>
            </a:pPr>
            <a:r>
              <a:rPr sz="1800" b="1" dirty="0">
                <a:latin typeface="Calibri"/>
                <a:cs typeface="Calibri"/>
              </a:rPr>
              <a:t>Human</a:t>
            </a:r>
            <a:r>
              <a:rPr sz="1800" b="1" spc="-25" dirty="0">
                <a:latin typeface="Calibri"/>
                <a:cs typeface="Calibri"/>
              </a:rPr>
              <a:t> </a:t>
            </a:r>
            <a:r>
              <a:rPr sz="1800" b="1" spc="-20" dirty="0">
                <a:latin typeface="Calibri"/>
                <a:cs typeface="Calibri"/>
              </a:rPr>
              <a:t>Brain </a:t>
            </a:r>
            <a:r>
              <a:rPr sz="1800" b="1" dirty="0">
                <a:latin typeface="Calibri"/>
                <a:cs typeface="Calibri"/>
              </a:rPr>
              <a:t>has</a:t>
            </a:r>
            <a:r>
              <a:rPr sz="1800" b="1" spc="-20" dirty="0">
                <a:latin typeface="Calibri"/>
                <a:cs typeface="Calibri"/>
              </a:rPr>
              <a:t> </a:t>
            </a:r>
            <a:r>
              <a:rPr sz="1800" b="1" spc="-10" dirty="0">
                <a:latin typeface="Calibri"/>
                <a:cs typeface="Calibri"/>
              </a:rPr>
              <a:t>between 10-</a:t>
            </a:r>
            <a:r>
              <a:rPr sz="1800" b="1" dirty="0">
                <a:latin typeface="Calibri"/>
                <a:cs typeface="Calibri"/>
              </a:rPr>
              <a:t>100</a:t>
            </a:r>
            <a:r>
              <a:rPr sz="1800" b="1" spc="-10" dirty="0">
                <a:latin typeface="Calibri"/>
                <a:cs typeface="Calibri"/>
              </a:rPr>
              <a:t> billion neurons.</a:t>
            </a:r>
            <a:endParaRPr sz="1800">
              <a:latin typeface="Calibri"/>
              <a:cs typeface="Calibri"/>
            </a:endParaRPr>
          </a:p>
        </p:txBody>
      </p:sp>
      <p:grpSp>
        <p:nvGrpSpPr>
          <p:cNvPr id="3" name="object 3"/>
          <p:cNvGrpSpPr/>
          <p:nvPr/>
        </p:nvGrpSpPr>
        <p:grpSpPr>
          <a:xfrm>
            <a:off x="0" y="0"/>
            <a:ext cx="9144000" cy="5715000"/>
            <a:chOff x="0" y="0"/>
            <a:chExt cx="9144000" cy="5715000"/>
          </a:xfrm>
        </p:grpSpPr>
        <p:pic>
          <p:nvPicPr>
            <p:cNvPr id="4" name="object 4"/>
            <p:cNvPicPr/>
            <p:nvPr/>
          </p:nvPicPr>
          <p:blipFill>
            <a:blip r:embed="rId2" cstate="print"/>
            <a:stretch>
              <a:fillRect/>
            </a:stretch>
          </p:blipFill>
          <p:spPr>
            <a:xfrm>
              <a:off x="0" y="0"/>
              <a:ext cx="9143999" cy="5714999"/>
            </a:xfrm>
            <a:prstGeom prst="rect">
              <a:avLst/>
            </a:prstGeom>
          </p:spPr>
        </p:pic>
        <p:sp>
          <p:nvSpPr>
            <p:cNvPr id="5" name="object 5"/>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grpSp>
      <p:sp>
        <p:nvSpPr>
          <p:cNvPr id="6" name="object 6"/>
          <p:cNvSpPr txBox="1">
            <a:spLocks noGrp="1"/>
          </p:cNvSpPr>
          <p:nvPr>
            <p:ph type="title"/>
          </p:nvPr>
        </p:nvSpPr>
        <p:spPr>
          <a:xfrm>
            <a:off x="78739" y="178562"/>
            <a:ext cx="828675" cy="330200"/>
          </a:xfrm>
          <a:prstGeom prst="rect">
            <a:avLst/>
          </a:prstGeom>
        </p:spPr>
        <p:txBody>
          <a:bodyPr vert="horz" wrap="square" lIns="0" tIns="12065" rIns="0" bIns="0" rtlCol="0">
            <a:spAutoFit/>
          </a:bodyPr>
          <a:lstStyle/>
          <a:p>
            <a:pPr marL="12700">
              <a:lnSpc>
                <a:spcPct val="100000"/>
              </a:lnSpc>
              <a:spcBef>
                <a:spcPts val="95"/>
              </a:spcBef>
            </a:pPr>
            <a:r>
              <a:rPr spc="-10" dirty="0"/>
              <a:t>BRAIN</a:t>
            </a:r>
          </a:p>
        </p:txBody>
      </p:sp>
      <p:sp>
        <p:nvSpPr>
          <p:cNvPr id="7" name="object 7"/>
          <p:cNvSpPr txBox="1"/>
          <p:nvPr/>
        </p:nvSpPr>
        <p:spPr>
          <a:xfrm>
            <a:off x="1444244" y="228854"/>
            <a:ext cx="815975" cy="269875"/>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D9D9D9"/>
                </a:solidFill>
                <a:latin typeface="Arial"/>
                <a:cs typeface="Arial"/>
              </a:rPr>
              <a:t>Factoid:</a:t>
            </a:r>
            <a:endParaRPr sz="1600">
              <a:latin typeface="Arial"/>
              <a:cs typeface="Arial"/>
            </a:endParaRPr>
          </a:p>
        </p:txBody>
      </p:sp>
      <p:sp>
        <p:nvSpPr>
          <p:cNvPr id="8" name="object 8"/>
          <p:cNvSpPr/>
          <p:nvPr/>
        </p:nvSpPr>
        <p:spPr>
          <a:xfrm>
            <a:off x="1143000" y="152400"/>
            <a:ext cx="45720" cy="419100"/>
          </a:xfrm>
          <a:custGeom>
            <a:avLst/>
            <a:gdLst/>
            <a:ahLst/>
            <a:cxnLst/>
            <a:rect l="l" t="t" r="r" b="b"/>
            <a:pathLst>
              <a:path w="45719" h="419100">
                <a:moveTo>
                  <a:pt x="45719" y="0"/>
                </a:moveTo>
                <a:lnTo>
                  <a:pt x="0" y="0"/>
                </a:lnTo>
                <a:lnTo>
                  <a:pt x="0" y="419100"/>
                </a:lnTo>
                <a:lnTo>
                  <a:pt x="45719" y="419100"/>
                </a:lnTo>
                <a:lnTo>
                  <a:pt x="45719" y="0"/>
                </a:lnTo>
                <a:close/>
              </a:path>
            </a:pathLst>
          </a:custGeom>
          <a:solidFill>
            <a:srgbClr val="FFFFFF"/>
          </a:solidFill>
        </p:spPr>
        <p:txBody>
          <a:bodyPr wrap="square" lIns="0" tIns="0" rIns="0" bIns="0" rtlCol="0"/>
          <a:lstStyle/>
          <a:p>
            <a:endParaRPr/>
          </a:p>
        </p:txBody>
      </p:sp>
      <p:sp>
        <p:nvSpPr>
          <p:cNvPr id="9" name="object 9"/>
          <p:cNvSpPr txBox="1"/>
          <p:nvPr/>
        </p:nvSpPr>
        <p:spPr>
          <a:xfrm>
            <a:off x="7318717" y="5373149"/>
            <a:ext cx="1678305" cy="220979"/>
          </a:xfrm>
          <a:prstGeom prst="rect">
            <a:avLst/>
          </a:prstGeom>
        </p:spPr>
        <p:txBody>
          <a:bodyPr vert="horz" wrap="square" lIns="0" tIns="31115" rIns="0" bIns="0" rtlCol="0">
            <a:spAutoFit/>
          </a:bodyPr>
          <a:lstStyle/>
          <a:p>
            <a:pPr marL="12700">
              <a:lnSpc>
                <a:spcPct val="100000"/>
              </a:lnSpc>
              <a:spcBef>
                <a:spcPts val="245"/>
              </a:spcBef>
            </a:pPr>
            <a:r>
              <a:rPr sz="900" b="1" dirty="0">
                <a:solidFill>
                  <a:srgbClr val="BEBEBE"/>
                </a:solidFill>
                <a:latin typeface="Arial"/>
                <a:cs typeface="Arial"/>
              </a:rPr>
              <a:t>Network</a:t>
            </a:r>
            <a:r>
              <a:rPr sz="900" b="1" spc="-40" dirty="0">
                <a:solidFill>
                  <a:srgbClr val="BEBEBE"/>
                </a:solidFill>
                <a:latin typeface="Arial"/>
                <a:cs typeface="Arial"/>
              </a:rPr>
              <a:t> </a:t>
            </a:r>
            <a:r>
              <a:rPr sz="900" b="1" dirty="0">
                <a:solidFill>
                  <a:srgbClr val="BEBEBE"/>
                </a:solidFill>
                <a:latin typeface="Arial"/>
                <a:cs typeface="Arial"/>
              </a:rPr>
              <a:t>Science:</a:t>
            </a:r>
            <a:r>
              <a:rPr sz="900" b="1" spc="-10" dirty="0">
                <a:solidFill>
                  <a:srgbClr val="BEBEBE"/>
                </a:solidFill>
                <a:latin typeface="Arial"/>
                <a:cs typeface="Arial"/>
              </a:rPr>
              <a:t> </a:t>
            </a:r>
            <a:r>
              <a:rPr sz="900" b="1" spc="-85" dirty="0">
                <a:solidFill>
                  <a:srgbClr val="BEBEBE"/>
                </a:solidFill>
                <a:latin typeface="Arial"/>
                <a:cs typeface="Arial"/>
              </a:rPr>
              <a:t>Int</a:t>
            </a:r>
            <a:r>
              <a:rPr sz="1800" spc="-127" baseline="20833" dirty="0">
                <a:solidFill>
                  <a:srgbClr val="888888"/>
                </a:solidFill>
                <a:latin typeface="Calibri"/>
                <a:cs typeface="Calibri"/>
              </a:rPr>
              <a:t>2</a:t>
            </a:r>
            <a:r>
              <a:rPr sz="900" b="1" spc="-85" dirty="0">
                <a:solidFill>
                  <a:srgbClr val="BEBEBE"/>
                </a:solidFill>
                <a:latin typeface="Arial"/>
                <a:cs typeface="Arial"/>
              </a:rPr>
              <a:t>ro</a:t>
            </a:r>
            <a:r>
              <a:rPr sz="1800" spc="-127" baseline="20833" dirty="0">
                <a:solidFill>
                  <a:srgbClr val="888888"/>
                </a:solidFill>
                <a:latin typeface="Calibri"/>
                <a:cs typeface="Calibri"/>
              </a:rPr>
              <a:t>0</a:t>
            </a:r>
            <a:r>
              <a:rPr sz="900" b="1" spc="-85" dirty="0">
                <a:solidFill>
                  <a:srgbClr val="BEBEBE"/>
                </a:solidFill>
                <a:latin typeface="Arial"/>
                <a:cs typeface="Arial"/>
              </a:rPr>
              <a:t>duction</a:t>
            </a:r>
            <a:endParaRPr sz="9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8" cy="5715000"/>
          </a:xfrm>
          <a:prstGeom prst="rect">
            <a:avLst/>
          </a:prstGeom>
        </p:spPr>
      </p:pic>
      <p:sp>
        <p:nvSpPr>
          <p:cNvPr id="3" name="object 3"/>
          <p:cNvSpPr txBox="1"/>
          <p:nvPr/>
        </p:nvSpPr>
        <p:spPr>
          <a:xfrm>
            <a:off x="0" y="1409687"/>
            <a:ext cx="3931920" cy="770255"/>
          </a:xfrm>
          <a:prstGeom prst="rect">
            <a:avLst/>
          </a:prstGeom>
          <a:solidFill>
            <a:srgbClr val="000000">
              <a:alpha val="81176"/>
            </a:srgbClr>
          </a:solidFill>
        </p:spPr>
        <p:txBody>
          <a:bodyPr vert="horz" wrap="square" lIns="0" tIns="40005" rIns="0" bIns="0" rtlCol="0">
            <a:spAutoFit/>
          </a:bodyPr>
          <a:lstStyle/>
          <a:p>
            <a:pPr marL="91440" marR="266700">
              <a:lnSpc>
                <a:spcPct val="100000"/>
              </a:lnSpc>
              <a:spcBef>
                <a:spcPts val="315"/>
              </a:spcBef>
            </a:pPr>
            <a:r>
              <a:rPr sz="1600" dirty="0">
                <a:solidFill>
                  <a:srgbClr val="FFFFFF"/>
                </a:solidFill>
                <a:latin typeface="Arial"/>
                <a:cs typeface="Arial"/>
              </a:rPr>
              <a:t>The</a:t>
            </a:r>
            <a:r>
              <a:rPr sz="1600" spc="-25" dirty="0">
                <a:solidFill>
                  <a:srgbClr val="FFFFFF"/>
                </a:solidFill>
                <a:latin typeface="Arial"/>
                <a:cs typeface="Arial"/>
              </a:rPr>
              <a:t> </a:t>
            </a:r>
            <a:r>
              <a:rPr sz="1600" dirty="0">
                <a:solidFill>
                  <a:srgbClr val="FFFFFF"/>
                </a:solidFill>
                <a:latin typeface="Arial"/>
                <a:cs typeface="Arial"/>
              </a:rPr>
              <a:t>world</a:t>
            </a:r>
            <a:r>
              <a:rPr sz="1600" spc="-25" dirty="0">
                <a:solidFill>
                  <a:srgbClr val="FFFFFF"/>
                </a:solidFill>
                <a:latin typeface="Arial"/>
                <a:cs typeface="Arial"/>
              </a:rPr>
              <a:t> </a:t>
            </a:r>
            <a:r>
              <a:rPr sz="1600" dirty="0">
                <a:solidFill>
                  <a:srgbClr val="FFFFFF"/>
                </a:solidFill>
                <a:latin typeface="Arial"/>
                <a:cs typeface="Arial"/>
              </a:rPr>
              <a:t>economy</a:t>
            </a:r>
            <a:r>
              <a:rPr sz="1600" spc="-15" dirty="0">
                <a:solidFill>
                  <a:srgbClr val="FFFFFF"/>
                </a:solidFill>
                <a:latin typeface="Arial"/>
                <a:cs typeface="Arial"/>
              </a:rPr>
              <a:t> </a:t>
            </a:r>
            <a:r>
              <a:rPr sz="1600" dirty="0">
                <a:solidFill>
                  <a:srgbClr val="FFFFFF"/>
                </a:solidFill>
                <a:latin typeface="Arial"/>
                <a:cs typeface="Arial"/>
              </a:rPr>
              <a:t>will</a:t>
            </a:r>
            <a:r>
              <a:rPr sz="1600" spc="-35" dirty="0">
                <a:solidFill>
                  <a:srgbClr val="FFFFFF"/>
                </a:solidFill>
                <a:latin typeface="Arial"/>
                <a:cs typeface="Arial"/>
              </a:rPr>
              <a:t> </a:t>
            </a:r>
            <a:r>
              <a:rPr sz="1600" dirty="0">
                <a:solidFill>
                  <a:srgbClr val="FFFFFF"/>
                </a:solidFill>
                <a:latin typeface="Arial"/>
                <a:cs typeface="Arial"/>
              </a:rPr>
              <a:t>produce</a:t>
            </a:r>
            <a:r>
              <a:rPr sz="1600" spc="-20" dirty="0">
                <a:solidFill>
                  <a:srgbClr val="FFFFFF"/>
                </a:solidFill>
                <a:latin typeface="Arial"/>
                <a:cs typeface="Arial"/>
              </a:rPr>
              <a:t> </a:t>
            </a:r>
            <a:r>
              <a:rPr sz="1600" spc="-10" dirty="0">
                <a:solidFill>
                  <a:srgbClr val="FFFFFF"/>
                </a:solidFill>
                <a:latin typeface="Arial"/>
                <a:cs typeface="Arial"/>
              </a:rPr>
              <a:t>goods </a:t>
            </a:r>
            <a:r>
              <a:rPr sz="1600" dirty="0">
                <a:solidFill>
                  <a:srgbClr val="FFFFFF"/>
                </a:solidFill>
                <a:latin typeface="Arial"/>
                <a:cs typeface="Arial"/>
              </a:rPr>
              <a:t>and</a:t>
            </a:r>
            <a:r>
              <a:rPr sz="1600" spc="-20" dirty="0">
                <a:solidFill>
                  <a:srgbClr val="FFFFFF"/>
                </a:solidFill>
                <a:latin typeface="Arial"/>
                <a:cs typeface="Arial"/>
              </a:rPr>
              <a:t> </a:t>
            </a:r>
            <a:r>
              <a:rPr sz="1600" dirty="0">
                <a:solidFill>
                  <a:srgbClr val="FFFFFF"/>
                </a:solidFill>
                <a:latin typeface="Arial"/>
                <a:cs typeface="Arial"/>
              </a:rPr>
              <a:t>services</a:t>
            </a:r>
            <a:r>
              <a:rPr sz="1600" spc="-30" dirty="0">
                <a:solidFill>
                  <a:srgbClr val="FFFFFF"/>
                </a:solidFill>
                <a:latin typeface="Arial"/>
                <a:cs typeface="Arial"/>
              </a:rPr>
              <a:t> </a:t>
            </a:r>
            <a:r>
              <a:rPr sz="1600" dirty="0">
                <a:solidFill>
                  <a:srgbClr val="FFFFFF"/>
                </a:solidFill>
                <a:latin typeface="Arial"/>
                <a:cs typeface="Arial"/>
              </a:rPr>
              <a:t>worth</a:t>
            </a:r>
            <a:r>
              <a:rPr sz="1600" spc="-20" dirty="0">
                <a:solidFill>
                  <a:srgbClr val="FFFFFF"/>
                </a:solidFill>
                <a:latin typeface="Arial"/>
                <a:cs typeface="Arial"/>
              </a:rPr>
              <a:t> </a:t>
            </a:r>
            <a:r>
              <a:rPr sz="1600" dirty="0">
                <a:solidFill>
                  <a:srgbClr val="FFFFFF"/>
                </a:solidFill>
                <a:latin typeface="Arial"/>
                <a:cs typeface="Arial"/>
              </a:rPr>
              <a:t>$105</a:t>
            </a:r>
            <a:r>
              <a:rPr sz="1600" spc="-20" dirty="0">
                <a:solidFill>
                  <a:srgbClr val="FFFFFF"/>
                </a:solidFill>
                <a:latin typeface="Arial"/>
                <a:cs typeface="Arial"/>
              </a:rPr>
              <a:t> </a:t>
            </a:r>
            <a:r>
              <a:rPr sz="1600" dirty="0">
                <a:solidFill>
                  <a:srgbClr val="FFFFFF"/>
                </a:solidFill>
                <a:latin typeface="Arial"/>
                <a:cs typeface="Arial"/>
              </a:rPr>
              <a:t>trillion</a:t>
            </a:r>
            <a:r>
              <a:rPr sz="1600" spc="-30" dirty="0">
                <a:solidFill>
                  <a:srgbClr val="FFFFFF"/>
                </a:solidFill>
                <a:latin typeface="Arial"/>
                <a:cs typeface="Arial"/>
              </a:rPr>
              <a:t> </a:t>
            </a:r>
            <a:r>
              <a:rPr sz="1600" dirty="0">
                <a:solidFill>
                  <a:srgbClr val="FFFFFF"/>
                </a:solidFill>
                <a:latin typeface="Arial"/>
                <a:cs typeface="Arial"/>
              </a:rPr>
              <a:t>in</a:t>
            </a:r>
            <a:r>
              <a:rPr sz="1600" spc="-20" dirty="0">
                <a:solidFill>
                  <a:srgbClr val="FFFFFF"/>
                </a:solidFill>
                <a:latin typeface="Arial"/>
                <a:cs typeface="Arial"/>
              </a:rPr>
              <a:t> </a:t>
            </a:r>
            <a:r>
              <a:rPr sz="1600" spc="-10" dirty="0">
                <a:solidFill>
                  <a:srgbClr val="FFFFFF"/>
                </a:solidFill>
                <a:latin typeface="Arial"/>
                <a:cs typeface="Arial"/>
              </a:rPr>
              <a:t>2023.</a:t>
            </a:r>
            <a:endParaRPr sz="1600">
              <a:latin typeface="Arial"/>
              <a:cs typeface="Arial"/>
            </a:endParaRPr>
          </a:p>
          <a:p>
            <a:pPr marL="91440">
              <a:lnSpc>
                <a:spcPct val="100000"/>
              </a:lnSpc>
              <a:spcBef>
                <a:spcPts val="10"/>
              </a:spcBef>
            </a:pPr>
            <a:r>
              <a:rPr sz="1200" i="1" spc="-10" dirty="0">
                <a:solidFill>
                  <a:srgbClr val="FFFFFF"/>
                </a:solidFill>
                <a:latin typeface="Arial"/>
                <a:cs typeface="Arial"/>
              </a:rPr>
              <a:t>(https://en.wikipedia.org/wiki/World_economy)</a:t>
            </a:r>
            <a:endParaRPr sz="1200">
              <a:latin typeface="Arial"/>
              <a:cs typeface="Arial"/>
            </a:endParaRPr>
          </a:p>
        </p:txBody>
      </p:sp>
      <p:sp>
        <p:nvSpPr>
          <p:cNvPr id="4" name="object 4"/>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5" name="object 5"/>
          <p:cNvSpPr txBox="1">
            <a:spLocks noGrp="1"/>
          </p:cNvSpPr>
          <p:nvPr>
            <p:ph type="title"/>
          </p:nvPr>
        </p:nvSpPr>
        <p:spPr>
          <a:xfrm>
            <a:off x="78739" y="178562"/>
            <a:ext cx="1336040" cy="330200"/>
          </a:xfrm>
          <a:prstGeom prst="rect">
            <a:avLst/>
          </a:prstGeom>
        </p:spPr>
        <p:txBody>
          <a:bodyPr vert="horz" wrap="square" lIns="0" tIns="12065" rIns="0" bIns="0" rtlCol="0">
            <a:spAutoFit/>
          </a:bodyPr>
          <a:lstStyle/>
          <a:p>
            <a:pPr marL="12700">
              <a:lnSpc>
                <a:spcPct val="100000"/>
              </a:lnSpc>
              <a:spcBef>
                <a:spcPts val="95"/>
              </a:spcBef>
            </a:pPr>
            <a:r>
              <a:rPr spc="-10" dirty="0"/>
              <a:t>ECONOMY</a:t>
            </a:r>
          </a:p>
        </p:txBody>
      </p:sp>
      <p:sp>
        <p:nvSpPr>
          <p:cNvPr id="6" name="object 6"/>
          <p:cNvSpPr txBox="1"/>
          <p:nvPr/>
        </p:nvSpPr>
        <p:spPr>
          <a:xfrm>
            <a:off x="1945639" y="228854"/>
            <a:ext cx="815975" cy="269875"/>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D9D9D9"/>
                </a:solidFill>
                <a:latin typeface="Arial"/>
                <a:cs typeface="Arial"/>
              </a:rPr>
              <a:t>Factoid:</a:t>
            </a:r>
            <a:endParaRPr sz="1600">
              <a:latin typeface="Arial"/>
              <a:cs typeface="Arial"/>
            </a:endParaRPr>
          </a:p>
        </p:txBody>
      </p:sp>
      <p:sp>
        <p:nvSpPr>
          <p:cNvPr id="7" name="object 7"/>
          <p:cNvSpPr/>
          <p:nvPr/>
        </p:nvSpPr>
        <p:spPr>
          <a:xfrm>
            <a:off x="1630679" y="152400"/>
            <a:ext cx="45720" cy="419100"/>
          </a:xfrm>
          <a:custGeom>
            <a:avLst/>
            <a:gdLst/>
            <a:ahLst/>
            <a:cxnLst/>
            <a:rect l="l" t="t" r="r" b="b"/>
            <a:pathLst>
              <a:path w="45719" h="419100">
                <a:moveTo>
                  <a:pt x="45719" y="0"/>
                </a:moveTo>
                <a:lnTo>
                  <a:pt x="0" y="0"/>
                </a:lnTo>
                <a:lnTo>
                  <a:pt x="0" y="419100"/>
                </a:lnTo>
                <a:lnTo>
                  <a:pt x="45719" y="419100"/>
                </a:lnTo>
                <a:lnTo>
                  <a:pt x="45719" y="0"/>
                </a:lnTo>
                <a:close/>
              </a:path>
            </a:pathLst>
          </a:custGeom>
          <a:solidFill>
            <a:srgbClr val="FFFFFF"/>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31115" rIns="0" bIns="0" rtlCol="0">
            <a:spAutoFit/>
          </a:bodyPr>
          <a:lstStyle/>
          <a:p>
            <a:pPr marL="12700">
              <a:lnSpc>
                <a:spcPct val="100000"/>
              </a:lnSpc>
              <a:spcBef>
                <a:spcPts val="245"/>
              </a:spcBef>
            </a:pPr>
            <a:r>
              <a:rPr sz="900" b="1" dirty="0">
                <a:solidFill>
                  <a:srgbClr val="BEBEBE"/>
                </a:solidFill>
                <a:latin typeface="Arial"/>
                <a:cs typeface="Arial"/>
              </a:rPr>
              <a:t>Network</a:t>
            </a:r>
            <a:r>
              <a:rPr sz="900" b="1" spc="-40" dirty="0">
                <a:solidFill>
                  <a:srgbClr val="BEBEBE"/>
                </a:solidFill>
                <a:latin typeface="Arial"/>
                <a:cs typeface="Arial"/>
              </a:rPr>
              <a:t> </a:t>
            </a:r>
            <a:r>
              <a:rPr sz="900" b="1" dirty="0">
                <a:solidFill>
                  <a:srgbClr val="BEBEBE"/>
                </a:solidFill>
                <a:latin typeface="Arial"/>
                <a:cs typeface="Arial"/>
              </a:rPr>
              <a:t>Science:</a:t>
            </a:r>
            <a:r>
              <a:rPr sz="900" b="1" spc="-10" dirty="0">
                <a:solidFill>
                  <a:srgbClr val="BEBEBE"/>
                </a:solidFill>
                <a:latin typeface="Arial"/>
                <a:cs typeface="Arial"/>
              </a:rPr>
              <a:t> </a:t>
            </a:r>
            <a:r>
              <a:rPr sz="900" b="1" spc="-85" dirty="0">
                <a:solidFill>
                  <a:srgbClr val="BEBEBE"/>
                </a:solidFill>
                <a:latin typeface="Arial"/>
                <a:cs typeface="Arial"/>
              </a:rPr>
              <a:t>Int</a:t>
            </a:r>
            <a:r>
              <a:rPr sz="1800" spc="-127" baseline="20833" dirty="0"/>
              <a:t>2</a:t>
            </a:r>
            <a:r>
              <a:rPr sz="900" b="1" spc="-85" dirty="0">
                <a:solidFill>
                  <a:srgbClr val="BEBEBE"/>
                </a:solidFill>
                <a:latin typeface="Arial"/>
                <a:cs typeface="Arial"/>
              </a:rPr>
              <a:t>ro</a:t>
            </a:r>
            <a:r>
              <a:rPr sz="1800" spc="-127" baseline="20833" dirty="0"/>
              <a:t>1</a:t>
            </a:r>
            <a:r>
              <a:rPr sz="900" b="1" spc="-85" dirty="0">
                <a:solidFill>
                  <a:srgbClr val="BEBEBE"/>
                </a:solidFill>
                <a:latin typeface="Arial"/>
                <a:cs typeface="Arial"/>
              </a:rPr>
              <a:t>duction</a:t>
            </a:r>
            <a:endParaRPr sz="9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025446" y="633219"/>
            <a:ext cx="5118541" cy="4819593"/>
          </a:xfrm>
          <a:prstGeom prst="rect">
            <a:avLst/>
          </a:prstGeom>
        </p:spPr>
      </p:pic>
      <p:sp>
        <p:nvSpPr>
          <p:cNvPr id="3" name="object 3"/>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4" name="object 4"/>
          <p:cNvSpPr txBox="1">
            <a:spLocks noGrp="1"/>
          </p:cNvSpPr>
          <p:nvPr>
            <p:ph type="title"/>
          </p:nvPr>
        </p:nvSpPr>
        <p:spPr>
          <a:xfrm>
            <a:off x="78739" y="178562"/>
            <a:ext cx="2285365" cy="330200"/>
          </a:xfrm>
          <a:prstGeom prst="rect">
            <a:avLst/>
          </a:prstGeom>
        </p:spPr>
        <p:txBody>
          <a:bodyPr vert="horz" wrap="square" lIns="0" tIns="12065" rIns="0" bIns="0" rtlCol="0">
            <a:spAutoFit/>
          </a:bodyPr>
          <a:lstStyle/>
          <a:p>
            <a:pPr marL="12700">
              <a:lnSpc>
                <a:spcPct val="100000"/>
              </a:lnSpc>
              <a:spcBef>
                <a:spcPts val="95"/>
              </a:spcBef>
            </a:pPr>
            <a:r>
              <a:rPr dirty="0"/>
              <a:t>THE</a:t>
            </a:r>
            <a:r>
              <a:rPr spc="-60" dirty="0"/>
              <a:t> </a:t>
            </a:r>
            <a:r>
              <a:rPr dirty="0"/>
              <a:t>HUMAN</a:t>
            </a:r>
            <a:r>
              <a:rPr spc="-45" dirty="0"/>
              <a:t> </a:t>
            </a:r>
            <a:r>
              <a:rPr spc="-20" dirty="0"/>
              <a:t>CELL</a:t>
            </a:r>
          </a:p>
        </p:txBody>
      </p:sp>
      <p:sp>
        <p:nvSpPr>
          <p:cNvPr id="5" name="object 5"/>
          <p:cNvSpPr txBox="1"/>
          <p:nvPr/>
        </p:nvSpPr>
        <p:spPr>
          <a:xfrm>
            <a:off x="2895092" y="228854"/>
            <a:ext cx="815975" cy="269875"/>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D9D9D9"/>
                </a:solidFill>
                <a:latin typeface="Arial"/>
                <a:cs typeface="Arial"/>
              </a:rPr>
              <a:t>Factoid:</a:t>
            </a:r>
            <a:endParaRPr sz="1600">
              <a:latin typeface="Arial"/>
              <a:cs typeface="Arial"/>
            </a:endParaRPr>
          </a:p>
        </p:txBody>
      </p:sp>
      <p:sp>
        <p:nvSpPr>
          <p:cNvPr id="6" name="object 6"/>
          <p:cNvSpPr/>
          <p:nvPr/>
        </p:nvSpPr>
        <p:spPr>
          <a:xfrm>
            <a:off x="2621279" y="152400"/>
            <a:ext cx="45720" cy="419100"/>
          </a:xfrm>
          <a:custGeom>
            <a:avLst/>
            <a:gdLst/>
            <a:ahLst/>
            <a:cxnLst/>
            <a:rect l="l" t="t" r="r" b="b"/>
            <a:pathLst>
              <a:path w="45719" h="419100">
                <a:moveTo>
                  <a:pt x="45719" y="0"/>
                </a:moveTo>
                <a:lnTo>
                  <a:pt x="0" y="0"/>
                </a:lnTo>
                <a:lnTo>
                  <a:pt x="0" y="419100"/>
                </a:lnTo>
                <a:lnTo>
                  <a:pt x="45719" y="419100"/>
                </a:lnTo>
                <a:lnTo>
                  <a:pt x="45719" y="0"/>
                </a:lnTo>
                <a:close/>
              </a:path>
            </a:pathLst>
          </a:custGeom>
          <a:solidFill>
            <a:srgbClr val="FFFFFF"/>
          </a:solidFill>
        </p:spPr>
        <p:txBody>
          <a:bodyPr wrap="square" lIns="0" tIns="0" rIns="0" bIns="0" rtlCol="0"/>
          <a:lstStyle/>
          <a:p>
            <a:endParaRPr/>
          </a:p>
        </p:txBody>
      </p:sp>
      <p:sp>
        <p:nvSpPr>
          <p:cNvPr id="7" name="object 7"/>
          <p:cNvSpPr txBox="1"/>
          <p:nvPr/>
        </p:nvSpPr>
        <p:spPr>
          <a:xfrm>
            <a:off x="307340" y="1668271"/>
            <a:ext cx="315404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How</a:t>
            </a:r>
            <a:r>
              <a:rPr sz="1200" spc="-25" dirty="0">
                <a:latin typeface="Arial"/>
                <a:cs typeface="Arial"/>
              </a:rPr>
              <a:t> </a:t>
            </a:r>
            <a:r>
              <a:rPr sz="1200" dirty="0">
                <a:latin typeface="Arial"/>
                <a:cs typeface="Arial"/>
              </a:rPr>
              <a:t>Many</a:t>
            </a:r>
            <a:r>
              <a:rPr sz="1200" spc="-20" dirty="0">
                <a:latin typeface="Arial"/>
                <a:cs typeface="Arial"/>
              </a:rPr>
              <a:t> </a:t>
            </a:r>
            <a:r>
              <a:rPr sz="1200" dirty="0">
                <a:latin typeface="Arial"/>
                <a:cs typeface="Arial"/>
              </a:rPr>
              <a:t>Genes</a:t>
            </a:r>
            <a:r>
              <a:rPr sz="1200" spc="-15" dirty="0">
                <a:latin typeface="Arial"/>
                <a:cs typeface="Arial"/>
              </a:rPr>
              <a:t> </a:t>
            </a:r>
            <a:r>
              <a:rPr sz="1200" dirty="0">
                <a:latin typeface="Arial"/>
                <a:cs typeface="Arial"/>
              </a:rPr>
              <a:t>are</a:t>
            </a:r>
            <a:r>
              <a:rPr sz="1200" spc="-30" dirty="0">
                <a:latin typeface="Arial"/>
                <a:cs typeface="Arial"/>
              </a:rPr>
              <a:t> </a:t>
            </a:r>
            <a:r>
              <a:rPr sz="1200" dirty="0">
                <a:latin typeface="Arial"/>
                <a:cs typeface="Arial"/>
              </a:rPr>
              <a:t>in</a:t>
            </a:r>
            <a:r>
              <a:rPr sz="1200" spc="-10" dirty="0">
                <a:latin typeface="Arial"/>
                <a:cs typeface="Arial"/>
              </a:rPr>
              <a:t> </a:t>
            </a:r>
            <a:r>
              <a:rPr sz="1200" dirty="0">
                <a:latin typeface="Arial"/>
                <a:cs typeface="Arial"/>
              </a:rPr>
              <a:t>the</a:t>
            </a:r>
            <a:r>
              <a:rPr sz="1200" spc="-20" dirty="0">
                <a:latin typeface="Arial"/>
                <a:cs typeface="Arial"/>
              </a:rPr>
              <a:t> </a:t>
            </a:r>
            <a:r>
              <a:rPr sz="1200" dirty="0">
                <a:latin typeface="Arial"/>
                <a:cs typeface="Arial"/>
              </a:rPr>
              <a:t>Human</a:t>
            </a:r>
            <a:r>
              <a:rPr sz="1200" spc="-25" dirty="0">
                <a:latin typeface="Arial"/>
                <a:cs typeface="Arial"/>
              </a:rPr>
              <a:t> </a:t>
            </a:r>
            <a:r>
              <a:rPr sz="1200" spc="-10" dirty="0">
                <a:latin typeface="Arial"/>
                <a:cs typeface="Arial"/>
              </a:rPr>
              <a:t>Genome?</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31115" rIns="0" bIns="0" rtlCol="0">
            <a:spAutoFit/>
          </a:bodyPr>
          <a:lstStyle/>
          <a:p>
            <a:pPr marL="12700">
              <a:lnSpc>
                <a:spcPct val="100000"/>
              </a:lnSpc>
              <a:spcBef>
                <a:spcPts val="245"/>
              </a:spcBef>
            </a:pPr>
            <a:r>
              <a:rPr sz="900" b="1" dirty="0">
                <a:solidFill>
                  <a:srgbClr val="BEBEBE"/>
                </a:solidFill>
                <a:latin typeface="Arial"/>
                <a:cs typeface="Arial"/>
              </a:rPr>
              <a:t>Network</a:t>
            </a:r>
            <a:r>
              <a:rPr sz="900" b="1" spc="-40" dirty="0">
                <a:solidFill>
                  <a:srgbClr val="BEBEBE"/>
                </a:solidFill>
                <a:latin typeface="Arial"/>
                <a:cs typeface="Arial"/>
              </a:rPr>
              <a:t> </a:t>
            </a:r>
            <a:r>
              <a:rPr sz="900" b="1" dirty="0">
                <a:solidFill>
                  <a:srgbClr val="BEBEBE"/>
                </a:solidFill>
                <a:latin typeface="Arial"/>
                <a:cs typeface="Arial"/>
              </a:rPr>
              <a:t>Science:</a:t>
            </a:r>
            <a:r>
              <a:rPr sz="900" b="1" spc="-10" dirty="0">
                <a:solidFill>
                  <a:srgbClr val="BEBEBE"/>
                </a:solidFill>
                <a:latin typeface="Arial"/>
                <a:cs typeface="Arial"/>
              </a:rPr>
              <a:t> </a:t>
            </a:r>
            <a:r>
              <a:rPr sz="900" b="1" spc="-85" dirty="0">
                <a:solidFill>
                  <a:srgbClr val="BEBEBE"/>
                </a:solidFill>
                <a:latin typeface="Arial"/>
                <a:cs typeface="Arial"/>
              </a:rPr>
              <a:t>Int</a:t>
            </a:r>
            <a:r>
              <a:rPr sz="1800" spc="-127" baseline="20833" dirty="0"/>
              <a:t>2</a:t>
            </a:r>
            <a:r>
              <a:rPr sz="900" b="1" spc="-85" dirty="0">
                <a:solidFill>
                  <a:srgbClr val="BEBEBE"/>
                </a:solidFill>
                <a:latin typeface="Arial"/>
                <a:cs typeface="Arial"/>
              </a:rPr>
              <a:t>ro</a:t>
            </a:r>
            <a:r>
              <a:rPr sz="1800" spc="-127" baseline="20833" dirty="0"/>
              <a:t>2</a:t>
            </a:r>
            <a:r>
              <a:rPr sz="900" b="1" spc="-85" dirty="0">
                <a:solidFill>
                  <a:srgbClr val="BEBEBE"/>
                </a:solidFill>
                <a:latin typeface="Arial"/>
                <a:cs typeface="Arial"/>
              </a:rPr>
              <a:t>duction</a:t>
            </a:r>
            <a:endParaRPr sz="900">
              <a:latin typeface="Arial"/>
              <a:cs typeface="Arial"/>
            </a:endParaRPr>
          </a:p>
        </p:txBody>
      </p:sp>
      <p:sp>
        <p:nvSpPr>
          <p:cNvPr id="8" name="object 8"/>
          <p:cNvSpPr txBox="1"/>
          <p:nvPr/>
        </p:nvSpPr>
        <p:spPr>
          <a:xfrm>
            <a:off x="307340" y="2788411"/>
            <a:ext cx="3578860" cy="1379220"/>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The</a:t>
            </a:r>
            <a:r>
              <a:rPr sz="1200" b="1" spc="-15" dirty="0">
                <a:latin typeface="Calibri"/>
                <a:cs typeface="Calibri"/>
              </a:rPr>
              <a:t> </a:t>
            </a:r>
            <a:r>
              <a:rPr sz="1200" b="1" spc="-10" dirty="0">
                <a:latin typeface="Calibri"/>
                <a:cs typeface="Calibri"/>
              </a:rPr>
              <a:t>latest</a:t>
            </a:r>
            <a:r>
              <a:rPr sz="1200" b="1" spc="-45" dirty="0">
                <a:latin typeface="Calibri"/>
                <a:cs typeface="Calibri"/>
              </a:rPr>
              <a:t> </a:t>
            </a:r>
            <a:r>
              <a:rPr sz="1200" b="1" dirty="0">
                <a:latin typeface="Calibri"/>
                <a:cs typeface="Calibri"/>
              </a:rPr>
              <a:t>number</a:t>
            </a:r>
            <a:r>
              <a:rPr sz="1200" b="1" spc="-10" dirty="0">
                <a:latin typeface="Calibri"/>
                <a:cs typeface="Calibri"/>
              </a:rPr>
              <a:t> </a:t>
            </a:r>
            <a:r>
              <a:rPr sz="1200" b="1" dirty="0">
                <a:latin typeface="Calibri"/>
                <a:cs typeface="Calibri"/>
              </a:rPr>
              <a:t>from</a:t>
            </a:r>
            <a:r>
              <a:rPr sz="1200" b="1" spc="-25" dirty="0">
                <a:latin typeface="Calibri"/>
                <a:cs typeface="Calibri"/>
              </a:rPr>
              <a:t> </a:t>
            </a:r>
            <a:r>
              <a:rPr sz="1200" b="1" dirty="0">
                <a:latin typeface="Calibri"/>
                <a:cs typeface="Calibri"/>
              </a:rPr>
              <a:t>2007 is</a:t>
            </a:r>
            <a:r>
              <a:rPr sz="1200" b="1" spc="-20" dirty="0">
                <a:latin typeface="Calibri"/>
                <a:cs typeface="Calibri"/>
              </a:rPr>
              <a:t> </a:t>
            </a:r>
            <a:r>
              <a:rPr sz="1200" b="1" spc="-10" dirty="0">
                <a:latin typeface="Calibri"/>
                <a:cs typeface="Calibri"/>
              </a:rPr>
              <a:t>20,500</a:t>
            </a:r>
            <a:endParaRPr sz="1200">
              <a:latin typeface="Calibri"/>
              <a:cs typeface="Calibri"/>
            </a:endParaRPr>
          </a:p>
          <a:p>
            <a:pPr marL="12700" marR="32384">
              <a:lnSpc>
                <a:spcPct val="80000"/>
              </a:lnSpc>
              <a:spcBef>
                <a:spcPts val="1150"/>
              </a:spcBef>
            </a:pPr>
            <a:r>
              <a:rPr sz="1200" dirty="0">
                <a:latin typeface="Calibri"/>
                <a:cs typeface="Calibri"/>
              </a:rPr>
              <a:t>The</a:t>
            </a:r>
            <a:r>
              <a:rPr sz="1200" spc="-25" dirty="0">
                <a:latin typeface="Calibri"/>
                <a:cs typeface="Calibri"/>
              </a:rPr>
              <a:t> </a:t>
            </a:r>
            <a:r>
              <a:rPr sz="1200" dirty="0">
                <a:latin typeface="Calibri"/>
                <a:cs typeface="Calibri"/>
              </a:rPr>
              <a:t>20,500</a:t>
            </a:r>
            <a:r>
              <a:rPr sz="1200" spc="-5" dirty="0">
                <a:latin typeface="Calibri"/>
                <a:cs typeface="Calibri"/>
              </a:rPr>
              <a:t> </a:t>
            </a:r>
            <a:r>
              <a:rPr sz="1200" dirty="0">
                <a:latin typeface="Calibri"/>
                <a:cs typeface="Calibri"/>
              </a:rPr>
              <a:t>number</a:t>
            </a:r>
            <a:r>
              <a:rPr sz="1200" spc="-40" dirty="0">
                <a:latin typeface="Calibri"/>
                <a:cs typeface="Calibri"/>
              </a:rPr>
              <a:t> </a:t>
            </a:r>
            <a:r>
              <a:rPr sz="1200" dirty="0">
                <a:latin typeface="Calibri"/>
                <a:cs typeface="Calibri"/>
              </a:rPr>
              <a:t>of</a:t>
            </a:r>
            <a:r>
              <a:rPr sz="1200" spc="-30" dirty="0">
                <a:latin typeface="Calibri"/>
                <a:cs typeface="Calibri"/>
              </a:rPr>
              <a:t> </a:t>
            </a:r>
            <a:r>
              <a:rPr sz="1200" spc="-10" dirty="0">
                <a:latin typeface="Calibri"/>
                <a:cs typeface="Calibri"/>
              </a:rPr>
              <a:t>protein-</a:t>
            </a:r>
            <a:r>
              <a:rPr sz="1200" dirty="0">
                <a:latin typeface="Calibri"/>
                <a:cs typeface="Calibri"/>
              </a:rPr>
              <a:t>coding</a:t>
            </a:r>
            <a:r>
              <a:rPr sz="1200" spc="-40" dirty="0">
                <a:latin typeface="Calibri"/>
                <a:cs typeface="Calibri"/>
              </a:rPr>
              <a:t> </a:t>
            </a:r>
            <a:r>
              <a:rPr sz="1200" dirty="0">
                <a:latin typeface="Calibri"/>
                <a:cs typeface="Calibri"/>
              </a:rPr>
              <a:t>genes</a:t>
            </a:r>
            <a:r>
              <a:rPr sz="1200" spc="-30" dirty="0">
                <a:latin typeface="Calibri"/>
                <a:cs typeface="Calibri"/>
              </a:rPr>
              <a:t> </a:t>
            </a:r>
            <a:r>
              <a:rPr sz="1200" spc="-25" dirty="0">
                <a:latin typeface="Calibri"/>
                <a:cs typeface="Calibri"/>
              </a:rPr>
              <a:t>was </a:t>
            </a:r>
            <a:r>
              <a:rPr sz="1200" spc="-10" dirty="0">
                <a:latin typeface="Calibri"/>
                <a:cs typeface="Calibri"/>
              </a:rPr>
              <a:t>presented</a:t>
            </a:r>
            <a:r>
              <a:rPr sz="1200" spc="-40" dirty="0">
                <a:latin typeface="Calibri"/>
                <a:cs typeface="Calibri"/>
              </a:rPr>
              <a:t> </a:t>
            </a:r>
            <a:r>
              <a:rPr sz="1200" dirty="0">
                <a:latin typeface="Calibri"/>
                <a:cs typeface="Calibri"/>
              </a:rPr>
              <a:t>in</a:t>
            </a:r>
            <a:r>
              <a:rPr sz="1200" spc="-25" dirty="0">
                <a:latin typeface="Calibri"/>
                <a:cs typeface="Calibri"/>
              </a:rPr>
              <a:t> </a:t>
            </a:r>
            <a:r>
              <a:rPr sz="1200" dirty="0">
                <a:latin typeface="Calibri"/>
                <a:cs typeface="Calibri"/>
              </a:rPr>
              <a:t>a</a:t>
            </a:r>
            <a:r>
              <a:rPr sz="1200" spc="-15" dirty="0">
                <a:latin typeface="Calibri"/>
                <a:cs typeface="Calibri"/>
              </a:rPr>
              <a:t> </a:t>
            </a:r>
            <a:r>
              <a:rPr sz="1200" dirty="0">
                <a:latin typeface="Calibri"/>
                <a:cs typeface="Calibri"/>
              </a:rPr>
              <a:t>2007 PNAS</a:t>
            </a:r>
            <a:r>
              <a:rPr sz="1200" spc="-15" dirty="0">
                <a:latin typeface="Calibri"/>
                <a:cs typeface="Calibri"/>
              </a:rPr>
              <a:t> </a:t>
            </a:r>
            <a:r>
              <a:rPr sz="1200" spc="-20" dirty="0">
                <a:latin typeface="Calibri"/>
                <a:cs typeface="Calibri"/>
              </a:rPr>
              <a:t>paper.</a:t>
            </a:r>
            <a:r>
              <a:rPr sz="1200" spc="-40" dirty="0">
                <a:latin typeface="Calibri"/>
                <a:cs typeface="Calibri"/>
              </a:rPr>
              <a:t> </a:t>
            </a:r>
            <a:r>
              <a:rPr sz="1200" dirty="0">
                <a:latin typeface="Calibri"/>
                <a:cs typeface="Calibri"/>
              </a:rPr>
              <a:t>Scientists</a:t>
            </a:r>
            <a:r>
              <a:rPr sz="1200" spc="-20" dirty="0">
                <a:latin typeface="Calibri"/>
                <a:cs typeface="Calibri"/>
              </a:rPr>
              <a:t> </a:t>
            </a:r>
            <a:r>
              <a:rPr sz="1200" dirty="0">
                <a:latin typeface="Calibri"/>
                <a:cs typeface="Calibri"/>
              </a:rPr>
              <a:t>arrived</a:t>
            </a:r>
            <a:r>
              <a:rPr sz="1200" spc="-30" dirty="0">
                <a:latin typeface="Calibri"/>
                <a:cs typeface="Calibri"/>
              </a:rPr>
              <a:t> </a:t>
            </a:r>
            <a:r>
              <a:rPr sz="1200" dirty="0">
                <a:latin typeface="Calibri"/>
                <a:cs typeface="Calibri"/>
              </a:rPr>
              <a:t>at</a:t>
            </a:r>
            <a:r>
              <a:rPr sz="1200" spc="-35" dirty="0">
                <a:latin typeface="Calibri"/>
                <a:cs typeface="Calibri"/>
              </a:rPr>
              <a:t> </a:t>
            </a:r>
            <a:r>
              <a:rPr sz="1200" spc="-20" dirty="0">
                <a:latin typeface="Calibri"/>
                <a:cs typeface="Calibri"/>
              </a:rPr>
              <a:t>this </a:t>
            </a:r>
            <a:r>
              <a:rPr sz="1200" dirty="0">
                <a:latin typeface="Calibri"/>
                <a:cs typeface="Calibri"/>
              </a:rPr>
              <a:t>number</a:t>
            </a:r>
            <a:r>
              <a:rPr sz="1200" spc="-25" dirty="0">
                <a:latin typeface="Calibri"/>
                <a:cs typeface="Calibri"/>
              </a:rPr>
              <a:t> </a:t>
            </a:r>
            <a:r>
              <a:rPr sz="1200" dirty="0">
                <a:latin typeface="Calibri"/>
                <a:cs typeface="Calibri"/>
              </a:rPr>
              <a:t>by</a:t>
            </a:r>
            <a:r>
              <a:rPr sz="1200" spc="-25" dirty="0">
                <a:latin typeface="Calibri"/>
                <a:cs typeface="Calibri"/>
              </a:rPr>
              <a:t> </a:t>
            </a:r>
            <a:r>
              <a:rPr sz="1200" spc="-10" dirty="0">
                <a:latin typeface="Calibri"/>
                <a:cs typeface="Calibri"/>
              </a:rPr>
              <a:t>excluding</a:t>
            </a:r>
            <a:r>
              <a:rPr sz="1200" spc="-20" dirty="0">
                <a:latin typeface="Calibri"/>
                <a:cs typeface="Calibri"/>
              </a:rPr>
              <a:t> </a:t>
            </a:r>
            <a:r>
              <a:rPr sz="1200" dirty="0">
                <a:latin typeface="Calibri"/>
                <a:cs typeface="Calibri"/>
              </a:rPr>
              <a:t>the</a:t>
            </a:r>
            <a:r>
              <a:rPr sz="1200" spc="-10" dirty="0">
                <a:latin typeface="Calibri"/>
                <a:cs typeface="Calibri"/>
              </a:rPr>
              <a:t> </a:t>
            </a:r>
            <a:r>
              <a:rPr sz="1200" dirty="0">
                <a:latin typeface="Calibri"/>
                <a:cs typeface="Calibri"/>
              </a:rPr>
              <a:t>(now</a:t>
            </a:r>
            <a:r>
              <a:rPr sz="1200" spc="5" dirty="0">
                <a:latin typeface="Calibri"/>
                <a:cs typeface="Calibri"/>
              </a:rPr>
              <a:t> </a:t>
            </a:r>
            <a:r>
              <a:rPr sz="1200" dirty="0">
                <a:latin typeface="Calibri"/>
                <a:cs typeface="Calibri"/>
              </a:rPr>
              <a:t>thought</a:t>
            </a:r>
            <a:r>
              <a:rPr sz="1200" spc="-25" dirty="0">
                <a:latin typeface="Calibri"/>
                <a:cs typeface="Calibri"/>
              </a:rPr>
              <a:t> </a:t>
            </a:r>
            <a:r>
              <a:rPr sz="1200" dirty="0">
                <a:latin typeface="Calibri"/>
                <a:cs typeface="Calibri"/>
              </a:rPr>
              <a:t>to</a:t>
            </a:r>
            <a:r>
              <a:rPr sz="1200" spc="-5" dirty="0">
                <a:latin typeface="Calibri"/>
                <a:cs typeface="Calibri"/>
              </a:rPr>
              <a:t> </a:t>
            </a:r>
            <a:r>
              <a:rPr sz="1200" dirty="0">
                <a:latin typeface="Calibri"/>
                <a:cs typeface="Calibri"/>
              </a:rPr>
              <a:t>be</a:t>
            </a:r>
            <a:r>
              <a:rPr sz="1200" spc="-10" dirty="0">
                <a:latin typeface="Calibri"/>
                <a:cs typeface="Calibri"/>
              </a:rPr>
              <a:t> functionally </a:t>
            </a:r>
            <a:r>
              <a:rPr sz="1200" dirty="0">
                <a:latin typeface="Calibri"/>
                <a:cs typeface="Calibri"/>
              </a:rPr>
              <a:t>meaningless,</a:t>
            </a:r>
            <a:r>
              <a:rPr sz="1200" spc="-60" dirty="0">
                <a:latin typeface="Calibri"/>
                <a:cs typeface="Calibri"/>
              </a:rPr>
              <a:t> </a:t>
            </a:r>
            <a:r>
              <a:rPr sz="1200" dirty="0">
                <a:latin typeface="Calibri"/>
                <a:cs typeface="Calibri"/>
              </a:rPr>
              <a:t>random</a:t>
            </a:r>
            <a:r>
              <a:rPr sz="1200" spc="-60" dirty="0">
                <a:latin typeface="Calibri"/>
                <a:cs typeface="Calibri"/>
              </a:rPr>
              <a:t> </a:t>
            </a:r>
            <a:r>
              <a:rPr sz="1200" spc="-10" dirty="0">
                <a:latin typeface="Calibri"/>
                <a:cs typeface="Calibri"/>
              </a:rPr>
              <a:t>occurrences)</a:t>
            </a:r>
            <a:endParaRPr sz="1200">
              <a:latin typeface="Calibri"/>
              <a:cs typeface="Calibri"/>
            </a:endParaRPr>
          </a:p>
          <a:p>
            <a:pPr marL="12700" marR="5080" algn="just">
              <a:lnSpc>
                <a:spcPct val="80000"/>
              </a:lnSpc>
            </a:pPr>
            <a:r>
              <a:rPr sz="1200" dirty="0">
                <a:latin typeface="Calibri"/>
                <a:cs typeface="Calibri"/>
              </a:rPr>
              <a:t>M. Clamp</a:t>
            </a:r>
            <a:r>
              <a:rPr sz="1200" spc="-5" dirty="0">
                <a:latin typeface="Calibri"/>
                <a:cs typeface="Calibri"/>
              </a:rPr>
              <a:t> </a:t>
            </a:r>
            <a:r>
              <a:rPr sz="1200" dirty="0">
                <a:latin typeface="Calibri"/>
                <a:cs typeface="Calibri"/>
              </a:rPr>
              <a:t>et</a:t>
            </a:r>
            <a:r>
              <a:rPr sz="1200" spc="-5" dirty="0">
                <a:latin typeface="Calibri"/>
                <a:cs typeface="Calibri"/>
              </a:rPr>
              <a:t> </a:t>
            </a:r>
            <a:r>
              <a:rPr sz="1200" dirty="0">
                <a:latin typeface="Calibri"/>
                <a:cs typeface="Calibri"/>
              </a:rPr>
              <a:t>al.,</a:t>
            </a:r>
            <a:r>
              <a:rPr sz="1200" spc="10" dirty="0">
                <a:latin typeface="Calibri"/>
                <a:cs typeface="Calibri"/>
              </a:rPr>
              <a:t> </a:t>
            </a:r>
            <a:r>
              <a:rPr sz="1200" dirty="0">
                <a:latin typeface="Calibri"/>
                <a:cs typeface="Calibri"/>
              </a:rPr>
              <a:t>2007.</a:t>
            </a:r>
            <a:r>
              <a:rPr sz="1200" spc="25" dirty="0">
                <a:latin typeface="Calibri"/>
                <a:cs typeface="Calibri"/>
              </a:rPr>
              <a:t> </a:t>
            </a:r>
            <a:r>
              <a:rPr sz="1200" spc="-10" dirty="0">
                <a:latin typeface="Calibri"/>
                <a:cs typeface="Calibri"/>
              </a:rPr>
              <a:t>"Distinguishing</a:t>
            </a:r>
            <a:r>
              <a:rPr sz="1200" spc="-5" dirty="0">
                <a:latin typeface="Calibri"/>
                <a:cs typeface="Calibri"/>
              </a:rPr>
              <a:t> </a:t>
            </a:r>
            <a:r>
              <a:rPr sz="1200" spc="-10" dirty="0">
                <a:latin typeface="Calibri"/>
                <a:cs typeface="Calibri"/>
              </a:rPr>
              <a:t>Protein-</a:t>
            </a:r>
            <a:r>
              <a:rPr sz="1200" dirty="0">
                <a:latin typeface="Calibri"/>
                <a:cs typeface="Calibri"/>
              </a:rPr>
              <a:t>Coding</a:t>
            </a:r>
            <a:r>
              <a:rPr sz="1200" spc="-25" dirty="0">
                <a:latin typeface="Calibri"/>
                <a:cs typeface="Calibri"/>
              </a:rPr>
              <a:t> and </a:t>
            </a:r>
            <a:r>
              <a:rPr sz="1200" dirty="0">
                <a:latin typeface="Calibri"/>
                <a:cs typeface="Calibri"/>
              </a:rPr>
              <a:t>Noncoding</a:t>
            </a:r>
            <a:r>
              <a:rPr sz="1200" spc="-25" dirty="0">
                <a:latin typeface="Calibri"/>
                <a:cs typeface="Calibri"/>
              </a:rPr>
              <a:t> </a:t>
            </a:r>
            <a:r>
              <a:rPr sz="1200" dirty="0">
                <a:latin typeface="Calibri"/>
                <a:cs typeface="Calibri"/>
              </a:rPr>
              <a:t>Genes</a:t>
            </a:r>
            <a:r>
              <a:rPr sz="1200" spc="-10" dirty="0">
                <a:latin typeface="Calibri"/>
                <a:cs typeface="Calibri"/>
              </a:rPr>
              <a:t> </a:t>
            </a:r>
            <a:r>
              <a:rPr sz="1200" dirty="0">
                <a:latin typeface="Calibri"/>
                <a:cs typeface="Calibri"/>
              </a:rPr>
              <a:t>in</a:t>
            </a:r>
            <a:r>
              <a:rPr sz="1200" spc="-35" dirty="0">
                <a:latin typeface="Calibri"/>
                <a:cs typeface="Calibri"/>
              </a:rPr>
              <a:t> </a:t>
            </a:r>
            <a:r>
              <a:rPr sz="1200" dirty="0">
                <a:latin typeface="Calibri"/>
                <a:cs typeface="Calibri"/>
              </a:rPr>
              <a:t>the</a:t>
            </a:r>
            <a:r>
              <a:rPr sz="1200" spc="-25" dirty="0">
                <a:latin typeface="Calibri"/>
                <a:cs typeface="Calibri"/>
              </a:rPr>
              <a:t> </a:t>
            </a:r>
            <a:r>
              <a:rPr sz="1200" dirty="0">
                <a:latin typeface="Calibri"/>
                <a:cs typeface="Calibri"/>
              </a:rPr>
              <a:t>Human</a:t>
            </a:r>
            <a:r>
              <a:rPr sz="1200" spc="-25" dirty="0">
                <a:latin typeface="Calibri"/>
                <a:cs typeface="Calibri"/>
              </a:rPr>
              <a:t> </a:t>
            </a:r>
            <a:r>
              <a:rPr sz="1200" dirty="0">
                <a:latin typeface="Calibri"/>
                <a:cs typeface="Calibri"/>
              </a:rPr>
              <a:t>Genome,"</a:t>
            </a:r>
            <a:r>
              <a:rPr sz="1200" spc="-30" dirty="0">
                <a:latin typeface="Calibri"/>
                <a:cs typeface="Calibri"/>
              </a:rPr>
              <a:t> </a:t>
            </a:r>
            <a:r>
              <a:rPr sz="1200" i="1" dirty="0">
                <a:latin typeface="Calibri"/>
                <a:cs typeface="Calibri"/>
              </a:rPr>
              <a:t>PNAS</a:t>
            </a:r>
            <a:r>
              <a:rPr sz="1200" i="1" spc="-15" dirty="0">
                <a:latin typeface="Calibri"/>
                <a:cs typeface="Calibri"/>
              </a:rPr>
              <a:t> </a:t>
            </a:r>
            <a:r>
              <a:rPr sz="1200" b="1" spc="-10" dirty="0">
                <a:latin typeface="Calibri"/>
                <a:cs typeface="Calibri"/>
              </a:rPr>
              <a:t>104</a:t>
            </a:r>
            <a:r>
              <a:rPr sz="1200" spc="-10" dirty="0">
                <a:latin typeface="Calibri"/>
                <a:cs typeface="Calibri"/>
              </a:rPr>
              <a:t>(49), 19428-19433.]</a:t>
            </a:r>
            <a:endParaRPr sz="1200">
              <a:latin typeface="Calibri"/>
              <a:cs typeface="Calibri"/>
            </a:endParaRPr>
          </a:p>
        </p:txBody>
      </p:sp>
      <p:sp>
        <p:nvSpPr>
          <p:cNvPr id="9" name="object 9"/>
          <p:cNvSpPr txBox="1"/>
          <p:nvPr/>
        </p:nvSpPr>
        <p:spPr>
          <a:xfrm>
            <a:off x="1211695" y="2087006"/>
            <a:ext cx="955675" cy="39116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Arial"/>
                <a:cs typeface="Arial"/>
              </a:rPr>
              <a:t>20,500</a:t>
            </a:r>
            <a:endParaRPr sz="24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THE</a:t>
            </a:r>
            <a:r>
              <a:rPr spc="-40" dirty="0"/>
              <a:t> </a:t>
            </a:r>
            <a:r>
              <a:rPr dirty="0"/>
              <a:t>ROLE</a:t>
            </a:r>
            <a:r>
              <a:rPr spc="-35" dirty="0"/>
              <a:t> </a:t>
            </a:r>
            <a:r>
              <a:rPr dirty="0"/>
              <a:t>OF</a:t>
            </a:r>
            <a:r>
              <a:rPr spc="-55" dirty="0"/>
              <a:t> </a:t>
            </a:r>
            <a:r>
              <a:rPr spc="-10" dirty="0"/>
              <a:t>NETWORKS</a:t>
            </a:r>
          </a:p>
        </p:txBody>
      </p:sp>
      <p:sp>
        <p:nvSpPr>
          <p:cNvPr id="5" name="object 5"/>
          <p:cNvSpPr txBox="1">
            <a:spLocks noGrp="1"/>
          </p:cNvSpPr>
          <p:nvPr>
            <p:ph type="sldNum" sz="quarter" idx="7"/>
          </p:nvPr>
        </p:nvSpPr>
        <p:spPr>
          <a:prstGeom prst="rect">
            <a:avLst/>
          </a:prstGeom>
        </p:spPr>
        <p:txBody>
          <a:bodyPr vert="horz" wrap="square" lIns="0" tIns="31115" rIns="0" bIns="0" rtlCol="0">
            <a:spAutoFit/>
          </a:bodyPr>
          <a:lstStyle/>
          <a:p>
            <a:pPr marL="12700">
              <a:lnSpc>
                <a:spcPct val="100000"/>
              </a:lnSpc>
              <a:spcBef>
                <a:spcPts val="245"/>
              </a:spcBef>
            </a:pPr>
            <a:r>
              <a:rPr sz="900" b="1" dirty="0">
                <a:solidFill>
                  <a:srgbClr val="BEBEBE"/>
                </a:solidFill>
                <a:latin typeface="Arial"/>
                <a:cs typeface="Arial"/>
              </a:rPr>
              <a:t>Network</a:t>
            </a:r>
            <a:r>
              <a:rPr sz="900" b="1" spc="-40" dirty="0">
                <a:solidFill>
                  <a:srgbClr val="BEBEBE"/>
                </a:solidFill>
                <a:latin typeface="Arial"/>
                <a:cs typeface="Arial"/>
              </a:rPr>
              <a:t> </a:t>
            </a:r>
            <a:r>
              <a:rPr sz="900" b="1" dirty="0">
                <a:solidFill>
                  <a:srgbClr val="BEBEBE"/>
                </a:solidFill>
                <a:latin typeface="Arial"/>
                <a:cs typeface="Arial"/>
              </a:rPr>
              <a:t>Science:</a:t>
            </a:r>
            <a:r>
              <a:rPr sz="900" b="1" spc="-10" dirty="0">
                <a:solidFill>
                  <a:srgbClr val="BEBEBE"/>
                </a:solidFill>
                <a:latin typeface="Arial"/>
                <a:cs typeface="Arial"/>
              </a:rPr>
              <a:t> </a:t>
            </a:r>
            <a:r>
              <a:rPr sz="900" b="1" spc="-85" dirty="0">
                <a:solidFill>
                  <a:srgbClr val="BEBEBE"/>
                </a:solidFill>
                <a:latin typeface="Arial"/>
                <a:cs typeface="Arial"/>
              </a:rPr>
              <a:t>Int</a:t>
            </a:r>
            <a:r>
              <a:rPr sz="1800" spc="-127" baseline="20833" dirty="0"/>
              <a:t>2</a:t>
            </a:r>
            <a:r>
              <a:rPr sz="900" b="1" spc="-85" dirty="0">
                <a:solidFill>
                  <a:srgbClr val="BEBEBE"/>
                </a:solidFill>
                <a:latin typeface="Arial"/>
                <a:cs typeface="Arial"/>
              </a:rPr>
              <a:t>ro</a:t>
            </a:r>
            <a:r>
              <a:rPr sz="1800" spc="-127" baseline="20833" dirty="0"/>
              <a:t>3</a:t>
            </a:r>
            <a:r>
              <a:rPr sz="900" b="1" spc="-85" dirty="0">
                <a:solidFill>
                  <a:srgbClr val="BEBEBE"/>
                </a:solidFill>
                <a:latin typeface="Arial"/>
                <a:cs typeface="Arial"/>
              </a:rPr>
              <a:t>duction</a:t>
            </a:r>
            <a:endParaRPr sz="900">
              <a:latin typeface="Arial"/>
              <a:cs typeface="Arial"/>
            </a:endParaRPr>
          </a:p>
        </p:txBody>
      </p:sp>
      <p:sp>
        <p:nvSpPr>
          <p:cNvPr id="4" name="object 4"/>
          <p:cNvSpPr txBox="1"/>
          <p:nvPr/>
        </p:nvSpPr>
        <p:spPr>
          <a:xfrm>
            <a:off x="612140" y="1807717"/>
            <a:ext cx="7013575" cy="2768600"/>
          </a:xfrm>
          <a:prstGeom prst="rect">
            <a:avLst/>
          </a:prstGeom>
        </p:spPr>
        <p:txBody>
          <a:bodyPr vert="horz" wrap="square" lIns="0" tIns="12700" rIns="0" bIns="0" rtlCol="0">
            <a:spAutoFit/>
          </a:bodyPr>
          <a:lstStyle/>
          <a:p>
            <a:pPr marL="12700" marR="5080">
              <a:lnSpc>
                <a:spcPct val="100000"/>
              </a:lnSpc>
              <a:spcBef>
                <a:spcPts val="100"/>
              </a:spcBef>
              <a:tabLst>
                <a:tab pos="4489450" algn="l"/>
              </a:tabLst>
            </a:pPr>
            <a:r>
              <a:rPr sz="4500" dirty="0">
                <a:latin typeface="Arial"/>
                <a:cs typeface="Arial"/>
              </a:rPr>
              <a:t>Behind</a:t>
            </a:r>
            <a:r>
              <a:rPr sz="4500" spc="-30" dirty="0">
                <a:latin typeface="Arial"/>
                <a:cs typeface="Arial"/>
              </a:rPr>
              <a:t> </a:t>
            </a:r>
            <a:r>
              <a:rPr sz="4500" dirty="0">
                <a:latin typeface="Arial"/>
                <a:cs typeface="Arial"/>
              </a:rPr>
              <a:t>each</a:t>
            </a:r>
            <a:r>
              <a:rPr sz="4500" spc="-25" dirty="0">
                <a:latin typeface="Arial"/>
                <a:cs typeface="Arial"/>
              </a:rPr>
              <a:t> </a:t>
            </a:r>
            <a:r>
              <a:rPr sz="4500" spc="-10" dirty="0">
                <a:latin typeface="Arial"/>
                <a:cs typeface="Arial"/>
              </a:rPr>
              <a:t>complex </a:t>
            </a:r>
            <a:r>
              <a:rPr sz="4500" dirty="0">
                <a:latin typeface="Arial"/>
                <a:cs typeface="Arial"/>
              </a:rPr>
              <a:t>system</a:t>
            </a:r>
            <a:r>
              <a:rPr sz="4500" spc="-30" dirty="0">
                <a:latin typeface="Arial"/>
                <a:cs typeface="Arial"/>
              </a:rPr>
              <a:t> </a:t>
            </a:r>
            <a:r>
              <a:rPr sz="4500" dirty="0">
                <a:latin typeface="Arial"/>
                <a:cs typeface="Arial"/>
              </a:rPr>
              <a:t>there</a:t>
            </a:r>
            <a:r>
              <a:rPr sz="4500" spc="-15" dirty="0">
                <a:latin typeface="Arial"/>
                <a:cs typeface="Arial"/>
              </a:rPr>
              <a:t> </a:t>
            </a:r>
            <a:r>
              <a:rPr sz="4500" dirty="0">
                <a:latin typeface="Arial"/>
                <a:cs typeface="Arial"/>
              </a:rPr>
              <a:t>is</a:t>
            </a:r>
            <a:r>
              <a:rPr sz="4500" spc="-15" dirty="0">
                <a:latin typeface="Arial"/>
                <a:cs typeface="Arial"/>
              </a:rPr>
              <a:t> </a:t>
            </a:r>
            <a:r>
              <a:rPr sz="4500" spc="-50" dirty="0">
                <a:latin typeface="Arial"/>
                <a:cs typeface="Arial"/>
              </a:rPr>
              <a:t>a</a:t>
            </a:r>
            <a:r>
              <a:rPr sz="4500" dirty="0">
                <a:latin typeface="Arial"/>
                <a:cs typeface="Arial"/>
              </a:rPr>
              <a:t>	</a:t>
            </a:r>
            <a:r>
              <a:rPr sz="4500" b="1" spc="-10" dirty="0">
                <a:latin typeface="Arial"/>
                <a:cs typeface="Arial"/>
              </a:rPr>
              <a:t>network</a:t>
            </a:r>
            <a:r>
              <a:rPr sz="4500" spc="-10" dirty="0">
                <a:latin typeface="Arial"/>
                <a:cs typeface="Arial"/>
              </a:rPr>
              <a:t>, </a:t>
            </a:r>
            <a:r>
              <a:rPr sz="4500" dirty="0">
                <a:latin typeface="Arial"/>
                <a:cs typeface="Arial"/>
              </a:rPr>
              <a:t>that</a:t>
            </a:r>
            <a:r>
              <a:rPr sz="4500" spc="-25" dirty="0">
                <a:latin typeface="Arial"/>
                <a:cs typeface="Arial"/>
              </a:rPr>
              <a:t> </a:t>
            </a:r>
            <a:r>
              <a:rPr sz="4500" dirty="0">
                <a:latin typeface="Arial"/>
                <a:cs typeface="Arial"/>
              </a:rPr>
              <a:t>defines</a:t>
            </a:r>
            <a:r>
              <a:rPr sz="4500" spc="-20" dirty="0">
                <a:latin typeface="Arial"/>
                <a:cs typeface="Arial"/>
              </a:rPr>
              <a:t> </a:t>
            </a:r>
            <a:r>
              <a:rPr sz="4500" dirty="0">
                <a:latin typeface="Arial"/>
                <a:cs typeface="Arial"/>
              </a:rPr>
              <a:t>the</a:t>
            </a:r>
            <a:r>
              <a:rPr sz="4500" spc="-15" dirty="0">
                <a:latin typeface="Arial"/>
                <a:cs typeface="Arial"/>
              </a:rPr>
              <a:t> </a:t>
            </a:r>
            <a:r>
              <a:rPr sz="4500" spc="-10" dirty="0">
                <a:latin typeface="Arial"/>
                <a:cs typeface="Arial"/>
              </a:rPr>
              <a:t>interactions </a:t>
            </a:r>
            <a:r>
              <a:rPr sz="4500" dirty="0">
                <a:latin typeface="Arial"/>
                <a:cs typeface="Arial"/>
              </a:rPr>
              <a:t>between</a:t>
            </a:r>
            <a:r>
              <a:rPr sz="4500" spc="-40" dirty="0">
                <a:latin typeface="Arial"/>
                <a:cs typeface="Arial"/>
              </a:rPr>
              <a:t> </a:t>
            </a:r>
            <a:r>
              <a:rPr sz="4500" dirty="0">
                <a:latin typeface="Arial"/>
                <a:cs typeface="Arial"/>
              </a:rPr>
              <a:t>the</a:t>
            </a:r>
            <a:r>
              <a:rPr sz="4500" spc="-35" dirty="0">
                <a:latin typeface="Arial"/>
                <a:cs typeface="Arial"/>
              </a:rPr>
              <a:t> </a:t>
            </a:r>
            <a:r>
              <a:rPr sz="4500" spc="-10" dirty="0">
                <a:latin typeface="Arial"/>
                <a:cs typeface="Arial"/>
              </a:rPr>
              <a:t>components.</a:t>
            </a:r>
            <a:endParaRPr sz="45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5714999"/>
          </a:xfrm>
          <a:prstGeom prst="rect">
            <a:avLst/>
          </a:prstGeom>
        </p:spPr>
      </p:pic>
      <p:sp>
        <p:nvSpPr>
          <p:cNvPr id="3" name="object 3"/>
          <p:cNvSpPr txBox="1"/>
          <p:nvPr/>
        </p:nvSpPr>
        <p:spPr>
          <a:xfrm>
            <a:off x="231140" y="5215190"/>
            <a:ext cx="5293360" cy="147320"/>
          </a:xfrm>
          <a:prstGeom prst="rect">
            <a:avLst/>
          </a:prstGeom>
        </p:spPr>
        <p:txBody>
          <a:bodyPr vert="horz" wrap="square" lIns="0" tIns="12065" rIns="0" bIns="0" rtlCol="0">
            <a:spAutoFit/>
          </a:bodyPr>
          <a:lstStyle/>
          <a:p>
            <a:pPr marL="12700">
              <a:lnSpc>
                <a:spcPct val="100000"/>
              </a:lnSpc>
              <a:spcBef>
                <a:spcPts val="95"/>
              </a:spcBef>
            </a:pPr>
            <a:r>
              <a:rPr sz="800" i="1" dirty="0">
                <a:solidFill>
                  <a:srgbClr val="FFFFFF"/>
                </a:solidFill>
                <a:latin typeface="Arial"/>
                <a:cs typeface="Arial"/>
              </a:rPr>
              <a:t>Keith</a:t>
            </a:r>
            <a:r>
              <a:rPr sz="800" i="1" spc="80" dirty="0">
                <a:solidFill>
                  <a:srgbClr val="FFFFFF"/>
                </a:solidFill>
                <a:latin typeface="Arial"/>
                <a:cs typeface="Arial"/>
              </a:rPr>
              <a:t> </a:t>
            </a:r>
            <a:r>
              <a:rPr sz="800" i="1" dirty="0">
                <a:solidFill>
                  <a:srgbClr val="FFFFFF"/>
                </a:solidFill>
                <a:latin typeface="Arial"/>
                <a:cs typeface="Arial"/>
              </a:rPr>
              <a:t>Shepherd's</a:t>
            </a:r>
            <a:r>
              <a:rPr sz="800" i="1" spc="100" dirty="0">
                <a:solidFill>
                  <a:srgbClr val="FFFFFF"/>
                </a:solidFill>
                <a:latin typeface="Arial"/>
                <a:cs typeface="Arial"/>
              </a:rPr>
              <a:t> </a:t>
            </a:r>
            <a:r>
              <a:rPr sz="800" i="1" dirty="0">
                <a:solidFill>
                  <a:srgbClr val="FFFFFF"/>
                </a:solidFill>
                <a:latin typeface="Arial"/>
                <a:cs typeface="Arial"/>
              </a:rPr>
              <a:t>"Sunday</a:t>
            </a:r>
            <a:r>
              <a:rPr sz="800" i="1" spc="100" dirty="0">
                <a:solidFill>
                  <a:srgbClr val="FFFFFF"/>
                </a:solidFill>
                <a:latin typeface="Arial"/>
                <a:cs typeface="Arial"/>
              </a:rPr>
              <a:t> </a:t>
            </a:r>
            <a:r>
              <a:rPr sz="800" i="1" dirty="0">
                <a:solidFill>
                  <a:srgbClr val="FFFFFF"/>
                </a:solidFill>
                <a:latin typeface="Arial"/>
                <a:cs typeface="Arial"/>
              </a:rPr>
              <a:t>Best”.</a:t>
            </a:r>
            <a:r>
              <a:rPr sz="800" i="1" spc="85" dirty="0">
                <a:solidFill>
                  <a:srgbClr val="FFFFFF"/>
                </a:solidFill>
                <a:latin typeface="Arial"/>
                <a:cs typeface="Arial"/>
              </a:rPr>
              <a:t> </a:t>
            </a:r>
            <a:r>
              <a:rPr sz="800" i="1" spc="-10" dirty="0">
                <a:solidFill>
                  <a:srgbClr val="FFFFFF"/>
                </a:solidFill>
                <a:latin typeface="Arial"/>
                <a:cs typeface="Arial"/>
                <a:hlinkClick r:id="rId3"/>
              </a:rPr>
              <a:t>http://baseballart.com/2010/07/shades-of-greatness-a-story-that-needed-to-be-told/</a:t>
            </a:r>
            <a:endParaRPr sz="800">
              <a:latin typeface="Arial"/>
              <a:cs typeface="Arial"/>
            </a:endParaRPr>
          </a:p>
        </p:txBody>
      </p:sp>
      <p:sp>
        <p:nvSpPr>
          <p:cNvPr id="4" name="object 4"/>
          <p:cNvSpPr txBox="1"/>
          <p:nvPr/>
        </p:nvSpPr>
        <p:spPr>
          <a:xfrm>
            <a:off x="2098039" y="4103623"/>
            <a:ext cx="3355340" cy="269875"/>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FFFFFF"/>
                </a:solidFill>
                <a:latin typeface="Arial"/>
                <a:cs typeface="Arial"/>
              </a:rPr>
              <a:t>The</a:t>
            </a:r>
            <a:r>
              <a:rPr sz="1600" spc="-30" dirty="0">
                <a:solidFill>
                  <a:srgbClr val="FFFFFF"/>
                </a:solidFill>
                <a:latin typeface="Arial"/>
                <a:cs typeface="Arial"/>
              </a:rPr>
              <a:t> </a:t>
            </a:r>
            <a:r>
              <a:rPr sz="1600" dirty="0">
                <a:solidFill>
                  <a:srgbClr val="FFFFFF"/>
                </a:solidFill>
                <a:latin typeface="Arial"/>
                <a:cs typeface="Arial"/>
              </a:rPr>
              <a:t>“Social</a:t>
            </a:r>
            <a:r>
              <a:rPr sz="1600" spc="-30" dirty="0">
                <a:solidFill>
                  <a:srgbClr val="FFFFFF"/>
                </a:solidFill>
                <a:latin typeface="Arial"/>
                <a:cs typeface="Arial"/>
              </a:rPr>
              <a:t> </a:t>
            </a:r>
            <a:r>
              <a:rPr sz="1600" dirty="0">
                <a:solidFill>
                  <a:srgbClr val="FFFFFF"/>
                </a:solidFill>
                <a:latin typeface="Arial"/>
                <a:cs typeface="Arial"/>
              </a:rPr>
              <a:t>Graph”</a:t>
            </a:r>
            <a:r>
              <a:rPr sz="1600" spc="-15" dirty="0">
                <a:solidFill>
                  <a:srgbClr val="FFFFFF"/>
                </a:solidFill>
                <a:latin typeface="Arial"/>
                <a:cs typeface="Arial"/>
              </a:rPr>
              <a:t> </a:t>
            </a:r>
            <a:r>
              <a:rPr sz="1600" dirty="0">
                <a:solidFill>
                  <a:srgbClr val="FFFFFF"/>
                </a:solidFill>
                <a:latin typeface="Arial"/>
                <a:cs typeface="Arial"/>
              </a:rPr>
              <a:t>behind</a:t>
            </a:r>
            <a:r>
              <a:rPr sz="1600" spc="-20" dirty="0">
                <a:solidFill>
                  <a:srgbClr val="FFFFFF"/>
                </a:solidFill>
                <a:latin typeface="Arial"/>
                <a:cs typeface="Arial"/>
              </a:rPr>
              <a:t> </a:t>
            </a:r>
            <a:r>
              <a:rPr sz="1600" spc="-10" dirty="0">
                <a:solidFill>
                  <a:srgbClr val="FFFFFF"/>
                </a:solidFill>
                <a:latin typeface="Arial"/>
                <a:cs typeface="Arial"/>
              </a:rPr>
              <a:t>Facebook</a:t>
            </a:r>
            <a:endParaRPr sz="1600">
              <a:latin typeface="Arial"/>
              <a:cs typeface="Arial"/>
            </a:endParaRPr>
          </a:p>
        </p:txBody>
      </p:sp>
      <p:sp>
        <p:nvSpPr>
          <p:cNvPr id="5" name="object 5"/>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6" name="object 6"/>
          <p:cNvSpPr txBox="1">
            <a:spLocks noGrp="1"/>
          </p:cNvSpPr>
          <p:nvPr>
            <p:ph type="title"/>
          </p:nvPr>
        </p:nvSpPr>
        <p:spPr>
          <a:xfrm>
            <a:off x="78739" y="178562"/>
            <a:ext cx="1139190" cy="330200"/>
          </a:xfrm>
          <a:prstGeom prst="rect">
            <a:avLst/>
          </a:prstGeom>
        </p:spPr>
        <p:txBody>
          <a:bodyPr vert="horz" wrap="square" lIns="0" tIns="12065" rIns="0" bIns="0" rtlCol="0">
            <a:spAutoFit/>
          </a:bodyPr>
          <a:lstStyle/>
          <a:p>
            <a:pPr marL="12700">
              <a:lnSpc>
                <a:spcPct val="100000"/>
              </a:lnSpc>
              <a:spcBef>
                <a:spcPts val="95"/>
              </a:spcBef>
            </a:pPr>
            <a:r>
              <a:rPr spc="-10" dirty="0"/>
              <a:t>SOCIETY</a:t>
            </a:r>
          </a:p>
        </p:txBody>
      </p:sp>
      <p:sp>
        <p:nvSpPr>
          <p:cNvPr id="7" name="object 7"/>
          <p:cNvSpPr txBox="1"/>
          <p:nvPr/>
        </p:nvSpPr>
        <p:spPr>
          <a:xfrm>
            <a:off x="1749044" y="228854"/>
            <a:ext cx="815975" cy="269875"/>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D9D9D9"/>
                </a:solidFill>
                <a:latin typeface="Arial"/>
                <a:cs typeface="Arial"/>
              </a:rPr>
              <a:t>Factoid:</a:t>
            </a:r>
            <a:endParaRPr sz="1600">
              <a:latin typeface="Arial"/>
              <a:cs typeface="Arial"/>
            </a:endParaRPr>
          </a:p>
        </p:txBody>
      </p:sp>
      <p:sp>
        <p:nvSpPr>
          <p:cNvPr id="8" name="object 8"/>
          <p:cNvSpPr/>
          <p:nvPr/>
        </p:nvSpPr>
        <p:spPr>
          <a:xfrm>
            <a:off x="1447800" y="152400"/>
            <a:ext cx="45720" cy="419100"/>
          </a:xfrm>
          <a:custGeom>
            <a:avLst/>
            <a:gdLst/>
            <a:ahLst/>
            <a:cxnLst/>
            <a:rect l="l" t="t" r="r" b="b"/>
            <a:pathLst>
              <a:path w="45719" h="419100">
                <a:moveTo>
                  <a:pt x="45719" y="0"/>
                </a:moveTo>
                <a:lnTo>
                  <a:pt x="0" y="0"/>
                </a:lnTo>
                <a:lnTo>
                  <a:pt x="0" y="419100"/>
                </a:lnTo>
                <a:lnTo>
                  <a:pt x="45719" y="419100"/>
                </a:lnTo>
                <a:lnTo>
                  <a:pt x="45719" y="0"/>
                </a:lnTo>
                <a:close/>
              </a:path>
            </a:pathLst>
          </a:custGeom>
          <a:solidFill>
            <a:srgbClr val="FFFFFF"/>
          </a:solid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31115" rIns="0" bIns="0" rtlCol="0">
            <a:spAutoFit/>
          </a:bodyPr>
          <a:lstStyle/>
          <a:p>
            <a:pPr marL="12700">
              <a:lnSpc>
                <a:spcPct val="100000"/>
              </a:lnSpc>
              <a:spcBef>
                <a:spcPts val="245"/>
              </a:spcBef>
            </a:pPr>
            <a:r>
              <a:rPr sz="900" b="1" dirty="0">
                <a:solidFill>
                  <a:srgbClr val="BEBEBE"/>
                </a:solidFill>
                <a:latin typeface="Arial"/>
                <a:cs typeface="Arial"/>
              </a:rPr>
              <a:t>Network</a:t>
            </a:r>
            <a:r>
              <a:rPr sz="900" b="1" spc="-40" dirty="0">
                <a:solidFill>
                  <a:srgbClr val="BEBEBE"/>
                </a:solidFill>
                <a:latin typeface="Arial"/>
                <a:cs typeface="Arial"/>
              </a:rPr>
              <a:t> </a:t>
            </a:r>
            <a:r>
              <a:rPr sz="900" b="1" dirty="0">
                <a:solidFill>
                  <a:srgbClr val="BEBEBE"/>
                </a:solidFill>
                <a:latin typeface="Arial"/>
                <a:cs typeface="Arial"/>
              </a:rPr>
              <a:t>Science:</a:t>
            </a:r>
            <a:r>
              <a:rPr sz="900" b="1" spc="-10" dirty="0">
                <a:solidFill>
                  <a:srgbClr val="BEBEBE"/>
                </a:solidFill>
                <a:latin typeface="Arial"/>
                <a:cs typeface="Arial"/>
              </a:rPr>
              <a:t> </a:t>
            </a:r>
            <a:r>
              <a:rPr sz="900" b="1" spc="-85" dirty="0">
                <a:solidFill>
                  <a:srgbClr val="BEBEBE"/>
                </a:solidFill>
                <a:latin typeface="Arial"/>
                <a:cs typeface="Arial"/>
              </a:rPr>
              <a:t>Int</a:t>
            </a:r>
            <a:r>
              <a:rPr sz="1800" spc="-127" baseline="20833" dirty="0"/>
              <a:t>2</a:t>
            </a:r>
            <a:r>
              <a:rPr sz="900" b="1" spc="-85" dirty="0">
                <a:solidFill>
                  <a:srgbClr val="BEBEBE"/>
                </a:solidFill>
                <a:latin typeface="Arial"/>
                <a:cs typeface="Arial"/>
              </a:rPr>
              <a:t>ro</a:t>
            </a:r>
            <a:r>
              <a:rPr sz="1800" spc="-127" baseline="20833" dirty="0"/>
              <a:t>4</a:t>
            </a:r>
            <a:r>
              <a:rPr sz="900" b="1" spc="-85" dirty="0">
                <a:solidFill>
                  <a:srgbClr val="BEBEBE"/>
                </a:solidFill>
                <a:latin typeface="Arial"/>
                <a:cs typeface="Arial"/>
              </a:rPr>
              <a:t>duction</a:t>
            </a:r>
            <a:endParaRPr sz="9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93795" y="993002"/>
            <a:ext cx="4549334" cy="3467087"/>
          </a:xfrm>
          <a:prstGeom prst="rect">
            <a:avLst/>
          </a:prstGeom>
        </p:spPr>
      </p:pic>
      <p:sp>
        <p:nvSpPr>
          <p:cNvPr id="3" name="object 3"/>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STRUCTURE</a:t>
            </a:r>
            <a:r>
              <a:rPr spc="-60" dirty="0"/>
              <a:t> </a:t>
            </a:r>
            <a:r>
              <a:rPr dirty="0"/>
              <a:t>OF</a:t>
            </a:r>
            <a:r>
              <a:rPr spc="-130" dirty="0"/>
              <a:t> </a:t>
            </a:r>
            <a:r>
              <a:rPr dirty="0"/>
              <a:t>AN</a:t>
            </a:r>
            <a:r>
              <a:rPr spc="-50" dirty="0"/>
              <a:t> </a:t>
            </a:r>
            <a:r>
              <a:rPr spc="-10" dirty="0"/>
              <a:t>ORGANIZATION</a:t>
            </a:r>
          </a:p>
        </p:txBody>
      </p:sp>
      <p:grpSp>
        <p:nvGrpSpPr>
          <p:cNvPr id="5" name="object 5"/>
          <p:cNvGrpSpPr/>
          <p:nvPr/>
        </p:nvGrpSpPr>
        <p:grpSpPr>
          <a:xfrm>
            <a:off x="339852" y="4508754"/>
            <a:ext cx="996950" cy="234950"/>
            <a:chOff x="339852" y="4508754"/>
            <a:chExt cx="996950" cy="234950"/>
          </a:xfrm>
        </p:grpSpPr>
        <p:pic>
          <p:nvPicPr>
            <p:cNvPr id="6" name="object 6"/>
            <p:cNvPicPr/>
            <p:nvPr/>
          </p:nvPicPr>
          <p:blipFill>
            <a:blip r:embed="rId3" cstate="print"/>
            <a:stretch>
              <a:fillRect/>
            </a:stretch>
          </p:blipFill>
          <p:spPr>
            <a:xfrm>
              <a:off x="339852" y="4508754"/>
              <a:ext cx="310895" cy="234695"/>
            </a:xfrm>
            <a:prstGeom prst="rect">
              <a:avLst/>
            </a:prstGeom>
          </p:spPr>
        </p:pic>
        <p:sp>
          <p:nvSpPr>
            <p:cNvPr id="7" name="object 7"/>
            <p:cNvSpPr/>
            <p:nvPr/>
          </p:nvSpPr>
          <p:spPr>
            <a:xfrm>
              <a:off x="381000" y="4527042"/>
              <a:ext cx="228600" cy="152400"/>
            </a:xfrm>
            <a:custGeom>
              <a:avLst/>
              <a:gdLst/>
              <a:ahLst/>
              <a:cxnLst/>
              <a:rect l="l" t="t" r="r" b="b"/>
              <a:pathLst>
                <a:path w="228600" h="152400">
                  <a:moveTo>
                    <a:pt x="228600" y="0"/>
                  </a:moveTo>
                  <a:lnTo>
                    <a:pt x="0" y="0"/>
                  </a:lnTo>
                  <a:lnTo>
                    <a:pt x="0" y="152400"/>
                  </a:lnTo>
                  <a:lnTo>
                    <a:pt x="228600" y="152400"/>
                  </a:lnTo>
                  <a:lnTo>
                    <a:pt x="228600" y="0"/>
                  </a:lnTo>
                  <a:close/>
                </a:path>
              </a:pathLst>
            </a:custGeom>
            <a:solidFill>
              <a:srgbClr val="FF0000"/>
            </a:solidFill>
          </p:spPr>
          <p:txBody>
            <a:bodyPr wrap="square" lIns="0" tIns="0" rIns="0" bIns="0" rtlCol="0"/>
            <a:lstStyle/>
            <a:p>
              <a:endParaRPr/>
            </a:p>
          </p:txBody>
        </p:sp>
        <p:pic>
          <p:nvPicPr>
            <p:cNvPr id="8" name="object 8"/>
            <p:cNvPicPr/>
            <p:nvPr/>
          </p:nvPicPr>
          <p:blipFill>
            <a:blip r:embed="rId3" cstate="print"/>
            <a:stretch>
              <a:fillRect/>
            </a:stretch>
          </p:blipFill>
          <p:spPr>
            <a:xfrm>
              <a:off x="682752" y="4508754"/>
              <a:ext cx="310895" cy="234695"/>
            </a:xfrm>
            <a:prstGeom prst="rect">
              <a:avLst/>
            </a:prstGeom>
          </p:spPr>
        </p:pic>
        <p:sp>
          <p:nvSpPr>
            <p:cNvPr id="9" name="object 9"/>
            <p:cNvSpPr/>
            <p:nvPr/>
          </p:nvSpPr>
          <p:spPr>
            <a:xfrm>
              <a:off x="723900" y="4527042"/>
              <a:ext cx="228600" cy="152400"/>
            </a:xfrm>
            <a:custGeom>
              <a:avLst/>
              <a:gdLst/>
              <a:ahLst/>
              <a:cxnLst/>
              <a:rect l="l" t="t" r="r" b="b"/>
              <a:pathLst>
                <a:path w="228600" h="152400">
                  <a:moveTo>
                    <a:pt x="228600" y="0"/>
                  </a:moveTo>
                  <a:lnTo>
                    <a:pt x="0" y="0"/>
                  </a:lnTo>
                  <a:lnTo>
                    <a:pt x="0" y="152400"/>
                  </a:lnTo>
                  <a:lnTo>
                    <a:pt x="228600" y="152400"/>
                  </a:lnTo>
                  <a:lnTo>
                    <a:pt x="228600" y="0"/>
                  </a:lnTo>
                  <a:close/>
                </a:path>
              </a:pathLst>
            </a:custGeom>
            <a:solidFill>
              <a:srgbClr val="0000FF"/>
            </a:solidFill>
          </p:spPr>
          <p:txBody>
            <a:bodyPr wrap="square" lIns="0" tIns="0" rIns="0" bIns="0" rtlCol="0"/>
            <a:lstStyle/>
            <a:p>
              <a:endParaRPr/>
            </a:p>
          </p:txBody>
        </p:sp>
        <p:pic>
          <p:nvPicPr>
            <p:cNvPr id="10" name="object 10"/>
            <p:cNvPicPr/>
            <p:nvPr/>
          </p:nvPicPr>
          <p:blipFill>
            <a:blip r:embed="rId3" cstate="print"/>
            <a:stretch>
              <a:fillRect/>
            </a:stretch>
          </p:blipFill>
          <p:spPr>
            <a:xfrm>
              <a:off x="1025652" y="4508754"/>
              <a:ext cx="310895" cy="234695"/>
            </a:xfrm>
            <a:prstGeom prst="rect">
              <a:avLst/>
            </a:prstGeom>
          </p:spPr>
        </p:pic>
        <p:sp>
          <p:nvSpPr>
            <p:cNvPr id="11" name="object 11"/>
            <p:cNvSpPr/>
            <p:nvPr/>
          </p:nvSpPr>
          <p:spPr>
            <a:xfrm>
              <a:off x="1066800" y="4527042"/>
              <a:ext cx="228600" cy="152400"/>
            </a:xfrm>
            <a:custGeom>
              <a:avLst/>
              <a:gdLst/>
              <a:ahLst/>
              <a:cxnLst/>
              <a:rect l="l" t="t" r="r" b="b"/>
              <a:pathLst>
                <a:path w="228600" h="152400">
                  <a:moveTo>
                    <a:pt x="228600" y="0"/>
                  </a:moveTo>
                  <a:lnTo>
                    <a:pt x="0" y="0"/>
                  </a:lnTo>
                  <a:lnTo>
                    <a:pt x="0" y="152400"/>
                  </a:lnTo>
                  <a:lnTo>
                    <a:pt x="228600" y="152400"/>
                  </a:lnTo>
                  <a:lnTo>
                    <a:pt x="228600" y="0"/>
                  </a:lnTo>
                  <a:close/>
                </a:path>
              </a:pathLst>
            </a:custGeom>
            <a:solidFill>
              <a:srgbClr val="008000"/>
            </a:solidFill>
          </p:spPr>
          <p:txBody>
            <a:bodyPr wrap="square" lIns="0" tIns="0" rIns="0" bIns="0" rtlCol="0"/>
            <a:lstStyle/>
            <a:p>
              <a:endParaRPr/>
            </a:p>
          </p:txBody>
        </p:sp>
      </p:grpSp>
      <p:grpSp>
        <p:nvGrpSpPr>
          <p:cNvPr id="12" name="object 12"/>
          <p:cNvGrpSpPr/>
          <p:nvPr/>
        </p:nvGrpSpPr>
        <p:grpSpPr>
          <a:xfrm>
            <a:off x="1025652" y="4861559"/>
            <a:ext cx="311150" cy="234950"/>
            <a:chOff x="1025652" y="4861559"/>
            <a:chExt cx="311150" cy="234950"/>
          </a:xfrm>
        </p:grpSpPr>
        <p:pic>
          <p:nvPicPr>
            <p:cNvPr id="13" name="object 13"/>
            <p:cNvPicPr/>
            <p:nvPr/>
          </p:nvPicPr>
          <p:blipFill>
            <a:blip r:embed="rId3" cstate="print"/>
            <a:stretch>
              <a:fillRect/>
            </a:stretch>
          </p:blipFill>
          <p:spPr>
            <a:xfrm>
              <a:off x="1025652" y="4861559"/>
              <a:ext cx="310895" cy="234695"/>
            </a:xfrm>
            <a:prstGeom prst="rect">
              <a:avLst/>
            </a:prstGeom>
          </p:spPr>
        </p:pic>
        <p:sp>
          <p:nvSpPr>
            <p:cNvPr id="14" name="object 14"/>
            <p:cNvSpPr/>
            <p:nvPr/>
          </p:nvSpPr>
          <p:spPr>
            <a:xfrm>
              <a:off x="1066800" y="4879847"/>
              <a:ext cx="228600" cy="152400"/>
            </a:xfrm>
            <a:custGeom>
              <a:avLst/>
              <a:gdLst/>
              <a:ahLst/>
              <a:cxnLst/>
              <a:rect l="l" t="t" r="r" b="b"/>
              <a:pathLst>
                <a:path w="228600" h="152400">
                  <a:moveTo>
                    <a:pt x="228600" y="0"/>
                  </a:moveTo>
                  <a:lnTo>
                    <a:pt x="0" y="0"/>
                  </a:lnTo>
                  <a:lnTo>
                    <a:pt x="0" y="152399"/>
                  </a:lnTo>
                  <a:lnTo>
                    <a:pt x="228600" y="152399"/>
                  </a:lnTo>
                  <a:lnTo>
                    <a:pt x="228600" y="0"/>
                  </a:lnTo>
                  <a:close/>
                </a:path>
              </a:pathLst>
            </a:custGeom>
            <a:solidFill>
              <a:srgbClr val="DCC20E"/>
            </a:solidFill>
          </p:spPr>
          <p:txBody>
            <a:bodyPr wrap="square" lIns="0" tIns="0" rIns="0" bIns="0" rtlCol="0"/>
            <a:lstStyle/>
            <a:p>
              <a:endParaRPr/>
            </a:p>
          </p:txBody>
        </p:sp>
      </p:grpSp>
      <p:grpSp>
        <p:nvGrpSpPr>
          <p:cNvPr id="15" name="object 15"/>
          <p:cNvGrpSpPr/>
          <p:nvPr/>
        </p:nvGrpSpPr>
        <p:grpSpPr>
          <a:xfrm>
            <a:off x="1025652" y="5228844"/>
            <a:ext cx="311150" cy="234950"/>
            <a:chOff x="1025652" y="5228844"/>
            <a:chExt cx="311150" cy="234950"/>
          </a:xfrm>
        </p:grpSpPr>
        <p:pic>
          <p:nvPicPr>
            <p:cNvPr id="16" name="object 16"/>
            <p:cNvPicPr/>
            <p:nvPr/>
          </p:nvPicPr>
          <p:blipFill>
            <a:blip r:embed="rId3" cstate="print"/>
            <a:stretch>
              <a:fillRect/>
            </a:stretch>
          </p:blipFill>
          <p:spPr>
            <a:xfrm>
              <a:off x="1025652" y="5228844"/>
              <a:ext cx="310895" cy="234695"/>
            </a:xfrm>
            <a:prstGeom prst="rect">
              <a:avLst/>
            </a:prstGeom>
          </p:spPr>
        </p:pic>
        <p:sp>
          <p:nvSpPr>
            <p:cNvPr id="17" name="object 17"/>
            <p:cNvSpPr/>
            <p:nvPr/>
          </p:nvSpPr>
          <p:spPr>
            <a:xfrm>
              <a:off x="1066800" y="5247131"/>
              <a:ext cx="228600" cy="152400"/>
            </a:xfrm>
            <a:custGeom>
              <a:avLst/>
              <a:gdLst/>
              <a:ahLst/>
              <a:cxnLst/>
              <a:rect l="l" t="t" r="r" b="b"/>
              <a:pathLst>
                <a:path w="228600" h="152400">
                  <a:moveTo>
                    <a:pt x="228600" y="0"/>
                  </a:moveTo>
                  <a:lnTo>
                    <a:pt x="0" y="0"/>
                  </a:lnTo>
                  <a:lnTo>
                    <a:pt x="0" y="152400"/>
                  </a:lnTo>
                  <a:lnTo>
                    <a:pt x="228600" y="152400"/>
                  </a:lnTo>
                  <a:lnTo>
                    <a:pt x="228600" y="0"/>
                  </a:lnTo>
                  <a:close/>
                </a:path>
              </a:pathLst>
            </a:custGeom>
            <a:solidFill>
              <a:srgbClr val="A6A6A6"/>
            </a:solidFill>
          </p:spPr>
          <p:txBody>
            <a:bodyPr wrap="square" lIns="0" tIns="0" rIns="0" bIns="0" rtlCol="0"/>
            <a:lstStyle/>
            <a:p>
              <a:endParaRPr/>
            </a:p>
          </p:txBody>
        </p:sp>
      </p:grpSp>
      <p:sp>
        <p:nvSpPr>
          <p:cNvPr id="18" name="object 18"/>
          <p:cNvSpPr txBox="1"/>
          <p:nvPr/>
        </p:nvSpPr>
        <p:spPr>
          <a:xfrm>
            <a:off x="1374139" y="4462700"/>
            <a:ext cx="1403350" cy="984250"/>
          </a:xfrm>
          <a:prstGeom prst="rect">
            <a:avLst/>
          </a:prstGeom>
        </p:spPr>
        <p:txBody>
          <a:bodyPr vert="horz" wrap="square" lIns="0" tIns="0" rIns="0" bIns="0" rtlCol="0">
            <a:spAutoFit/>
          </a:bodyPr>
          <a:lstStyle/>
          <a:p>
            <a:pPr marL="12700">
              <a:lnSpc>
                <a:spcPts val="1870"/>
              </a:lnSpc>
            </a:pPr>
            <a:r>
              <a:rPr sz="1600" dirty="0">
                <a:latin typeface="Arial"/>
                <a:cs typeface="Arial"/>
              </a:rPr>
              <a:t>: </a:t>
            </a:r>
            <a:r>
              <a:rPr sz="1400" spc="-10" dirty="0">
                <a:latin typeface="Arial"/>
                <a:cs typeface="Arial"/>
              </a:rPr>
              <a:t>departments</a:t>
            </a:r>
            <a:endParaRPr sz="1400">
              <a:latin typeface="Arial"/>
              <a:cs typeface="Arial"/>
            </a:endParaRPr>
          </a:p>
          <a:p>
            <a:pPr marL="12700">
              <a:lnSpc>
                <a:spcPct val="100000"/>
              </a:lnSpc>
              <a:spcBef>
                <a:spcPts val="960"/>
              </a:spcBef>
            </a:pPr>
            <a:r>
              <a:rPr sz="1600" dirty="0">
                <a:latin typeface="Arial"/>
                <a:cs typeface="Arial"/>
              </a:rPr>
              <a:t>: </a:t>
            </a:r>
            <a:r>
              <a:rPr sz="1400" spc="-10" dirty="0">
                <a:latin typeface="Arial"/>
                <a:cs typeface="Arial"/>
              </a:rPr>
              <a:t>consultants</a:t>
            </a:r>
            <a:endParaRPr sz="1400">
              <a:latin typeface="Arial"/>
              <a:cs typeface="Arial"/>
            </a:endParaRPr>
          </a:p>
          <a:p>
            <a:pPr marL="12700">
              <a:lnSpc>
                <a:spcPct val="100000"/>
              </a:lnSpc>
              <a:spcBef>
                <a:spcPts val="960"/>
              </a:spcBef>
            </a:pPr>
            <a:r>
              <a:rPr sz="1600" dirty="0">
                <a:latin typeface="Arial"/>
                <a:cs typeface="Arial"/>
              </a:rPr>
              <a:t>:</a:t>
            </a:r>
            <a:r>
              <a:rPr sz="1600" spc="-5" dirty="0">
                <a:latin typeface="Arial"/>
                <a:cs typeface="Arial"/>
              </a:rPr>
              <a:t> </a:t>
            </a:r>
            <a:r>
              <a:rPr sz="1400" dirty="0">
                <a:latin typeface="Arial"/>
                <a:cs typeface="Arial"/>
              </a:rPr>
              <a:t>external</a:t>
            </a:r>
            <a:r>
              <a:rPr sz="1400" spc="-30" dirty="0">
                <a:latin typeface="Arial"/>
                <a:cs typeface="Arial"/>
              </a:rPr>
              <a:t> </a:t>
            </a:r>
            <a:r>
              <a:rPr sz="1400" spc="-10" dirty="0">
                <a:latin typeface="Arial"/>
                <a:cs typeface="Arial"/>
              </a:rPr>
              <a:t>experts</a:t>
            </a:r>
            <a:endParaRPr sz="1400">
              <a:latin typeface="Arial"/>
              <a:cs typeface="Arial"/>
            </a:endParaRPr>
          </a:p>
        </p:txBody>
      </p:sp>
      <p:sp>
        <p:nvSpPr>
          <p:cNvPr id="19" name="object 19"/>
          <p:cNvSpPr txBox="1"/>
          <p:nvPr/>
        </p:nvSpPr>
        <p:spPr>
          <a:xfrm>
            <a:off x="6098540" y="4456838"/>
            <a:ext cx="781050" cy="139065"/>
          </a:xfrm>
          <a:prstGeom prst="rect">
            <a:avLst/>
          </a:prstGeom>
        </p:spPr>
        <p:txBody>
          <a:bodyPr vert="horz" wrap="square" lIns="0" tIns="2540" rIns="0" bIns="0" rtlCol="0">
            <a:spAutoFit/>
          </a:bodyPr>
          <a:lstStyle/>
          <a:p>
            <a:pPr marL="12700">
              <a:lnSpc>
                <a:spcPct val="100000"/>
              </a:lnSpc>
              <a:spcBef>
                <a:spcPts val="20"/>
              </a:spcBef>
            </a:pPr>
            <a:r>
              <a:rPr sz="800" i="1" spc="-10" dirty="0">
                <a:latin typeface="Arial"/>
                <a:cs typeface="Arial"/>
                <a:hlinkClick r:id="rId4"/>
              </a:rPr>
              <a:t>www.orgnet.com</a:t>
            </a:r>
            <a:endParaRPr sz="800">
              <a:latin typeface="Arial"/>
              <a:cs typeface="Arial"/>
            </a:endParaRPr>
          </a:p>
        </p:txBody>
      </p:sp>
      <p:sp>
        <p:nvSpPr>
          <p:cNvPr id="20" name="object 20"/>
          <p:cNvSpPr txBox="1">
            <a:spLocks noGrp="1"/>
          </p:cNvSpPr>
          <p:nvPr>
            <p:ph type="sldNum" sz="quarter" idx="7"/>
          </p:nvPr>
        </p:nvSpPr>
        <p:spPr>
          <a:prstGeom prst="rect">
            <a:avLst/>
          </a:prstGeom>
        </p:spPr>
        <p:txBody>
          <a:bodyPr vert="horz" wrap="square" lIns="0" tIns="31115" rIns="0" bIns="0" rtlCol="0">
            <a:spAutoFit/>
          </a:bodyPr>
          <a:lstStyle/>
          <a:p>
            <a:pPr marL="12700">
              <a:lnSpc>
                <a:spcPct val="100000"/>
              </a:lnSpc>
              <a:spcBef>
                <a:spcPts val="245"/>
              </a:spcBef>
            </a:pPr>
            <a:r>
              <a:rPr sz="900" b="1" dirty="0">
                <a:solidFill>
                  <a:srgbClr val="BEBEBE"/>
                </a:solidFill>
                <a:latin typeface="Arial"/>
                <a:cs typeface="Arial"/>
              </a:rPr>
              <a:t>Network</a:t>
            </a:r>
            <a:r>
              <a:rPr sz="900" b="1" spc="-40" dirty="0">
                <a:solidFill>
                  <a:srgbClr val="BEBEBE"/>
                </a:solidFill>
                <a:latin typeface="Arial"/>
                <a:cs typeface="Arial"/>
              </a:rPr>
              <a:t> </a:t>
            </a:r>
            <a:r>
              <a:rPr sz="900" b="1" dirty="0">
                <a:solidFill>
                  <a:srgbClr val="BEBEBE"/>
                </a:solidFill>
                <a:latin typeface="Arial"/>
                <a:cs typeface="Arial"/>
              </a:rPr>
              <a:t>Science:</a:t>
            </a:r>
            <a:r>
              <a:rPr sz="900" b="1" spc="-10" dirty="0">
                <a:solidFill>
                  <a:srgbClr val="BEBEBE"/>
                </a:solidFill>
                <a:latin typeface="Arial"/>
                <a:cs typeface="Arial"/>
              </a:rPr>
              <a:t> </a:t>
            </a:r>
            <a:r>
              <a:rPr sz="900" b="1" spc="-85" dirty="0">
                <a:solidFill>
                  <a:srgbClr val="BEBEBE"/>
                </a:solidFill>
                <a:latin typeface="Arial"/>
                <a:cs typeface="Arial"/>
              </a:rPr>
              <a:t>Int</a:t>
            </a:r>
            <a:r>
              <a:rPr sz="1800" spc="-127" baseline="20833" dirty="0"/>
              <a:t>2</a:t>
            </a:r>
            <a:r>
              <a:rPr sz="900" b="1" spc="-85" dirty="0">
                <a:solidFill>
                  <a:srgbClr val="BEBEBE"/>
                </a:solidFill>
                <a:latin typeface="Arial"/>
                <a:cs typeface="Arial"/>
              </a:rPr>
              <a:t>ro</a:t>
            </a:r>
            <a:r>
              <a:rPr sz="1800" spc="-127" baseline="20833" dirty="0"/>
              <a:t>5</a:t>
            </a:r>
            <a:r>
              <a:rPr sz="900" b="1" spc="-85" dirty="0">
                <a:solidFill>
                  <a:srgbClr val="BEBEBE"/>
                </a:solidFill>
                <a:latin typeface="Arial"/>
                <a:cs typeface="Arial"/>
              </a:rPr>
              <a:t>duction</a:t>
            </a:r>
            <a:endParaRPr sz="9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93795" y="993002"/>
            <a:ext cx="4549334" cy="3467087"/>
          </a:xfrm>
          <a:prstGeom prst="rect">
            <a:avLst/>
          </a:prstGeom>
        </p:spPr>
      </p:pic>
      <p:sp>
        <p:nvSpPr>
          <p:cNvPr id="3" name="object 3"/>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STRUCTURE</a:t>
            </a:r>
            <a:r>
              <a:rPr spc="-60" dirty="0"/>
              <a:t> </a:t>
            </a:r>
            <a:r>
              <a:rPr dirty="0"/>
              <a:t>OF</a:t>
            </a:r>
            <a:r>
              <a:rPr spc="-130" dirty="0"/>
              <a:t> </a:t>
            </a:r>
            <a:r>
              <a:rPr dirty="0"/>
              <a:t>AN</a:t>
            </a:r>
            <a:r>
              <a:rPr spc="-50" dirty="0"/>
              <a:t> </a:t>
            </a:r>
            <a:r>
              <a:rPr spc="-10" dirty="0"/>
              <a:t>ORGANIZATION</a:t>
            </a:r>
          </a:p>
        </p:txBody>
      </p:sp>
      <p:grpSp>
        <p:nvGrpSpPr>
          <p:cNvPr id="5" name="object 5"/>
          <p:cNvGrpSpPr/>
          <p:nvPr/>
        </p:nvGrpSpPr>
        <p:grpSpPr>
          <a:xfrm>
            <a:off x="339852" y="4508754"/>
            <a:ext cx="996950" cy="234950"/>
            <a:chOff x="339852" y="4508754"/>
            <a:chExt cx="996950" cy="234950"/>
          </a:xfrm>
        </p:grpSpPr>
        <p:pic>
          <p:nvPicPr>
            <p:cNvPr id="6" name="object 6"/>
            <p:cNvPicPr/>
            <p:nvPr/>
          </p:nvPicPr>
          <p:blipFill>
            <a:blip r:embed="rId3" cstate="print"/>
            <a:stretch>
              <a:fillRect/>
            </a:stretch>
          </p:blipFill>
          <p:spPr>
            <a:xfrm>
              <a:off x="339852" y="4508754"/>
              <a:ext cx="310895" cy="234695"/>
            </a:xfrm>
            <a:prstGeom prst="rect">
              <a:avLst/>
            </a:prstGeom>
          </p:spPr>
        </p:pic>
        <p:sp>
          <p:nvSpPr>
            <p:cNvPr id="7" name="object 7"/>
            <p:cNvSpPr/>
            <p:nvPr/>
          </p:nvSpPr>
          <p:spPr>
            <a:xfrm>
              <a:off x="381000" y="4527042"/>
              <a:ext cx="228600" cy="152400"/>
            </a:xfrm>
            <a:custGeom>
              <a:avLst/>
              <a:gdLst/>
              <a:ahLst/>
              <a:cxnLst/>
              <a:rect l="l" t="t" r="r" b="b"/>
              <a:pathLst>
                <a:path w="228600" h="152400">
                  <a:moveTo>
                    <a:pt x="228600" y="0"/>
                  </a:moveTo>
                  <a:lnTo>
                    <a:pt x="0" y="0"/>
                  </a:lnTo>
                  <a:lnTo>
                    <a:pt x="0" y="152400"/>
                  </a:lnTo>
                  <a:lnTo>
                    <a:pt x="228600" y="152400"/>
                  </a:lnTo>
                  <a:lnTo>
                    <a:pt x="228600" y="0"/>
                  </a:lnTo>
                  <a:close/>
                </a:path>
              </a:pathLst>
            </a:custGeom>
            <a:solidFill>
              <a:srgbClr val="FF0000"/>
            </a:solidFill>
          </p:spPr>
          <p:txBody>
            <a:bodyPr wrap="square" lIns="0" tIns="0" rIns="0" bIns="0" rtlCol="0"/>
            <a:lstStyle/>
            <a:p>
              <a:endParaRPr/>
            </a:p>
          </p:txBody>
        </p:sp>
        <p:pic>
          <p:nvPicPr>
            <p:cNvPr id="8" name="object 8"/>
            <p:cNvPicPr/>
            <p:nvPr/>
          </p:nvPicPr>
          <p:blipFill>
            <a:blip r:embed="rId3" cstate="print"/>
            <a:stretch>
              <a:fillRect/>
            </a:stretch>
          </p:blipFill>
          <p:spPr>
            <a:xfrm>
              <a:off x="682752" y="4508754"/>
              <a:ext cx="310895" cy="234695"/>
            </a:xfrm>
            <a:prstGeom prst="rect">
              <a:avLst/>
            </a:prstGeom>
          </p:spPr>
        </p:pic>
        <p:sp>
          <p:nvSpPr>
            <p:cNvPr id="9" name="object 9"/>
            <p:cNvSpPr/>
            <p:nvPr/>
          </p:nvSpPr>
          <p:spPr>
            <a:xfrm>
              <a:off x="723900" y="4527042"/>
              <a:ext cx="228600" cy="152400"/>
            </a:xfrm>
            <a:custGeom>
              <a:avLst/>
              <a:gdLst/>
              <a:ahLst/>
              <a:cxnLst/>
              <a:rect l="l" t="t" r="r" b="b"/>
              <a:pathLst>
                <a:path w="228600" h="152400">
                  <a:moveTo>
                    <a:pt x="228600" y="0"/>
                  </a:moveTo>
                  <a:lnTo>
                    <a:pt x="0" y="0"/>
                  </a:lnTo>
                  <a:lnTo>
                    <a:pt x="0" y="152400"/>
                  </a:lnTo>
                  <a:lnTo>
                    <a:pt x="228600" y="152400"/>
                  </a:lnTo>
                  <a:lnTo>
                    <a:pt x="228600" y="0"/>
                  </a:lnTo>
                  <a:close/>
                </a:path>
              </a:pathLst>
            </a:custGeom>
            <a:solidFill>
              <a:srgbClr val="0000FF"/>
            </a:solidFill>
          </p:spPr>
          <p:txBody>
            <a:bodyPr wrap="square" lIns="0" tIns="0" rIns="0" bIns="0" rtlCol="0"/>
            <a:lstStyle/>
            <a:p>
              <a:endParaRPr/>
            </a:p>
          </p:txBody>
        </p:sp>
        <p:pic>
          <p:nvPicPr>
            <p:cNvPr id="10" name="object 10"/>
            <p:cNvPicPr/>
            <p:nvPr/>
          </p:nvPicPr>
          <p:blipFill>
            <a:blip r:embed="rId3" cstate="print"/>
            <a:stretch>
              <a:fillRect/>
            </a:stretch>
          </p:blipFill>
          <p:spPr>
            <a:xfrm>
              <a:off x="1025652" y="4508754"/>
              <a:ext cx="310895" cy="234695"/>
            </a:xfrm>
            <a:prstGeom prst="rect">
              <a:avLst/>
            </a:prstGeom>
          </p:spPr>
        </p:pic>
        <p:sp>
          <p:nvSpPr>
            <p:cNvPr id="11" name="object 11"/>
            <p:cNvSpPr/>
            <p:nvPr/>
          </p:nvSpPr>
          <p:spPr>
            <a:xfrm>
              <a:off x="1066800" y="4527042"/>
              <a:ext cx="228600" cy="152400"/>
            </a:xfrm>
            <a:custGeom>
              <a:avLst/>
              <a:gdLst/>
              <a:ahLst/>
              <a:cxnLst/>
              <a:rect l="l" t="t" r="r" b="b"/>
              <a:pathLst>
                <a:path w="228600" h="152400">
                  <a:moveTo>
                    <a:pt x="228600" y="0"/>
                  </a:moveTo>
                  <a:lnTo>
                    <a:pt x="0" y="0"/>
                  </a:lnTo>
                  <a:lnTo>
                    <a:pt x="0" y="152400"/>
                  </a:lnTo>
                  <a:lnTo>
                    <a:pt x="228600" y="152400"/>
                  </a:lnTo>
                  <a:lnTo>
                    <a:pt x="228600" y="0"/>
                  </a:lnTo>
                  <a:close/>
                </a:path>
              </a:pathLst>
            </a:custGeom>
            <a:solidFill>
              <a:srgbClr val="008000"/>
            </a:solidFill>
          </p:spPr>
          <p:txBody>
            <a:bodyPr wrap="square" lIns="0" tIns="0" rIns="0" bIns="0" rtlCol="0"/>
            <a:lstStyle/>
            <a:p>
              <a:endParaRPr/>
            </a:p>
          </p:txBody>
        </p:sp>
      </p:grpSp>
      <p:grpSp>
        <p:nvGrpSpPr>
          <p:cNvPr id="12" name="object 12"/>
          <p:cNvGrpSpPr/>
          <p:nvPr/>
        </p:nvGrpSpPr>
        <p:grpSpPr>
          <a:xfrm>
            <a:off x="1025652" y="4861559"/>
            <a:ext cx="311150" cy="234950"/>
            <a:chOff x="1025652" y="4861559"/>
            <a:chExt cx="311150" cy="234950"/>
          </a:xfrm>
        </p:grpSpPr>
        <p:pic>
          <p:nvPicPr>
            <p:cNvPr id="13" name="object 13"/>
            <p:cNvPicPr/>
            <p:nvPr/>
          </p:nvPicPr>
          <p:blipFill>
            <a:blip r:embed="rId3" cstate="print"/>
            <a:stretch>
              <a:fillRect/>
            </a:stretch>
          </p:blipFill>
          <p:spPr>
            <a:xfrm>
              <a:off x="1025652" y="4861559"/>
              <a:ext cx="310895" cy="234695"/>
            </a:xfrm>
            <a:prstGeom prst="rect">
              <a:avLst/>
            </a:prstGeom>
          </p:spPr>
        </p:pic>
        <p:sp>
          <p:nvSpPr>
            <p:cNvPr id="14" name="object 14"/>
            <p:cNvSpPr/>
            <p:nvPr/>
          </p:nvSpPr>
          <p:spPr>
            <a:xfrm>
              <a:off x="1066800" y="4879847"/>
              <a:ext cx="228600" cy="152400"/>
            </a:xfrm>
            <a:custGeom>
              <a:avLst/>
              <a:gdLst/>
              <a:ahLst/>
              <a:cxnLst/>
              <a:rect l="l" t="t" r="r" b="b"/>
              <a:pathLst>
                <a:path w="228600" h="152400">
                  <a:moveTo>
                    <a:pt x="228600" y="0"/>
                  </a:moveTo>
                  <a:lnTo>
                    <a:pt x="0" y="0"/>
                  </a:lnTo>
                  <a:lnTo>
                    <a:pt x="0" y="152399"/>
                  </a:lnTo>
                  <a:lnTo>
                    <a:pt x="228600" y="152399"/>
                  </a:lnTo>
                  <a:lnTo>
                    <a:pt x="228600" y="0"/>
                  </a:lnTo>
                  <a:close/>
                </a:path>
              </a:pathLst>
            </a:custGeom>
            <a:solidFill>
              <a:srgbClr val="DCC20E"/>
            </a:solidFill>
          </p:spPr>
          <p:txBody>
            <a:bodyPr wrap="square" lIns="0" tIns="0" rIns="0" bIns="0" rtlCol="0"/>
            <a:lstStyle/>
            <a:p>
              <a:endParaRPr/>
            </a:p>
          </p:txBody>
        </p:sp>
      </p:grpSp>
      <p:grpSp>
        <p:nvGrpSpPr>
          <p:cNvPr id="15" name="object 15"/>
          <p:cNvGrpSpPr/>
          <p:nvPr/>
        </p:nvGrpSpPr>
        <p:grpSpPr>
          <a:xfrm>
            <a:off x="1025652" y="5228844"/>
            <a:ext cx="311150" cy="234950"/>
            <a:chOff x="1025652" y="5228844"/>
            <a:chExt cx="311150" cy="234950"/>
          </a:xfrm>
        </p:grpSpPr>
        <p:pic>
          <p:nvPicPr>
            <p:cNvPr id="16" name="object 16"/>
            <p:cNvPicPr/>
            <p:nvPr/>
          </p:nvPicPr>
          <p:blipFill>
            <a:blip r:embed="rId3" cstate="print"/>
            <a:stretch>
              <a:fillRect/>
            </a:stretch>
          </p:blipFill>
          <p:spPr>
            <a:xfrm>
              <a:off x="1025652" y="5228844"/>
              <a:ext cx="310895" cy="234695"/>
            </a:xfrm>
            <a:prstGeom prst="rect">
              <a:avLst/>
            </a:prstGeom>
          </p:spPr>
        </p:pic>
        <p:sp>
          <p:nvSpPr>
            <p:cNvPr id="17" name="object 17"/>
            <p:cNvSpPr/>
            <p:nvPr/>
          </p:nvSpPr>
          <p:spPr>
            <a:xfrm>
              <a:off x="1066800" y="5247131"/>
              <a:ext cx="228600" cy="152400"/>
            </a:xfrm>
            <a:custGeom>
              <a:avLst/>
              <a:gdLst/>
              <a:ahLst/>
              <a:cxnLst/>
              <a:rect l="l" t="t" r="r" b="b"/>
              <a:pathLst>
                <a:path w="228600" h="152400">
                  <a:moveTo>
                    <a:pt x="228600" y="0"/>
                  </a:moveTo>
                  <a:lnTo>
                    <a:pt x="0" y="0"/>
                  </a:lnTo>
                  <a:lnTo>
                    <a:pt x="0" y="152400"/>
                  </a:lnTo>
                  <a:lnTo>
                    <a:pt x="228600" y="152400"/>
                  </a:lnTo>
                  <a:lnTo>
                    <a:pt x="228600" y="0"/>
                  </a:lnTo>
                  <a:close/>
                </a:path>
              </a:pathLst>
            </a:custGeom>
            <a:solidFill>
              <a:srgbClr val="A6A6A6"/>
            </a:solidFill>
          </p:spPr>
          <p:txBody>
            <a:bodyPr wrap="square" lIns="0" tIns="0" rIns="0" bIns="0" rtlCol="0"/>
            <a:lstStyle/>
            <a:p>
              <a:endParaRPr/>
            </a:p>
          </p:txBody>
        </p:sp>
      </p:grpSp>
      <p:sp>
        <p:nvSpPr>
          <p:cNvPr id="18" name="object 18"/>
          <p:cNvSpPr txBox="1"/>
          <p:nvPr/>
        </p:nvSpPr>
        <p:spPr>
          <a:xfrm>
            <a:off x="1374139" y="4462700"/>
            <a:ext cx="1403350" cy="984250"/>
          </a:xfrm>
          <a:prstGeom prst="rect">
            <a:avLst/>
          </a:prstGeom>
        </p:spPr>
        <p:txBody>
          <a:bodyPr vert="horz" wrap="square" lIns="0" tIns="0" rIns="0" bIns="0" rtlCol="0">
            <a:spAutoFit/>
          </a:bodyPr>
          <a:lstStyle/>
          <a:p>
            <a:pPr marL="12700">
              <a:lnSpc>
                <a:spcPts val="1870"/>
              </a:lnSpc>
            </a:pPr>
            <a:r>
              <a:rPr sz="1600" dirty="0">
                <a:latin typeface="Arial"/>
                <a:cs typeface="Arial"/>
              </a:rPr>
              <a:t>: </a:t>
            </a:r>
            <a:r>
              <a:rPr sz="1400" spc="-10" dirty="0">
                <a:latin typeface="Arial"/>
                <a:cs typeface="Arial"/>
              </a:rPr>
              <a:t>departments</a:t>
            </a:r>
            <a:endParaRPr sz="1400">
              <a:latin typeface="Arial"/>
              <a:cs typeface="Arial"/>
            </a:endParaRPr>
          </a:p>
          <a:p>
            <a:pPr marL="12700">
              <a:lnSpc>
                <a:spcPct val="100000"/>
              </a:lnSpc>
              <a:spcBef>
                <a:spcPts val="960"/>
              </a:spcBef>
            </a:pPr>
            <a:r>
              <a:rPr sz="1600" dirty="0">
                <a:latin typeface="Arial"/>
                <a:cs typeface="Arial"/>
              </a:rPr>
              <a:t>: </a:t>
            </a:r>
            <a:r>
              <a:rPr sz="1400" spc="-10" dirty="0">
                <a:latin typeface="Arial"/>
                <a:cs typeface="Arial"/>
              </a:rPr>
              <a:t>consultants</a:t>
            </a:r>
            <a:endParaRPr sz="1400">
              <a:latin typeface="Arial"/>
              <a:cs typeface="Arial"/>
            </a:endParaRPr>
          </a:p>
          <a:p>
            <a:pPr marL="12700">
              <a:lnSpc>
                <a:spcPct val="100000"/>
              </a:lnSpc>
              <a:spcBef>
                <a:spcPts val="960"/>
              </a:spcBef>
            </a:pPr>
            <a:r>
              <a:rPr sz="1600" dirty="0">
                <a:latin typeface="Arial"/>
                <a:cs typeface="Arial"/>
              </a:rPr>
              <a:t>:</a:t>
            </a:r>
            <a:r>
              <a:rPr sz="1600" spc="-5" dirty="0">
                <a:latin typeface="Arial"/>
                <a:cs typeface="Arial"/>
              </a:rPr>
              <a:t> </a:t>
            </a:r>
            <a:r>
              <a:rPr sz="1400" dirty="0">
                <a:latin typeface="Arial"/>
                <a:cs typeface="Arial"/>
              </a:rPr>
              <a:t>external</a:t>
            </a:r>
            <a:r>
              <a:rPr sz="1400" spc="-30" dirty="0">
                <a:latin typeface="Arial"/>
                <a:cs typeface="Arial"/>
              </a:rPr>
              <a:t> </a:t>
            </a:r>
            <a:r>
              <a:rPr sz="1400" spc="-10" dirty="0">
                <a:latin typeface="Arial"/>
                <a:cs typeface="Arial"/>
              </a:rPr>
              <a:t>experts</a:t>
            </a:r>
            <a:endParaRPr sz="1400">
              <a:latin typeface="Arial"/>
              <a:cs typeface="Arial"/>
            </a:endParaRPr>
          </a:p>
        </p:txBody>
      </p:sp>
      <p:sp>
        <p:nvSpPr>
          <p:cNvPr id="19" name="object 19"/>
          <p:cNvSpPr txBox="1"/>
          <p:nvPr/>
        </p:nvSpPr>
        <p:spPr>
          <a:xfrm>
            <a:off x="6098540" y="4456838"/>
            <a:ext cx="781050" cy="139065"/>
          </a:xfrm>
          <a:prstGeom prst="rect">
            <a:avLst/>
          </a:prstGeom>
        </p:spPr>
        <p:txBody>
          <a:bodyPr vert="horz" wrap="square" lIns="0" tIns="2540" rIns="0" bIns="0" rtlCol="0">
            <a:spAutoFit/>
          </a:bodyPr>
          <a:lstStyle/>
          <a:p>
            <a:pPr marL="12700">
              <a:lnSpc>
                <a:spcPct val="100000"/>
              </a:lnSpc>
              <a:spcBef>
                <a:spcPts val="20"/>
              </a:spcBef>
            </a:pPr>
            <a:r>
              <a:rPr sz="800" i="1" spc="-10" dirty="0">
                <a:latin typeface="Arial"/>
                <a:cs typeface="Arial"/>
                <a:hlinkClick r:id="rId4"/>
              </a:rPr>
              <a:t>www.orgnet.com</a:t>
            </a:r>
            <a:endParaRPr sz="800">
              <a:latin typeface="Arial"/>
              <a:cs typeface="Arial"/>
            </a:endParaRPr>
          </a:p>
        </p:txBody>
      </p:sp>
      <p:sp>
        <p:nvSpPr>
          <p:cNvPr id="20" name="object 20"/>
          <p:cNvSpPr txBox="1">
            <a:spLocks noGrp="1"/>
          </p:cNvSpPr>
          <p:nvPr>
            <p:ph type="sldNum" sz="quarter" idx="7"/>
          </p:nvPr>
        </p:nvSpPr>
        <p:spPr>
          <a:prstGeom prst="rect">
            <a:avLst/>
          </a:prstGeom>
        </p:spPr>
        <p:txBody>
          <a:bodyPr vert="horz" wrap="square" lIns="0" tIns="31115" rIns="0" bIns="0" rtlCol="0">
            <a:spAutoFit/>
          </a:bodyPr>
          <a:lstStyle/>
          <a:p>
            <a:pPr marL="12700">
              <a:lnSpc>
                <a:spcPct val="100000"/>
              </a:lnSpc>
              <a:spcBef>
                <a:spcPts val="245"/>
              </a:spcBef>
            </a:pPr>
            <a:r>
              <a:rPr sz="900" b="1" dirty="0">
                <a:solidFill>
                  <a:srgbClr val="BEBEBE"/>
                </a:solidFill>
                <a:latin typeface="Arial"/>
                <a:cs typeface="Arial"/>
              </a:rPr>
              <a:t>Network</a:t>
            </a:r>
            <a:r>
              <a:rPr sz="900" b="1" spc="-40" dirty="0">
                <a:solidFill>
                  <a:srgbClr val="BEBEBE"/>
                </a:solidFill>
                <a:latin typeface="Arial"/>
                <a:cs typeface="Arial"/>
              </a:rPr>
              <a:t> </a:t>
            </a:r>
            <a:r>
              <a:rPr sz="900" b="1" dirty="0">
                <a:solidFill>
                  <a:srgbClr val="BEBEBE"/>
                </a:solidFill>
                <a:latin typeface="Arial"/>
                <a:cs typeface="Arial"/>
              </a:rPr>
              <a:t>Science:</a:t>
            </a:r>
            <a:r>
              <a:rPr sz="900" b="1" spc="-10" dirty="0">
                <a:solidFill>
                  <a:srgbClr val="BEBEBE"/>
                </a:solidFill>
                <a:latin typeface="Arial"/>
                <a:cs typeface="Arial"/>
              </a:rPr>
              <a:t> </a:t>
            </a:r>
            <a:r>
              <a:rPr sz="900" b="1" spc="-85" dirty="0">
                <a:solidFill>
                  <a:srgbClr val="BEBEBE"/>
                </a:solidFill>
                <a:latin typeface="Arial"/>
                <a:cs typeface="Arial"/>
              </a:rPr>
              <a:t>Int</a:t>
            </a:r>
            <a:r>
              <a:rPr sz="1800" spc="-127" baseline="20833" dirty="0"/>
              <a:t>2</a:t>
            </a:r>
            <a:r>
              <a:rPr sz="900" b="1" spc="-85" dirty="0">
                <a:solidFill>
                  <a:srgbClr val="BEBEBE"/>
                </a:solidFill>
                <a:latin typeface="Arial"/>
                <a:cs typeface="Arial"/>
              </a:rPr>
              <a:t>ro</a:t>
            </a:r>
            <a:r>
              <a:rPr sz="1800" spc="-127" baseline="20833" dirty="0"/>
              <a:t>6</a:t>
            </a:r>
            <a:r>
              <a:rPr sz="900" b="1" spc="-85" dirty="0">
                <a:solidFill>
                  <a:srgbClr val="BEBEBE"/>
                </a:solidFill>
                <a:latin typeface="Arial"/>
                <a:cs typeface="Arial"/>
              </a:rPr>
              <a:t>duction</a:t>
            </a:r>
            <a:endParaRPr sz="9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19300" y="1219199"/>
            <a:ext cx="5181599" cy="3352799"/>
          </a:xfrm>
          <a:prstGeom prst="rect">
            <a:avLst/>
          </a:prstGeom>
        </p:spPr>
      </p:pic>
      <p:sp>
        <p:nvSpPr>
          <p:cNvPr id="3" name="object 3"/>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The</a:t>
            </a:r>
            <a:r>
              <a:rPr spc="-65" dirty="0"/>
              <a:t> </a:t>
            </a:r>
            <a:r>
              <a:rPr dirty="0"/>
              <a:t>subtle</a:t>
            </a:r>
            <a:r>
              <a:rPr spc="-70" dirty="0"/>
              <a:t> </a:t>
            </a:r>
            <a:r>
              <a:rPr dirty="0"/>
              <a:t>financial</a:t>
            </a:r>
            <a:r>
              <a:rPr spc="-75" dirty="0"/>
              <a:t> </a:t>
            </a:r>
            <a:r>
              <a:rPr spc="-10" dirty="0"/>
              <a:t>networks</a:t>
            </a:r>
          </a:p>
        </p:txBody>
      </p:sp>
      <p:sp>
        <p:nvSpPr>
          <p:cNvPr id="5" name="object 5"/>
          <p:cNvSpPr txBox="1">
            <a:spLocks noGrp="1"/>
          </p:cNvSpPr>
          <p:nvPr>
            <p:ph type="sldNum" sz="quarter" idx="7"/>
          </p:nvPr>
        </p:nvSpPr>
        <p:spPr>
          <a:prstGeom prst="rect">
            <a:avLst/>
          </a:prstGeom>
        </p:spPr>
        <p:txBody>
          <a:bodyPr vert="horz" wrap="square" lIns="0" tIns="31115" rIns="0" bIns="0" rtlCol="0">
            <a:spAutoFit/>
          </a:bodyPr>
          <a:lstStyle/>
          <a:p>
            <a:pPr marL="12700">
              <a:lnSpc>
                <a:spcPct val="100000"/>
              </a:lnSpc>
              <a:spcBef>
                <a:spcPts val="245"/>
              </a:spcBef>
            </a:pPr>
            <a:r>
              <a:rPr sz="900" b="1" dirty="0">
                <a:solidFill>
                  <a:srgbClr val="BEBEBE"/>
                </a:solidFill>
                <a:latin typeface="Arial"/>
                <a:cs typeface="Arial"/>
              </a:rPr>
              <a:t>Network</a:t>
            </a:r>
            <a:r>
              <a:rPr sz="900" b="1" spc="-40" dirty="0">
                <a:solidFill>
                  <a:srgbClr val="BEBEBE"/>
                </a:solidFill>
                <a:latin typeface="Arial"/>
                <a:cs typeface="Arial"/>
              </a:rPr>
              <a:t> </a:t>
            </a:r>
            <a:r>
              <a:rPr sz="900" b="1" dirty="0">
                <a:solidFill>
                  <a:srgbClr val="BEBEBE"/>
                </a:solidFill>
                <a:latin typeface="Arial"/>
                <a:cs typeface="Arial"/>
              </a:rPr>
              <a:t>Science:</a:t>
            </a:r>
            <a:r>
              <a:rPr sz="900" b="1" spc="-10" dirty="0">
                <a:solidFill>
                  <a:srgbClr val="BEBEBE"/>
                </a:solidFill>
                <a:latin typeface="Arial"/>
                <a:cs typeface="Arial"/>
              </a:rPr>
              <a:t> </a:t>
            </a:r>
            <a:r>
              <a:rPr sz="900" b="1" spc="-85" dirty="0">
                <a:solidFill>
                  <a:srgbClr val="BEBEBE"/>
                </a:solidFill>
                <a:latin typeface="Arial"/>
                <a:cs typeface="Arial"/>
              </a:rPr>
              <a:t>Int</a:t>
            </a:r>
            <a:r>
              <a:rPr sz="1800" spc="-127" baseline="20833" dirty="0"/>
              <a:t>2</a:t>
            </a:r>
            <a:r>
              <a:rPr sz="900" b="1" spc="-85" dirty="0">
                <a:solidFill>
                  <a:srgbClr val="BEBEBE"/>
                </a:solidFill>
                <a:latin typeface="Arial"/>
                <a:cs typeface="Arial"/>
              </a:rPr>
              <a:t>ro</a:t>
            </a:r>
            <a:r>
              <a:rPr sz="1800" spc="-127" baseline="20833" dirty="0"/>
              <a:t>7</a:t>
            </a:r>
            <a:r>
              <a:rPr sz="900" b="1" spc="-85" dirty="0">
                <a:solidFill>
                  <a:srgbClr val="BEBEBE"/>
                </a:solidFill>
                <a:latin typeface="Arial"/>
                <a:cs typeface="Arial"/>
              </a:rPr>
              <a:t>duction</a:t>
            </a:r>
            <a:endParaRPr sz="9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9586" y="1019980"/>
            <a:ext cx="8064707" cy="4407205"/>
          </a:xfrm>
          <a:prstGeom prst="rect">
            <a:avLst/>
          </a:prstGeom>
        </p:spPr>
      </p:pic>
      <p:sp>
        <p:nvSpPr>
          <p:cNvPr id="3" name="object 3"/>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The</a:t>
            </a:r>
            <a:r>
              <a:rPr spc="-60" dirty="0"/>
              <a:t> </a:t>
            </a:r>
            <a:r>
              <a:rPr dirty="0"/>
              <a:t>not</a:t>
            </a:r>
            <a:r>
              <a:rPr spc="-55" dirty="0"/>
              <a:t> </a:t>
            </a:r>
            <a:r>
              <a:rPr dirty="0"/>
              <a:t>so</a:t>
            </a:r>
            <a:r>
              <a:rPr spc="-65" dirty="0"/>
              <a:t> </a:t>
            </a:r>
            <a:r>
              <a:rPr dirty="0"/>
              <a:t>subtle</a:t>
            </a:r>
            <a:r>
              <a:rPr spc="-60" dirty="0"/>
              <a:t> </a:t>
            </a:r>
            <a:r>
              <a:rPr dirty="0"/>
              <a:t>financial</a:t>
            </a:r>
            <a:r>
              <a:rPr spc="-70" dirty="0"/>
              <a:t> </a:t>
            </a:r>
            <a:r>
              <a:rPr dirty="0"/>
              <a:t>networks:</a:t>
            </a:r>
            <a:r>
              <a:rPr spc="-65" dirty="0"/>
              <a:t> </a:t>
            </a:r>
            <a:r>
              <a:rPr spc="-20" dirty="0"/>
              <a:t>2011</a:t>
            </a:r>
          </a:p>
        </p:txBody>
      </p:sp>
      <p:sp>
        <p:nvSpPr>
          <p:cNvPr id="5" name="object 5"/>
          <p:cNvSpPr txBox="1">
            <a:spLocks noGrp="1"/>
          </p:cNvSpPr>
          <p:nvPr>
            <p:ph type="sldNum" sz="quarter" idx="7"/>
          </p:nvPr>
        </p:nvSpPr>
        <p:spPr>
          <a:prstGeom prst="rect">
            <a:avLst/>
          </a:prstGeom>
        </p:spPr>
        <p:txBody>
          <a:bodyPr vert="horz" wrap="square" lIns="0" tIns="31115" rIns="0" bIns="0" rtlCol="0">
            <a:spAutoFit/>
          </a:bodyPr>
          <a:lstStyle/>
          <a:p>
            <a:pPr marL="12700">
              <a:lnSpc>
                <a:spcPct val="100000"/>
              </a:lnSpc>
              <a:spcBef>
                <a:spcPts val="245"/>
              </a:spcBef>
            </a:pPr>
            <a:r>
              <a:rPr sz="900" b="1" dirty="0">
                <a:solidFill>
                  <a:srgbClr val="BEBEBE"/>
                </a:solidFill>
                <a:latin typeface="Arial"/>
                <a:cs typeface="Arial"/>
              </a:rPr>
              <a:t>Network</a:t>
            </a:r>
            <a:r>
              <a:rPr sz="900" b="1" spc="-40" dirty="0">
                <a:solidFill>
                  <a:srgbClr val="BEBEBE"/>
                </a:solidFill>
                <a:latin typeface="Arial"/>
                <a:cs typeface="Arial"/>
              </a:rPr>
              <a:t> </a:t>
            </a:r>
            <a:r>
              <a:rPr sz="900" b="1" dirty="0">
                <a:solidFill>
                  <a:srgbClr val="BEBEBE"/>
                </a:solidFill>
                <a:latin typeface="Arial"/>
                <a:cs typeface="Arial"/>
              </a:rPr>
              <a:t>Science:</a:t>
            </a:r>
            <a:r>
              <a:rPr sz="900" b="1" spc="-10" dirty="0">
                <a:solidFill>
                  <a:srgbClr val="BEBEBE"/>
                </a:solidFill>
                <a:latin typeface="Arial"/>
                <a:cs typeface="Arial"/>
              </a:rPr>
              <a:t> </a:t>
            </a:r>
            <a:r>
              <a:rPr sz="900" b="1" spc="-85" dirty="0">
                <a:solidFill>
                  <a:srgbClr val="BEBEBE"/>
                </a:solidFill>
                <a:latin typeface="Arial"/>
                <a:cs typeface="Arial"/>
              </a:rPr>
              <a:t>Int</a:t>
            </a:r>
            <a:r>
              <a:rPr sz="1800" spc="-127" baseline="20833" dirty="0"/>
              <a:t>2</a:t>
            </a:r>
            <a:r>
              <a:rPr sz="900" b="1" spc="-85" dirty="0">
                <a:solidFill>
                  <a:srgbClr val="BEBEBE"/>
                </a:solidFill>
                <a:latin typeface="Arial"/>
                <a:cs typeface="Arial"/>
              </a:rPr>
              <a:t>ro</a:t>
            </a:r>
            <a:r>
              <a:rPr sz="1800" spc="-127" baseline="20833" dirty="0"/>
              <a:t>8</a:t>
            </a:r>
            <a:r>
              <a:rPr sz="900" b="1" spc="-85" dirty="0">
                <a:solidFill>
                  <a:srgbClr val="BEBEBE"/>
                </a:solidFill>
                <a:latin typeface="Arial"/>
                <a:cs typeface="Arial"/>
              </a:rPr>
              <a:t>duction</a:t>
            </a:r>
            <a:endParaRPr sz="9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97610">
              <a:lnSpc>
                <a:spcPts val="1240"/>
              </a:lnSpc>
            </a:pPr>
            <a:fld id="{81D60167-4931-47E6-BA6A-407CBD079E47}" type="slidenum">
              <a:rPr spc="-50" dirty="0"/>
              <a:t>3</a:t>
            </a:fld>
            <a:endParaRPr spc="-50" dirty="0"/>
          </a:p>
        </p:txBody>
      </p:sp>
      <p:sp>
        <p:nvSpPr>
          <p:cNvPr id="2" name="object 2"/>
          <p:cNvSpPr txBox="1">
            <a:spLocks noGrp="1"/>
          </p:cNvSpPr>
          <p:nvPr>
            <p:ph type="title"/>
          </p:nvPr>
        </p:nvSpPr>
        <p:spPr>
          <a:xfrm>
            <a:off x="78739" y="18541"/>
            <a:ext cx="181102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0000"/>
                </a:solidFill>
                <a:latin typeface="Calibri"/>
                <a:cs typeface="Calibri"/>
              </a:rPr>
              <a:t>Course</a:t>
            </a:r>
            <a:r>
              <a:rPr sz="1800" spc="-60" dirty="0">
                <a:solidFill>
                  <a:srgbClr val="000000"/>
                </a:solidFill>
                <a:latin typeface="Calibri"/>
                <a:cs typeface="Calibri"/>
              </a:rPr>
              <a:t> </a:t>
            </a:r>
            <a:r>
              <a:rPr sz="1800" spc="-10" dirty="0">
                <a:solidFill>
                  <a:srgbClr val="000000"/>
                </a:solidFill>
                <a:latin typeface="Calibri"/>
                <a:cs typeface="Calibri"/>
              </a:rPr>
              <a:t>Description</a:t>
            </a:r>
            <a:endParaRPr sz="1800" dirty="0">
              <a:latin typeface="Calibri"/>
              <a:cs typeface="Calibri"/>
            </a:endParaRPr>
          </a:p>
        </p:txBody>
      </p:sp>
      <p:sp>
        <p:nvSpPr>
          <p:cNvPr id="3" name="object 3"/>
          <p:cNvSpPr txBox="1"/>
          <p:nvPr/>
        </p:nvSpPr>
        <p:spPr>
          <a:xfrm>
            <a:off x="78739" y="567182"/>
            <a:ext cx="9041130" cy="46888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This</a:t>
            </a:r>
            <a:r>
              <a:rPr sz="1800" spc="-55" dirty="0">
                <a:latin typeface="Calibri"/>
                <a:cs typeface="Calibri"/>
              </a:rPr>
              <a:t> </a:t>
            </a:r>
            <a:r>
              <a:rPr sz="1800" dirty="0">
                <a:latin typeface="Calibri"/>
                <a:cs typeface="Calibri"/>
              </a:rPr>
              <a:t>course</a:t>
            </a:r>
            <a:r>
              <a:rPr sz="1800" spc="-45" dirty="0">
                <a:latin typeface="Calibri"/>
                <a:cs typeface="Calibri"/>
              </a:rPr>
              <a:t> </a:t>
            </a:r>
            <a:r>
              <a:rPr sz="1800" spc="-10" dirty="0">
                <a:latin typeface="Calibri"/>
                <a:cs typeface="Calibri"/>
              </a:rPr>
              <a:t>offers</a:t>
            </a:r>
            <a:r>
              <a:rPr sz="1800" spc="-45" dirty="0">
                <a:latin typeface="Calibri"/>
                <a:cs typeface="Calibri"/>
              </a:rPr>
              <a:t> </a:t>
            </a:r>
            <a:r>
              <a:rPr sz="1800" dirty="0">
                <a:latin typeface="Calibri"/>
                <a:cs typeface="Calibri"/>
              </a:rPr>
              <a:t>an</a:t>
            </a:r>
            <a:r>
              <a:rPr sz="1800" spc="-45" dirty="0">
                <a:latin typeface="Calibri"/>
                <a:cs typeface="Calibri"/>
              </a:rPr>
              <a:t> </a:t>
            </a:r>
            <a:r>
              <a:rPr sz="1800" spc="-10" dirty="0">
                <a:latin typeface="Calibri"/>
                <a:cs typeface="Calibri"/>
              </a:rPr>
              <a:t>introduction</a:t>
            </a:r>
            <a:r>
              <a:rPr sz="1800" spc="-45" dirty="0">
                <a:latin typeface="Calibri"/>
                <a:cs typeface="Calibri"/>
              </a:rPr>
              <a:t> </a:t>
            </a:r>
            <a:r>
              <a:rPr sz="1800" dirty="0">
                <a:latin typeface="Calibri"/>
                <a:cs typeface="Calibri"/>
              </a:rPr>
              <a:t>to</a:t>
            </a:r>
            <a:r>
              <a:rPr sz="1800" spc="-40" dirty="0">
                <a:latin typeface="Calibri"/>
                <a:cs typeface="Calibri"/>
              </a:rPr>
              <a:t> </a:t>
            </a:r>
            <a:r>
              <a:rPr sz="1800" dirty="0">
                <a:latin typeface="Calibri"/>
                <a:cs typeface="Calibri"/>
              </a:rPr>
              <a:t>Network</a:t>
            </a:r>
            <a:r>
              <a:rPr sz="1800" spc="-50" dirty="0">
                <a:latin typeface="Calibri"/>
                <a:cs typeface="Calibri"/>
              </a:rPr>
              <a:t> </a:t>
            </a:r>
            <a:r>
              <a:rPr sz="1800" dirty="0">
                <a:latin typeface="Calibri"/>
                <a:cs typeface="Calibri"/>
              </a:rPr>
              <a:t>Science</a:t>
            </a:r>
            <a:r>
              <a:rPr sz="1800" spc="-35" dirty="0">
                <a:latin typeface="Calibri"/>
                <a:cs typeface="Calibri"/>
              </a:rPr>
              <a:t> </a:t>
            </a:r>
            <a:r>
              <a:rPr sz="1800" dirty="0">
                <a:latin typeface="Calibri"/>
                <a:cs typeface="Calibri"/>
              </a:rPr>
              <a:t>and</a:t>
            </a:r>
            <a:r>
              <a:rPr sz="1800" spc="-45" dirty="0">
                <a:latin typeface="Calibri"/>
                <a:cs typeface="Calibri"/>
              </a:rPr>
              <a:t> </a:t>
            </a:r>
            <a:r>
              <a:rPr sz="1800" dirty="0">
                <a:latin typeface="Calibri"/>
                <a:cs typeface="Calibri"/>
              </a:rPr>
              <a:t>a</a:t>
            </a:r>
            <a:r>
              <a:rPr sz="1800" spc="-50" dirty="0">
                <a:latin typeface="Calibri"/>
                <a:cs typeface="Calibri"/>
              </a:rPr>
              <a:t> </a:t>
            </a:r>
            <a:r>
              <a:rPr sz="1800" dirty="0">
                <a:latin typeface="Calibri"/>
                <a:cs typeface="Calibri"/>
              </a:rPr>
              <a:t>review</a:t>
            </a:r>
            <a:r>
              <a:rPr sz="1800" spc="-40" dirty="0">
                <a:latin typeface="Calibri"/>
                <a:cs typeface="Calibri"/>
              </a:rPr>
              <a:t> </a:t>
            </a:r>
            <a:r>
              <a:rPr sz="1800" dirty="0">
                <a:latin typeface="Calibri"/>
                <a:cs typeface="Calibri"/>
              </a:rPr>
              <a:t>of</a:t>
            </a:r>
            <a:r>
              <a:rPr sz="1800" spc="-45" dirty="0">
                <a:latin typeface="Calibri"/>
                <a:cs typeface="Calibri"/>
              </a:rPr>
              <a:t> </a:t>
            </a:r>
            <a:r>
              <a:rPr sz="1800" dirty="0">
                <a:latin typeface="Calibri"/>
                <a:cs typeface="Calibri"/>
              </a:rPr>
              <a:t>current</a:t>
            </a:r>
            <a:r>
              <a:rPr sz="1800" spc="-50" dirty="0">
                <a:latin typeface="Calibri"/>
                <a:cs typeface="Calibri"/>
              </a:rPr>
              <a:t> </a:t>
            </a:r>
            <a:r>
              <a:rPr sz="1800" dirty="0">
                <a:latin typeface="Calibri"/>
                <a:cs typeface="Calibri"/>
              </a:rPr>
              <a:t>research</a:t>
            </a:r>
            <a:r>
              <a:rPr sz="1800" spc="-45" dirty="0">
                <a:latin typeface="Calibri"/>
                <a:cs typeface="Calibri"/>
              </a:rPr>
              <a:t> </a:t>
            </a:r>
            <a:r>
              <a:rPr sz="1800" dirty="0">
                <a:latin typeface="Calibri"/>
                <a:cs typeface="Calibri"/>
              </a:rPr>
              <a:t>in</a:t>
            </a:r>
            <a:r>
              <a:rPr sz="1800" spc="-45" dirty="0">
                <a:latin typeface="Calibri"/>
                <a:cs typeface="Calibri"/>
              </a:rPr>
              <a:t> </a:t>
            </a:r>
            <a:r>
              <a:rPr sz="1800" spc="-20" dirty="0">
                <a:latin typeface="Calibri"/>
                <a:cs typeface="Calibri"/>
              </a:rPr>
              <a:t>this </a:t>
            </a:r>
            <a:r>
              <a:rPr sz="1800" dirty="0">
                <a:latin typeface="Calibri"/>
                <a:cs typeface="Calibri"/>
              </a:rPr>
              <a:t>field.</a:t>
            </a:r>
            <a:r>
              <a:rPr sz="1800" spc="-45" dirty="0">
                <a:latin typeface="Calibri"/>
                <a:cs typeface="Calibri"/>
              </a:rPr>
              <a:t> </a:t>
            </a:r>
            <a:r>
              <a:rPr sz="1800" dirty="0">
                <a:latin typeface="Calibri"/>
                <a:cs typeface="Calibri"/>
              </a:rPr>
              <a:t>Classes</a:t>
            </a:r>
            <a:r>
              <a:rPr sz="1800" spc="-40" dirty="0">
                <a:latin typeface="Calibri"/>
                <a:cs typeface="Calibri"/>
              </a:rPr>
              <a:t> </a:t>
            </a:r>
            <a:r>
              <a:rPr sz="1800" dirty="0">
                <a:latin typeface="Calibri"/>
                <a:cs typeface="Calibri"/>
              </a:rPr>
              <a:t>will</a:t>
            </a:r>
            <a:r>
              <a:rPr sz="1800" spc="-35" dirty="0">
                <a:latin typeface="Calibri"/>
                <a:cs typeface="Calibri"/>
              </a:rPr>
              <a:t> </a:t>
            </a:r>
            <a:r>
              <a:rPr sz="1800" spc="-10" dirty="0">
                <a:latin typeface="Calibri"/>
                <a:cs typeface="Calibri"/>
              </a:rPr>
              <a:t>interchangeably</a:t>
            </a:r>
            <a:r>
              <a:rPr sz="1800" spc="-35" dirty="0">
                <a:latin typeface="Calibri"/>
                <a:cs typeface="Calibri"/>
              </a:rPr>
              <a:t> </a:t>
            </a:r>
            <a:r>
              <a:rPr sz="1800" dirty="0">
                <a:latin typeface="Calibri"/>
                <a:cs typeface="Calibri"/>
              </a:rPr>
              <a:t>present</a:t>
            </a:r>
            <a:r>
              <a:rPr sz="1800" spc="-30" dirty="0">
                <a:latin typeface="Calibri"/>
                <a:cs typeface="Calibri"/>
              </a:rPr>
              <a:t> </a:t>
            </a:r>
            <a:r>
              <a:rPr sz="1800" spc="-10" dirty="0">
                <a:latin typeface="Calibri"/>
                <a:cs typeface="Calibri"/>
              </a:rPr>
              <a:t>chapters</a:t>
            </a:r>
            <a:r>
              <a:rPr sz="1800" spc="-45" dirty="0">
                <a:latin typeface="Calibri"/>
                <a:cs typeface="Calibri"/>
              </a:rPr>
              <a:t> </a:t>
            </a:r>
            <a:r>
              <a:rPr sz="1800" dirty="0">
                <a:latin typeface="Calibri"/>
                <a:cs typeface="Calibri"/>
              </a:rPr>
              <a:t>from</a:t>
            </a:r>
            <a:r>
              <a:rPr sz="1800" spc="-45" dirty="0">
                <a:latin typeface="Calibri"/>
                <a:cs typeface="Calibri"/>
              </a:rPr>
              <a:t> </a:t>
            </a:r>
            <a:r>
              <a:rPr sz="1800" dirty="0">
                <a:latin typeface="Calibri"/>
                <a:cs typeface="Calibri"/>
              </a:rPr>
              <a:t>the</a:t>
            </a:r>
            <a:r>
              <a:rPr sz="1800" spc="-30" dirty="0">
                <a:latin typeface="Calibri"/>
                <a:cs typeface="Calibri"/>
              </a:rPr>
              <a:t> </a:t>
            </a:r>
            <a:r>
              <a:rPr sz="1800" spc="-10" dirty="0">
                <a:latin typeface="Calibri"/>
                <a:cs typeface="Calibri"/>
              </a:rPr>
              <a:t>textbook</a:t>
            </a:r>
            <a:r>
              <a:rPr sz="1800" spc="-45" dirty="0">
                <a:latin typeface="Calibri"/>
                <a:cs typeface="Calibri"/>
              </a:rPr>
              <a:t> </a:t>
            </a:r>
            <a:r>
              <a:rPr sz="1800" dirty="0">
                <a:latin typeface="Calibri"/>
                <a:cs typeface="Calibri"/>
              </a:rPr>
              <a:t>and</a:t>
            </a:r>
            <a:r>
              <a:rPr sz="1800" spc="-40"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related</a:t>
            </a:r>
            <a:r>
              <a:rPr sz="1800" spc="-30" dirty="0">
                <a:latin typeface="Calibri"/>
                <a:cs typeface="Calibri"/>
              </a:rPr>
              <a:t> </a:t>
            </a:r>
            <a:r>
              <a:rPr sz="1800" spc="-10" dirty="0">
                <a:latin typeface="Calibri"/>
                <a:cs typeface="Calibri"/>
              </a:rPr>
              <a:t>current </a:t>
            </a:r>
            <a:r>
              <a:rPr sz="1800" dirty="0">
                <a:latin typeface="Calibri"/>
                <a:cs typeface="Calibri"/>
              </a:rPr>
              <a:t>research.</a:t>
            </a:r>
            <a:r>
              <a:rPr sz="1800" spc="-50" dirty="0">
                <a:latin typeface="Calibri"/>
                <a:cs typeface="Calibri"/>
              </a:rPr>
              <a:t> </a:t>
            </a:r>
            <a:r>
              <a:rPr sz="1800" dirty="0">
                <a:latin typeface="Calibri"/>
                <a:cs typeface="Calibri"/>
              </a:rPr>
              <a:t>The</a:t>
            </a:r>
            <a:r>
              <a:rPr sz="1800" spc="-40" dirty="0">
                <a:latin typeface="Calibri"/>
                <a:cs typeface="Calibri"/>
              </a:rPr>
              <a:t> </a:t>
            </a:r>
            <a:r>
              <a:rPr sz="1800" dirty="0">
                <a:latin typeface="Calibri"/>
                <a:cs typeface="Calibri"/>
              </a:rPr>
              <a:t>emphasis</a:t>
            </a:r>
            <a:r>
              <a:rPr sz="1800" spc="-55" dirty="0">
                <a:latin typeface="Calibri"/>
                <a:cs typeface="Calibri"/>
              </a:rPr>
              <a:t> </a:t>
            </a:r>
            <a:r>
              <a:rPr sz="1800" dirty="0">
                <a:latin typeface="Calibri"/>
                <a:cs typeface="Calibri"/>
              </a:rPr>
              <a:t>will</a:t>
            </a:r>
            <a:r>
              <a:rPr sz="1800" spc="-45" dirty="0">
                <a:latin typeface="Calibri"/>
                <a:cs typeface="Calibri"/>
              </a:rPr>
              <a:t> </a:t>
            </a:r>
            <a:r>
              <a:rPr sz="1800" dirty="0">
                <a:latin typeface="Calibri"/>
                <a:cs typeface="Calibri"/>
              </a:rPr>
              <a:t>be</a:t>
            </a:r>
            <a:r>
              <a:rPr sz="1800" spc="-35" dirty="0">
                <a:latin typeface="Calibri"/>
                <a:cs typeface="Calibri"/>
              </a:rPr>
              <a:t> </a:t>
            </a:r>
            <a:r>
              <a:rPr sz="1800" dirty="0">
                <a:latin typeface="Calibri"/>
                <a:cs typeface="Calibri"/>
              </a:rPr>
              <a:t>on</a:t>
            </a:r>
            <a:r>
              <a:rPr sz="1800" spc="-45"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mathematical</a:t>
            </a:r>
            <a:r>
              <a:rPr sz="1800" spc="-45" dirty="0">
                <a:latin typeface="Calibri"/>
                <a:cs typeface="Calibri"/>
              </a:rPr>
              <a:t> </a:t>
            </a:r>
            <a:r>
              <a:rPr sz="1800" spc="-10" dirty="0">
                <a:latin typeface="Calibri"/>
                <a:cs typeface="Calibri"/>
              </a:rPr>
              <a:t>background</a:t>
            </a:r>
            <a:r>
              <a:rPr sz="1800" spc="-45" dirty="0">
                <a:latin typeface="Calibri"/>
                <a:cs typeface="Calibri"/>
              </a:rPr>
              <a:t> </a:t>
            </a:r>
            <a:r>
              <a:rPr sz="1800" dirty="0">
                <a:latin typeface="Calibri"/>
                <a:cs typeface="Calibri"/>
              </a:rPr>
              <a:t>of</a:t>
            </a:r>
            <a:r>
              <a:rPr sz="1800" spc="-45" dirty="0">
                <a:latin typeface="Calibri"/>
                <a:cs typeface="Calibri"/>
              </a:rPr>
              <a:t> </a:t>
            </a:r>
            <a:r>
              <a:rPr sz="1800" dirty="0">
                <a:latin typeface="Calibri"/>
                <a:cs typeface="Calibri"/>
              </a:rPr>
              <a:t>network</a:t>
            </a:r>
            <a:r>
              <a:rPr sz="1800" spc="-40" dirty="0">
                <a:latin typeface="Calibri"/>
                <a:cs typeface="Calibri"/>
              </a:rPr>
              <a:t> </a:t>
            </a:r>
            <a:r>
              <a:rPr sz="1800" dirty="0">
                <a:latin typeface="Calibri"/>
                <a:cs typeface="Calibri"/>
              </a:rPr>
              <a:t>science:</a:t>
            </a:r>
            <a:r>
              <a:rPr sz="1800" spc="-30" dirty="0">
                <a:latin typeface="Calibri"/>
                <a:cs typeface="Calibri"/>
              </a:rPr>
              <a:t> </a:t>
            </a:r>
            <a:r>
              <a:rPr sz="1800" dirty="0">
                <a:latin typeface="Calibri"/>
                <a:cs typeface="Calibri"/>
              </a:rPr>
              <a:t>graphs</a:t>
            </a:r>
            <a:r>
              <a:rPr sz="1800" spc="-45" dirty="0">
                <a:latin typeface="Calibri"/>
                <a:cs typeface="Calibri"/>
              </a:rPr>
              <a:t> </a:t>
            </a:r>
            <a:r>
              <a:rPr sz="1800" spc="-25" dirty="0">
                <a:latin typeface="Calibri"/>
                <a:cs typeface="Calibri"/>
              </a:rPr>
              <a:t>and </a:t>
            </a:r>
            <a:r>
              <a:rPr sz="1800" spc="-10" dirty="0">
                <a:latin typeface="Calibri"/>
                <a:cs typeface="Calibri"/>
              </a:rPr>
              <a:t>networks;</a:t>
            </a:r>
            <a:r>
              <a:rPr sz="1800" spc="-30" dirty="0">
                <a:latin typeface="Calibri"/>
                <a:cs typeface="Calibri"/>
              </a:rPr>
              <a:t> </a:t>
            </a:r>
            <a:r>
              <a:rPr sz="1800" dirty="0">
                <a:latin typeface="Calibri"/>
                <a:cs typeface="Calibri"/>
              </a:rPr>
              <a:t>random</a:t>
            </a:r>
            <a:r>
              <a:rPr sz="1800" spc="-40" dirty="0">
                <a:latin typeface="Calibri"/>
                <a:cs typeface="Calibri"/>
              </a:rPr>
              <a:t> </a:t>
            </a:r>
            <a:r>
              <a:rPr sz="1800" spc="-10" dirty="0">
                <a:latin typeface="Calibri"/>
                <a:cs typeface="Calibri"/>
              </a:rPr>
              <a:t>networks</a:t>
            </a:r>
            <a:r>
              <a:rPr sz="1800" spc="-30"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various</a:t>
            </a:r>
            <a:r>
              <a:rPr sz="1800" spc="-55" dirty="0">
                <a:latin typeface="Calibri"/>
                <a:cs typeface="Calibri"/>
              </a:rPr>
              <a:t> </a:t>
            </a:r>
            <a:r>
              <a:rPr sz="1800" dirty="0">
                <a:latin typeface="Calibri"/>
                <a:cs typeface="Calibri"/>
              </a:rPr>
              <a:t>types</a:t>
            </a:r>
            <a:r>
              <a:rPr sz="1800" spc="-35" dirty="0">
                <a:latin typeface="Calibri"/>
                <a:cs typeface="Calibri"/>
              </a:rPr>
              <a:t> </a:t>
            </a:r>
            <a:r>
              <a:rPr sz="1800" dirty="0">
                <a:latin typeface="Calibri"/>
                <a:cs typeface="Calibri"/>
              </a:rPr>
              <a:t>of</a:t>
            </a:r>
            <a:r>
              <a:rPr sz="1800" spc="-35" dirty="0">
                <a:latin typeface="Calibri"/>
                <a:cs typeface="Calibri"/>
              </a:rPr>
              <a:t> </a:t>
            </a:r>
            <a:r>
              <a:rPr sz="1800" spc="-10" dirty="0">
                <a:latin typeface="Calibri"/>
                <a:cs typeface="Calibri"/>
              </a:rPr>
              <a:t>scale-</a:t>
            </a:r>
            <a:r>
              <a:rPr sz="1800" dirty="0">
                <a:latin typeface="Calibri"/>
                <a:cs typeface="Calibri"/>
              </a:rPr>
              <a:t>free</a:t>
            </a:r>
            <a:r>
              <a:rPr sz="1800" spc="-35" dirty="0">
                <a:latin typeface="Calibri"/>
                <a:cs typeface="Calibri"/>
              </a:rPr>
              <a:t> </a:t>
            </a:r>
            <a:r>
              <a:rPr sz="1800" spc="-10" dirty="0">
                <a:latin typeface="Calibri"/>
                <a:cs typeface="Calibri"/>
              </a:rPr>
              <a:t>networks;</a:t>
            </a:r>
            <a:r>
              <a:rPr sz="1800" spc="-30"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on</a:t>
            </a:r>
            <a:r>
              <a:rPr sz="1800" spc="-30" dirty="0">
                <a:latin typeface="Calibri"/>
                <a:cs typeface="Calibri"/>
              </a:rPr>
              <a:t> </a:t>
            </a:r>
            <a:r>
              <a:rPr sz="1800" dirty="0">
                <a:latin typeface="Calibri"/>
                <a:cs typeface="Calibri"/>
              </a:rPr>
              <a:t>network</a:t>
            </a:r>
            <a:r>
              <a:rPr sz="1800" spc="-35" dirty="0">
                <a:latin typeface="Calibri"/>
                <a:cs typeface="Calibri"/>
              </a:rPr>
              <a:t> </a:t>
            </a:r>
            <a:r>
              <a:rPr sz="1800" spc="-10" dirty="0">
                <a:latin typeface="Calibri"/>
                <a:cs typeface="Calibri"/>
              </a:rPr>
              <a:t>properties </a:t>
            </a:r>
            <a:r>
              <a:rPr sz="1800" dirty="0">
                <a:latin typeface="Calibri"/>
                <a:cs typeface="Calibri"/>
              </a:rPr>
              <a:t>such</a:t>
            </a:r>
            <a:r>
              <a:rPr sz="1800" spc="-20" dirty="0">
                <a:latin typeface="Calibri"/>
                <a:cs typeface="Calibri"/>
              </a:rPr>
              <a:t> </a:t>
            </a:r>
            <a:r>
              <a:rPr sz="1800" dirty="0">
                <a:latin typeface="Calibri"/>
                <a:cs typeface="Calibri"/>
              </a:rPr>
              <a:t>as</a:t>
            </a:r>
            <a:r>
              <a:rPr sz="1800" spc="-25" dirty="0">
                <a:latin typeface="Calibri"/>
                <a:cs typeface="Calibri"/>
              </a:rPr>
              <a:t> </a:t>
            </a:r>
            <a:r>
              <a:rPr sz="1800" spc="-20" dirty="0">
                <a:latin typeface="Calibri"/>
                <a:cs typeface="Calibri"/>
              </a:rPr>
              <a:t>assortativity,</a:t>
            </a:r>
            <a:r>
              <a:rPr sz="1800" spc="-35" dirty="0">
                <a:latin typeface="Calibri"/>
                <a:cs typeface="Calibri"/>
              </a:rPr>
              <a:t> </a:t>
            </a:r>
            <a:r>
              <a:rPr sz="1800" spc="-10" dirty="0">
                <a:latin typeface="Calibri"/>
                <a:cs typeface="Calibri"/>
              </a:rPr>
              <a:t>mobility,</a:t>
            </a:r>
            <a:r>
              <a:rPr sz="1800" spc="-25" dirty="0">
                <a:latin typeface="Calibri"/>
                <a:cs typeface="Calibri"/>
              </a:rPr>
              <a:t> </a:t>
            </a:r>
            <a:r>
              <a:rPr sz="1800" dirty="0">
                <a:latin typeface="Calibri"/>
                <a:cs typeface="Calibri"/>
              </a:rPr>
              <a:t>and</a:t>
            </a:r>
            <a:r>
              <a:rPr sz="1800" spc="-15" dirty="0">
                <a:latin typeface="Calibri"/>
                <a:cs typeface="Calibri"/>
              </a:rPr>
              <a:t> </a:t>
            </a:r>
            <a:r>
              <a:rPr sz="1800" spc="-10" dirty="0">
                <a:latin typeface="Calibri"/>
                <a:cs typeface="Calibri"/>
              </a:rPr>
              <a:t>robustness; </a:t>
            </a:r>
            <a:r>
              <a:rPr sz="1800" dirty="0">
                <a:latin typeface="Calibri"/>
                <a:cs typeface="Calibri"/>
              </a:rPr>
              <a:t>social</a:t>
            </a:r>
            <a:r>
              <a:rPr sz="1800" spc="-20" dirty="0">
                <a:latin typeface="Calibri"/>
                <a:cs typeface="Calibri"/>
              </a:rPr>
              <a:t> </a:t>
            </a:r>
            <a:r>
              <a:rPr sz="1800" spc="-10" dirty="0">
                <a:latin typeface="Calibri"/>
                <a:cs typeface="Calibri"/>
              </a:rPr>
              <a:t>networks </a:t>
            </a:r>
            <a:r>
              <a:rPr sz="1800" dirty="0">
                <a:latin typeface="Calibri"/>
                <a:cs typeface="Calibri"/>
              </a:rPr>
              <a:t>and</a:t>
            </a:r>
            <a:r>
              <a:rPr sz="1800" spc="-15" dirty="0">
                <a:latin typeface="Calibri"/>
                <a:cs typeface="Calibri"/>
              </a:rPr>
              <a:t> </a:t>
            </a:r>
            <a:r>
              <a:rPr sz="1800" spc="-10" dirty="0">
                <a:latin typeface="Calibri"/>
                <a:cs typeface="Calibri"/>
              </a:rPr>
              <a:t>communities; </a:t>
            </a:r>
            <a:r>
              <a:rPr sz="1800" dirty="0">
                <a:latin typeface="Calibri"/>
                <a:cs typeface="Calibri"/>
              </a:rPr>
              <a:t>and</a:t>
            </a:r>
            <a:r>
              <a:rPr sz="1800" spc="-15" dirty="0">
                <a:latin typeface="Calibri"/>
                <a:cs typeface="Calibri"/>
              </a:rPr>
              <a:t> </a:t>
            </a:r>
            <a:r>
              <a:rPr sz="1800" spc="-10" dirty="0">
                <a:latin typeface="Calibri"/>
                <a:cs typeface="Calibri"/>
              </a:rPr>
              <a:t>dynamics</a:t>
            </a:r>
            <a:r>
              <a:rPr sz="1800" spc="500"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processes</a:t>
            </a:r>
            <a:r>
              <a:rPr sz="1800" spc="-30" dirty="0">
                <a:latin typeface="Calibri"/>
                <a:cs typeface="Calibri"/>
              </a:rPr>
              <a:t> </a:t>
            </a:r>
            <a:r>
              <a:rPr sz="1800" dirty="0">
                <a:latin typeface="Calibri"/>
                <a:cs typeface="Calibri"/>
              </a:rPr>
              <a:t>on</a:t>
            </a:r>
            <a:r>
              <a:rPr sz="1800" spc="-40" dirty="0">
                <a:latin typeface="Calibri"/>
                <a:cs typeface="Calibri"/>
              </a:rPr>
              <a:t> </a:t>
            </a:r>
            <a:r>
              <a:rPr sz="1800" spc="-10" dirty="0">
                <a:latin typeface="Calibri"/>
                <a:cs typeface="Calibri"/>
              </a:rPr>
              <a:t>networks.</a:t>
            </a:r>
            <a:endParaRPr sz="1800">
              <a:latin typeface="Calibri"/>
              <a:cs typeface="Calibri"/>
            </a:endParaRPr>
          </a:p>
          <a:p>
            <a:pPr marL="12700">
              <a:lnSpc>
                <a:spcPct val="100000"/>
              </a:lnSpc>
              <a:spcBef>
                <a:spcPts val="2160"/>
              </a:spcBef>
            </a:pPr>
            <a:r>
              <a:rPr sz="1800" b="1" dirty="0">
                <a:latin typeface="Calibri"/>
                <a:cs typeface="Calibri"/>
              </a:rPr>
              <a:t>Course</a:t>
            </a:r>
            <a:r>
              <a:rPr sz="1800" b="1" spc="-55" dirty="0">
                <a:latin typeface="Calibri"/>
                <a:cs typeface="Calibri"/>
              </a:rPr>
              <a:t> </a:t>
            </a:r>
            <a:r>
              <a:rPr sz="1800" b="1" spc="-10" dirty="0">
                <a:latin typeface="Calibri"/>
                <a:cs typeface="Calibri"/>
              </a:rPr>
              <a:t>Content</a:t>
            </a:r>
            <a:endParaRPr sz="1800">
              <a:latin typeface="Calibri"/>
              <a:cs typeface="Calibri"/>
            </a:endParaRPr>
          </a:p>
          <a:p>
            <a:pPr marL="389255" indent="-167005">
              <a:lnSpc>
                <a:spcPct val="100000"/>
              </a:lnSpc>
              <a:spcBef>
                <a:spcPts val="2160"/>
              </a:spcBef>
              <a:buChar char="•"/>
              <a:tabLst>
                <a:tab pos="389255" algn="l"/>
              </a:tabLst>
            </a:pPr>
            <a:r>
              <a:rPr sz="1800" spc="-10" dirty="0">
                <a:latin typeface="Calibri"/>
                <a:cs typeface="Calibri"/>
              </a:rPr>
              <a:t>Mathematical</a:t>
            </a:r>
            <a:r>
              <a:rPr sz="1800" spc="-40" dirty="0">
                <a:latin typeface="Calibri"/>
                <a:cs typeface="Calibri"/>
              </a:rPr>
              <a:t> </a:t>
            </a:r>
            <a:r>
              <a:rPr sz="1800" spc="-10" dirty="0">
                <a:latin typeface="Calibri"/>
                <a:cs typeface="Calibri"/>
              </a:rPr>
              <a:t>background</a:t>
            </a:r>
            <a:r>
              <a:rPr sz="1800" spc="-35"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network</a:t>
            </a:r>
            <a:r>
              <a:rPr sz="1800" spc="-30" dirty="0">
                <a:latin typeface="Calibri"/>
                <a:cs typeface="Calibri"/>
              </a:rPr>
              <a:t> </a:t>
            </a:r>
            <a:r>
              <a:rPr sz="1800" dirty="0">
                <a:latin typeface="Calibri"/>
                <a:cs typeface="Calibri"/>
              </a:rPr>
              <a:t>science:</a:t>
            </a:r>
            <a:r>
              <a:rPr sz="1800" spc="-25" dirty="0">
                <a:latin typeface="Calibri"/>
                <a:cs typeface="Calibri"/>
              </a:rPr>
              <a:t> </a:t>
            </a:r>
            <a:r>
              <a:rPr sz="1800" dirty="0">
                <a:latin typeface="Calibri"/>
                <a:cs typeface="Calibri"/>
              </a:rPr>
              <a:t>graphs</a:t>
            </a:r>
            <a:r>
              <a:rPr sz="1800" spc="-40" dirty="0">
                <a:latin typeface="Calibri"/>
                <a:cs typeface="Calibri"/>
              </a:rPr>
              <a:t> </a:t>
            </a:r>
            <a:r>
              <a:rPr sz="1800" dirty="0">
                <a:latin typeface="Calibri"/>
                <a:cs typeface="Calibri"/>
              </a:rPr>
              <a:t>and</a:t>
            </a:r>
            <a:r>
              <a:rPr sz="1800" spc="-35" dirty="0">
                <a:latin typeface="Calibri"/>
                <a:cs typeface="Calibri"/>
              </a:rPr>
              <a:t> </a:t>
            </a:r>
            <a:r>
              <a:rPr sz="1800" spc="-10" dirty="0">
                <a:latin typeface="Calibri"/>
                <a:cs typeface="Calibri"/>
              </a:rPr>
              <a:t>networks.</a:t>
            </a:r>
            <a:endParaRPr sz="1800">
              <a:latin typeface="Calibri"/>
              <a:cs typeface="Calibri"/>
            </a:endParaRPr>
          </a:p>
          <a:p>
            <a:pPr marL="389255" indent="-167005">
              <a:lnSpc>
                <a:spcPct val="100000"/>
              </a:lnSpc>
              <a:buChar char="•"/>
              <a:tabLst>
                <a:tab pos="389255" algn="l"/>
              </a:tabLst>
            </a:pPr>
            <a:r>
              <a:rPr sz="1800" dirty="0">
                <a:latin typeface="Calibri"/>
                <a:cs typeface="Calibri"/>
              </a:rPr>
              <a:t>Random</a:t>
            </a:r>
            <a:r>
              <a:rPr sz="1800" spc="-55" dirty="0">
                <a:latin typeface="Calibri"/>
                <a:cs typeface="Calibri"/>
              </a:rPr>
              <a:t> </a:t>
            </a:r>
            <a:r>
              <a:rPr sz="1800" dirty="0">
                <a:latin typeface="Calibri"/>
                <a:cs typeface="Calibri"/>
              </a:rPr>
              <a:t>networks</a:t>
            </a:r>
            <a:r>
              <a:rPr sz="1800" spc="-40" dirty="0">
                <a:latin typeface="Calibri"/>
                <a:cs typeface="Calibri"/>
              </a:rPr>
              <a:t> </a:t>
            </a:r>
            <a:r>
              <a:rPr sz="1800" dirty="0">
                <a:latin typeface="Calibri"/>
                <a:cs typeface="Calibri"/>
              </a:rPr>
              <a:t>and</a:t>
            </a:r>
            <a:r>
              <a:rPr sz="1800" spc="-50" dirty="0">
                <a:latin typeface="Calibri"/>
                <a:cs typeface="Calibri"/>
              </a:rPr>
              <a:t> </a:t>
            </a:r>
            <a:r>
              <a:rPr sz="1800" dirty="0">
                <a:latin typeface="Calibri"/>
                <a:cs typeface="Calibri"/>
              </a:rPr>
              <a:t>their</a:t>
            </a:r>
            <a:r>
              <a:rPr sz="1800" spc="-45" dirty="0">
                <a:latin typeface="Calibri"/>
                <a:cs typeface="Calibri"/>
              </a:rPr>
              <a:t> </a:t>
            </a:r>
            <a:r>
              <a:rPr sz="1800" spc="-10" dirty="0">
                <a:latin typeface="Calibri"/>
                <a:cs typeface="Calibri"/>
              </a:rPr>
              <a:t>properties.</a:t>
            </a:r>
            <a:endParaRPr sz="1800">
              <a:latin typeface="Calibri"/>
              <a:cs typeface="Calibri"/>
            </a:endParaRPr>
          </a:p>
          <a:p>
            <a:pPr marL="388620" indent="-166370">
              <a:lnSpc>
                <a:spcPct val="100000"/>
              </a:lnSpc>
              <a:buChar char="•"/>
              <a:tabLst>
                <a:tab pos="388620" algn="l"/>
              </a:tabLst>
            </a:pPr>
            <a:r>
              <a:rPr sz="1800" spc="-10" dirty="0">
                <a:latin typeface="Calibri"/>
                <a:cs typeface="Calibri"/>
              </a:rPr>
              <a:t>Scale-</a:t>
            </a:r>
            <a:r>
              <a:rPr sz="1800" dirty="0">
                <a:latin typeface="Calibri"/>
                <a:cs typeface="Calibri"/>
              </a:rPr>
              <a:t>free</a:t>
            </a:r>
            <a:r>
              <a:rPr sz="1800" spc="-25" dirty="0">
                <a:latin typeface="Calibri"/>
                <a:cs typeface="Calibri"/>
              </a:rPr>
              <a:t> </a:t>
            </a:r>
            <a:r>
              <a:rPr sz="1800" spc="-10" dirty="0">
                <a:latin typeface="Calibri"/>
                <a:cs typeface="Calibri"/>
              </a:rPr>
              <a:t>networks,</a:t>
            </a:r>
            <a:r>
              <a:rPr sz="1800" spc="-20" dirty="0">
                <a:latin typeface="Calibri"/>
                <a:cs typeface="Calibri"/>
              </a:rPr>
              <a:t> </a:t>
            </a:r>
            <a:r>
              <a:rPr sz="1800" dirty="0">
                <a:latin typeface="Calibri"/>
                <a:cs typeface="Calibri"/>
              </a:rPr>
              <a:t>small</a:t>
            </a:r>
            <a:r>
              <a:rPr sz="1800" spc="-35" dirty="0">
                <a:latin typeface="Calibri"/>
                <a:cs typeface="Calibri"/>
              </a:rPr>
              <a:t> </a:t>
            </a:r>
            <a:r>
              <a:rPr sz="1800" dirty="0">
                <a:latin typeface="Calibri"/>
                <a:cs typeface="Calibri"/>
              </a:rPr>
              <a:t>world</a:t>
            </a:r>
            <a:r>
              <a:rPr sz="1800" spc="-25" dirty="0">
                <a:latin typeface="Calibri"/>
                <a:cs typeface="Calibri"/>
              </a:rPr>
              <a:t> </a:t>
            </a:r>
            <a:r>
              <a:rPr sz="1800" spc="-10" dirty="0">
                <a:latin typeface="Calibri"/>
                <a:cs typeface="Calibri"/>
              </a:rPr>
              <a:t>networks</a:t>
            </a:r>
            <a:r>
              <a:rPr sz="1800" spc="-20" dirty="0">
                <a:latin typeface="Calibri"/>
                <a:cs typeface="Calibri"/>
              </a:rPr>
              <a:t> </a:t>
            </a:r>
            <a:r>
              <a:rPr sz="1800" dirty="0">
                <a:latin typeface="Calibri"/>
                <a:cs typeface="Calibri"/>
              </a:rPr>
              <a:t>and</a:t>
            </a:r>
            <a:r>
              <a:rPr sz="1800" spc="-20" dirty="0">
                <a:latin typeface="Calibri"/>
                <a:cs typeface="Calibri"/>
              </a:rPr>
              <a:t> </a:t>
            </a:r>
            <a:r>
              <a:rPr sz="1800" spc="-10" dirty="0">
                <a:latin typeface="Calibri"/>
                <a:cs typeface="Calibri"/>
              </a:rPr>
              <a:t>Barabasi-</a:t>
            </a:r>
            <a:r>
              <a:rPr sz="1800" dirty="0">
                <a:latin typeface="Calibri"/>
                <a:cs typeface="Calibri"/>
              </a:rPr>
              <a:t>Alert</a:t>
            </a:r>
            <a:r>
              <a:rPr sz="1800" spc="-45" dirty="0">
                <a:latin typeface="Calibri"/>
                <a:cs typeface="Calibri"/>
              </a:rPr>
              <a:t> </a:t>
            </a:r>
            <a:r>
              <a:rPr sz="1800" spc="-10" dirty="0">
                <a:latin typeface="Calibri"/>
                <a:cs typeface="Calibri"/>
              </a:rPr>
              <a:t>model.</a:t>
            </a:r>
            <a:endParaRPr sz="1800">
              <a:latin typeface="Calibri"/>
              <a:cs typeface="Calibri"/>
            </a:endParaRPr>
          </a:p>
          <a:p>
            <a:pPr marL="389255" indent="-167005">
              <a:lnSpc>
                <a:spcPct val="100000"/>
              </a:lnSpc>
              <a:buChar char="•"/>
              <a:tabLst>
                <a:tab pos="389255" algn="l"/>
              </a:tabLst>
            </a:pPr>
            <a:r>
              <a:rPr sz="1800" dirty="0">
                <a:latin typeface="Calibri"/>
                <a:cs typeface="Calibri"/>
              </a:rPr>
              <a:t>Mobility</a:t>
            </a:r>
            <a:r>
              <a:rPr sz="1800" spc="-35" dirty="0">
                <a:latin typeface="Calibri"/>
                <a:cs typeface="Calibri"/>
              </a:rPr>
              <a:t> </a:t>
            </a:r>
            <a:r>
              <a:rPr sz="1800" dirty="0">
                <a:latin typeface="Calibri"/>
                <a:cs typeface="Calibri"/>
              </a:rPr>
              <a:t>and</a:t>
            </a:r>
            <a:r>
              <a:rPr sz="1800" spc="-25" dirty="0">
                <a:latin typeface="Calibri"/>
                <a:cs typeface="Calibri"/>
              </a:rPr>
              <a:t> </a:t>
            </a:r>
            <a:r>
              <a:rPr sz="1800" spc="-10" dirty="0">
                <a:latin typeface="Calibri"/>
                <a:cs typeface="Calibri"/>
              </a:rPr>
              <a:t>networks</a:t>
            </a:r>
            <a:endParaRPr sz="1800">
              <a:latin typeface="Calibri"/>
              <a:cs typeface="Calibri"/>
            </a:endParaRPr>
          </a:p>
          <a:p>
            <a:pPr marL="389255" indent="-167005">
              <a:lnSpc>
                <a:spcPct val="100000"/>
              </a:lnSpc>
              <a:buChar char="•"/>
              <a:tabLst>
                <a:tab pos="389255" algn="l"/>
              </a:tabLst>
            </a:pPr>
            <a:r>
              <a:rPr sz="1800" dirty="0">
                <a:latin typeface="Calibri"/>
                <a:cs typeface="Calibri"/>
              </a:rPr>
              <a:t>Network</a:t>
            </a:r>
            <a:r>
              <a:rPr sz="1800" spc="-95" dirty="0">
                <a:latin typeface="Calibri"/>
                <a:cs typeface="Calibri"/>
              </a:rPr>
              <a:t> </a:t>
            </a:r>
            <a:r>
              <a:rPr sz="1800" spc="-10" dirty="0">
                <a:latin typeface="Calibri"/>
                <a:cs typeface="Calibri"/>
              </a:rPr>
              <a:t>robustness</a:t>
            </a:r>
            <a:endParaRPr sz="1800">
              <a:latin typeface="Calibri"/>
              <a:cs typeface="Calibri"/>
            </a:endParaRPr>
          </a:p>
          <a:p>
            <a:pPr marL="388620" indent="-166370">
              <a:lnSpc>
                <a:spcPct val="100000"/>
              </a:lnSpc>
              <a:buChar char="•"/>
              <a:tabLst>
                <a:tab pos="388620" algn="l"/>
              </a:tabLst>
            </a:pPr>
            <a:r>
              <a:rPr sz="1800" dirty="0">
                <a:latin typeface="Calibri"/>
                <a:cs typeface="Calibri"/>
              </a:rPr>
              <a:t>Social</a:t>
            </a:r>
            <a:r>
              <a:rPr sz="1800" spc="-30" dirty="0">
                <a:latin typeface="Calibri"/>
                <a:cs typeface="Calibri"/>
              </a:rPr>
              <a:t> </a:t>
            </a:r>
            <a:r>
              <a:rPr sz="1800" spc="-10" dirty="0">
                <a:latin typeface="Calibri"/>
                <a:cs typeface="Calibri"/>
              </a:rPr>
              <a:t>networks</a:t>
            </a:r>
            <a:r>
              <a:rPr sz="1800" spc="-15" dirty="0">
                <a:latin typeface="Calibri"/>
                <a:cs typeface="Calibri"/>
              </a:rPr>
              <a:t> </a:t>
            </a:r>
            <a:r>
              <a:rPr sz="1800" dirty="0">
                <a:latin typeface="Calibri"/>
                <a:cs typeface="Calibri"/>
              </a:rPr>
              <a:t>and</a:t>
            </a:r>
            <a:r>
              <a:rPr sz="1800" spc="-20" dirty="0">
                <a:latin typeface="Calibri"/>
                <a:cs typeface="Calibri"/>
              </a:rPr>
              <a:t> </a:t>
            </a:r>
            <a:r>
              <a:rPr sz="1800" spc="-10" dirty="0">
                <a:latin typeface="Calibri"/>
                <a:cs typeface="Calibri"/>
              </a:rPr>
              <a:t>communities</a:t>
            </a:r>
            <a:endParaRPr sz="1800">
              <a:latin typeface="Calibri"/>
              <a:cs typeface="Calibri"/>
            </a:endParaRPr>
          </a:p>
          <a:p>
            <a:pPr marL="389255" indent="-167005">
              <a:lnSpc>
                <a:spcPct val="100000"/>
              </a:lnSpc>
              <a:buChar char="•"/>
              <a:tabLst>
                <a:tab pos="389255" algn="l"/>
              </a:tabLst>
            </a:pPr>
            <a:r>
              <a:rPr sz="1800" dirty="0">
                <a:latin typeface="Calibri"/>
                <a:cs typeface="Calibri"/>
              </a:rPr>
              <a:t>Assortativity</a:t>
            </a:r>
            <a:r>
              <a:rPr sz="1800" spc="-60" dirty="0">
                <a:latin typeface="Calibri"/>
                <a:cs typeface="Calibri"/>
              </a:rPr>
              <a:t> </a:t>
            </a:r>
            <a:r>
              <a:rPr sz="1800" dirty="0">
                <a:latin typeface="Calibri"/>
                <a:cs typeface="Calibri"/>
              </a:rPr>
              <a:t>of</a:t>
            </a:r>
            <a:r>
              <a:rPr sz="1800" spc="-55" dirty="0">
                <a:latin typeface="Calibri"/>
                <a:cs typeface="Calibri"/>
              </a:rPr>
              <a:t> </a:t>
            </a:r>
            <a:r>
              <a:rPr sz="1800" spc="-10" dirty="0">
                <a:latin typeface="Calibri"/>
                <a:cs typeface="Calibri"/>
              </a:rPr>
              <a:t>networks</a:t>
            </a:r>
            <a:endParaRPr sz="1800">
              <a:latin typeface="Calibri"/>
              <a:cs typeface="Calibri"/>
            </a:endParaRPr>
          </a:p>
          <a:p>
            <a:pPr marL="389255" indent="-167005">
              <a:lnSpc>
                <a:spcPct val="100000"/>
              </a:lnSpc>
              <a:buChar char="•"/>
              <a:tabLst>
                <a:tab pos="389255" algn="l"/>
              </a:tabLst>
            </a:pPr>
            <a:r>
              <a:rPr sz="1800" dirty="0">
                <a:latin typeface="Calibri"/>
                <a:cs typeface="Calibri"/>
              </a:rPr>
              <a:t>Dynamic</a:t>
            </a:r>
            <a:r>
              <a:rPr sz="1800" spc="-60" dirty="0">
                <a:latin typeface="Calibri"/>
                <a:cs typeface="Calibri"/>
              </a:rPr>
              <a:t> </a:t>
            </a:r>
            <a:r>
              <a:rPr sz="1800" spc="-10" dirty="0">
                <a:latin typeface="Calibri"/>
                <a:cs typeface="Calibri"/>
              </a:rPr>
              <a:t>processes</a:t>
            </a:r>
            <a:endParaRPr sz="18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Chinese</a:t>
            </a:r>
            <a:r>
              <a:rPr spc="-65" dirty="0"/>
              <a:t> </a:t>
            </a:r>
            <a:r>
              <a:rPr dirty="0"/>
              <a:t>companies</a:t>
            </a:r>
            <a:r>
              <a:rPr spc="-65" dirty="0"/>
              <a:t> </a:t>
            </a:r>
            <a:r>
              <a:rPr dirty="0"/>
              <a:t>with</a:t>
            </a:r>
            <a:r>
              <a:rPr spc="-90" dirty="0"/>
              <a:t> </a:t>
            </a:r>
            <a:r>
              <a:rPr dirty="0"/>
              <a:t>foreign</a:t>
            </a:r>
            <a:r>
              <a:rPr spc="-75" dirty="0"/>
              <a:t> </a:t>
            </a:r>
            <a:r>
              <a:rPr dirty="0"/>
              <a:t>listings:</a:t>
            </a:r>
            <a:r>
              <a:rPr spc="-85" dirty="0"/>
              <a:t> </a:t>
            </a:r>
            <a:r>
              <a:rPr spc="-20" dirty="0"/>
              <a:t>2022</a:t>
            </a:r>
          </a:p>
        </p:txBody>
      </p:sp>
      <p:pic>
        <p:nvPicPr>
          <p:cNvPr id="4" name="object 4"/>
          <p:cNvPicPr/>
          <p:nvPr/>
        </p:nvPicPr>
        <p:blipFill>
          <a:blip r:embed="rId2" cstate="print"/>
          <a:stretch>
            <a:fillRect/>
          </a:stretch>
        </p:blipFill>
        <p:spPr>
          <a:xfrm>
            <a:off x="520446" y="679704"/>
            <a:ext cx="7793735" cy="4794491"/>
          </a:xfrm>
          <a:prstGeom prst="rect">
            <a:avLst/>
          </a:prstGeom>
        </p:spPr>
      </p:pic>
      <p:sp>
        <p:nvSpPr>
          <p:cNvPr id="5" name="object 5"/>
          <p:cNvSpPr txBox="1">
            <a:spLocks noGrp="1"/>
          </p:cNvSpPr>
          <p:nvPr>
            <p:ph type="sldNum" sz="quarter" idx="7"/>
          </p:nvPr>
        </p:nvSpPr>
        <p:spPr>
          <a:prstGeom prst="rect">
            <a:avLst/>
          </a:prstGeom>
        </p:spPr>
        <p:txBody>
          <a:bodyPr vert="horz" wrap="square" lIns="0" tIns="31115" rIns="0" bIns="0" rtlCol="0">
            <a:spAutoFit/>
          </a:bodyPr>
          <a:lstStyle/>
          <a:p>
            <a:pPr marL="12700">
              <a:lnSpc>
                <a:spcPct val="100000"/>
              </a:lnSpc>
              <a:spcBef>
                <a:spcPts val="245"/>
              </a:spcBef>
            </a:pPr>
            <a:r>
              <a:rPr sz="900" b="1" dirty="0">
                <a:solidFill>
                  <a:srgbClr val="BEBEBE"/>
                </a:solidFill>
                <a:latin typeface="Arial"/>
                <a:cs typeface="Arial"/>
              </a:rPr>
              <a:t>Network</a:t>
            </a:r>
            <a:r>
              <a:rPr sz="900" b="1" spc="-40" dirty="0">
                <a:solidFill>
                  <a:srgbClr val="BEBEBE"/>
                </a:solidFill>
                <a:latin typeface="Arial"/>
                <a:cs typeface="Arial"/>
              </a:rPr>
              <a:t> </a:t>
            </a:r>
            <a:r>
              <a:rPr sz="900" b="1" dirty="0">
                <a:solidFill>
                  <a:srgbClr val="BEBEBE"/>
                </a:solidFill>
                <a:latin typeface="Arial"/>
                <a:cs typeface="Arial"/>
              </a:rPr>
              <a:t>Science:</a:t>
            </a:r>
            <a:r>
              <a:rPr sz="900" b="1" spc="-10" dirty="0">
                <a:solidFill>
                  <a:srgbClr val="BEBEBE"/>
                </a:solidFill>
                <a:latin typeface="Arial"/>
                <a:cs typeface="Arial"/>
              </a:rPr>
              <a:t> </a:t>
            </a:r>
            <a:r>
              <a:rPr sz="900" b="1" spc="-85" dirty="0">
                <a:solidFill>
                  <a:srgbClr val="BEBEBE"/>
                </a:solidFill>
                <a:latin typeface="Arial"/>
                <a:cs typeface="Arial"/>
              </a:rPr>
              <a:t>Int</a:t>
            </a:r>
            <a:r>
              <a:rPr sz="1800" spc="-127" baseline="20833" dirty="0"/>
              <a:t>2</a:t>
            </a:r>
            <a:r>
              <a:rPr sz="900" b="1" spc="-85" dirty="0">
                <a:solidFill>
                  <a:srgbClr val="BEBEBE"/>
                </a:solidFill>
                <a:latin typeface="Arial"/>
                <a:cs typeface="Arial"/>
              </a:rPr>
              <a:t>ro</a:t>
            </a:r>
            <a:r>
              <a:rPr sz="1800" spc="-127" baseline="20833" dirty="0"/>
              <a:t>9</a:t>
            </a:r>
            <a:r>
              <a:rPr sz="900" b="1" spc="-85" dirty="0">
                <a:solidFill>
                  <a:srgbClr val="BEBEBE"/>
                </a:solidFill>
                <a:latin typeface="Arial"/>
                <a:cs typeface="Arial"/>
              </a:rPr>
              <a:t>duction</a:t>
            </a:r>
            <a:endParaRPr sz="9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INTERNET</a:t>
            </a:r>
          </a:p>
        </p:txBody>
      </p:sp>
      <p:pic>
        <p:nvPicPr>
          <p:cNvPr id="4" name="object 4"/>
          <p:cNvPicPr/>
          <p:nvPr/>
        </p:nvPicPr>
        <p:blipFill>
          <a:blip r:embed="rId2" cstate="print"/>
          <a:stretch>
            <a:fillRect/>
          </a:stretch>
        </p:blipFill>
        <p:spPr>
          <a:xfrm>
            <a:off x="4572000" y="3073907"/>
            <a:ext cx="4411217" cy="2145791"/>
          </a:xfrm>
          <a:prstGeom prst="rect">
            <a:avLst/>
          </a:prstGeom>
        </p:spPr>
      </p:pic>
      <p:pic>
        <p:nvPicPr>
          <p:cNvPr id="5" name="object 5"/>
          <p:cNvPicPr/>
          <p:nvPr/>
        </p:nvPicPr>
        <p:blipFill>
          <a:blip r:embed="rId3" cstate="print"/>
          <a:stretch>
            <a:fillRect/>
          </a:stretch>
        </p:blipFill>
        <p:spPr>
          <a:xfrm>
            <a:off x="4572000" y="795527"/>
            <a:ext cx="4411217" cy="2061971"/>
          </a:xfrm>
          <a:prstGeom prst="rect">
            <a:avLst/>
          </a:prstGeom>
        </p:spPr>
      </p:pic>
      <p:grpSp>
        <p:nvGrpSpPr>
          <p:cNvPr id="6" name="object 6"/>
          <p:cNvGrpSpPr/>
          <p:nvPr/>
        </p:nvGrpSpPr>
        <p:grpSpPr>
          <a:xfrm>
            <a:off x="148018" y="1450276"/>
            <a:ext cx="4091304" cy="2919095"/>
            <a:chOff x="148018" y="1450276"/>
            <a:chExt cx="4091304" cy="2919095"/>
          </a:xfrm>
        </p:grpSpPr>
        <p:pic>
          <p:nvPicPr>
            <p:cNvPr id="7" name="object 7"/>
            <p:cNvPicPr/>
            <p:nvPr/>
          </p:nvPicPr>
          <p:blipFill>
            <a:blip r:embed="rId4" cstate="print"/>
            <a:stretch>
              <a:fillRect/>
            </a:stretch>
          </p:blipFill>
          <p:spPr>
            <a:xfrm>
              <a:off x="2615945" y="1985009"/>
              <a:ext cx="1612391" cy="1270253"/>
            </a:xfrm>
            <a:prstGeom prst="rect">
              <a:avLst/>
            </a:prstGeom>
          </p:spPr>
        </p:pic>
        <p:pic>
          <p:nvPicPr>
            <p:cNvPr id="8" name="object 8"/>
            <p:cNvPicPr/>
            <p:nvPr/>
          </p:nvPicPr>
          <p:blipFill>
            <a:blip r:embed="rId5" cstate="print"/>
            <a:stretch>
              <a:fillRect/>
            </a:stretch>
          </p:blipFill>
          <p:spPr>
            <a:xfrm>
              <a:off x="2657094" y="2003297"/>
              <a:ext cx="1530095" cy="1187958"/>
            </a:xfrm>
            <a:prstGeom prst="rect">
              <a:avLst/>
            </a:prstGeom>
          </p:spPr>
        </p:pic>
        <p:pic>
          <p:nvPicPr>
            <p:cNvPr id="9" name="object 9"/>
            <p:cNvPicPr/>
            <p:nvPr/>
          </p:nvPicPr>
          <p:blipFill>
            <a:blip r:embed="rId6" cstate="print"/>
            <a:stretch>
              <a:fillRect/>
            </a:stretch>
          </p:blipFill>
          <p:spPr>
            <a:xfrm>
              <a:off x="883158" y="1985009"/>
              <a:ext cx="1221473" cy="990599"/>
            </a:xfrm>
            <a:prstGeom prst="rect">
              <a:avLst/>
            </a:prstGeom>
          </p:spPr>
        </p:pic>
        <p:pic>
          <p:nvPicPr>
            <p:cNvPr id="10" name="object 10"/>
            <p:cNvPicPr/>
            <p:nvPr/>
          </p:nvPicPr>
          <p:blipFill>
            <a:blip r:embed="rId7" cstate="print"/>
            <a:stretch>
              <a:fillRect/>
            </a:stretch>
          </p:blipFill>
          <p:spPr>
            <a:xfrm>
              <a:off x="924305" y="2003297"/>
              <a:ext cx="1139189" cy="908303"/>
            </a:xfrm>
            <a:prstGeom prst="rect">
              <a:avLst/>
            </a:prstGeom>
          </p:spPr>
        </p:pic>
        <p:pic>
          <p:nvPicPr>
            <p:cNvPr id="11" name="object 11"/>
            <p:cNvPicPr/>
            <p:nvPr/>
          </p:nvPicPr>
          <p:blipFill>
            <a:blip r:embed="rId8" cstate="print"/>
            <a:stretch>
              <a:fillRect/>
            </a:stretch>
          </p:blipFill>
          <p:spPr>
            <a:xfrm>
              <a:off x="749046" y="3224784"/>
              <a:ext cx="1686305" cy="1144523"/>
            </a:xfrm>
            <a:prstGeom prst="rect">
              <a:avLst/>
            </a:prstGeom>
          </p:spPr>
        </p:pic>
        <p:sp>
          <p:nvSpPr>
            <p:cNvPr id="12" name="object 12"/>
            <p:cNvSpPr/>
            <p:nvPr/>
          </p:nvSpPr>
          <p:spPr>
            <a:xfrm>
              <a:off x="629793" y="1899284"/>
              <a:ext cx="481965" cy="120650"/>
            </a:xfrm>
            <a:custGeom>
              <a:avLst/>
              <a:gdLst/>
              <a:ahLst/>
              <a:cxnLst/>
              <a:rect l="l" t="t" r="r" b="b"/>
              <a:pathLst>
                <a:path w="481965" h="120650">
                  <a:moveTo>
                    <a:pt x="0" y="120396"/>
                  </a:moveTo>
                  <a:lnTo>
                    <a:pt x="120396" y="0"/>
                  </a:lnTo>
                  <a:lnTo>
                    <a:pt x="481584" y="0"/>
                  </a:lnTo>
                  <a:lnTo>
                    <a:pt x="361188" y="120396"/>
                  </a:lnTo>
                  <a:lnTo>
                    <a:pt x="0" y="120396"/>
                  </a:lnTo>
                  <a:close/>
                </a:path>
              </a:pathLst>
            </a:custGeom>
            <a:ln w="9525">
              <a:solidFill>
                <a:srgbClr val="000000"/>
              </a:solidFill>
            </a:ln>
          </p:spPr>
          <p:txBody>
            <a:bodyPr wrap="square" lIns="0" tIns="0" rIns="0" bIns="0" rtlCol="0"/>
            <a:lstStyle/>
            <a:p>
              <a:endParaRPr/>
            </a:p>
          </p:txBody>
        </p:sp>
        <p:pic>
          <p:nvPicPr>
            <p:cNvPr id="13" name="object 13"/>
            <p:cNvPicPr/>
            <p:nvPr/>
          </p:nvPicPr>
          <p:blipFill>
            <a:blip r:embed="rId9" cstate="print"/>
            <a:stretch>
              <a:fillRect/>
            </a:stretch>
          </p:blipFill>
          <p:spPr>
            <a:xfrm>
              <a:off x="790193" y="3243071"/>
              <a:ext cx="1604010" cy="1062227"/>
            </a:xfrm>
            <a:prstGeom prst="rect">
              <a:avLst/>
            </a:prstGeom>
          </p:spPr>
        </p:pic>
        <p:sp>
          <p:nvSpPr>
            <p:cNvPr id="14" name="object 14"/>
            <p:cNvSpPr/>
            <p:nvPr/>
          </p:nvSpPr>
          <p:spPr>
            <a:xfrm>
              <a:off x="750189" y="1598294"/>
              <a:ext cx="361315" cy="300990"/>
            </a:xfrm>
            <a:custGeom>
              <a:avLst/>
              <a:gdLst/>
              <a:ahLst/>
              <a:cxnLst/>
              <a:rect l="l" t="t" r="r" b="b"/>
              <a:pathLst>
                <a:path w="361315" h="300989">
                  <a:moveTo>
                    <a:pt x="0" y="0"/>
                  </a:moveTo>
                  <a:lnTo>
                    <a:pt x="361188" y="0"/>
                  </a:lnTo>
                  <a:lnTo>
                    <a:pt x="361188" y="300989"/>
                  </a:lnTo>
                  <a:lnTo>
                    <a:pt x="0" y="300989"/>
                  </a:lnTo>
                  <a:lnTo>
                    <a:pt x="0" y="0"/>
                  </a:lnTo>
                  <a:close/>
                </a:path>
              </a:pathLst>
            </a:custGeom>
            <a:ln w="9525">
              <a:solidFill>
                <a:srgbClr val="000000"/>
              </a:solidFill>
            </a:ln>
          </p:spPr>
          <p:txBody>
            <a:bodyPr wrap="square" lIns="0" tIns="0" rIns="0" bIns="0" rtlCol="0"/>
            <a:lstStyle/>
            <a:p>
              <a:endParaRPr/>
            </a:p>
          </p:txBody>
        </p:sp>
        <p:sp>
          <p:nvSpPr>
            <p:cNvPr id="15" name="object 15"/>
            <p:cNvSpPr/>
            <p:nvPr/>
          </p:nvSpPr>
          <p:spPr>
            <a:xfrm>
              <a:off x="757808" y="1922144"/>
              <a:ext cx="293370" cy="0"/>
            </a:xfrm>
            <a:custGeom>
              <a:avLst/>
              <a:gdLst/>
              <a:ahLst/>
              <a:cxnLst/>
              <a:rect l="l" t="t" r="r" b="b"/>
              <a:pathLst>
                <a:path w="293369">
                  <a:moveTo>
                    <a:pt x="0" y="0"/>
                  </a:moveTo>
                  <a:lnTo>
                    <a:pt x="293370" y="0"/>
                  </a:lnTo>
                </a:path>
              </a:pathLst>
            </a:custGeom>
            <a:ln w="9525">
              <a:solidFill>
                <a:srgbClr val="000000"/>
              </a:solidFill>
            </a:ln>
          </p:spPr>
          <p:txBody>
            <a:bodyPr wrap="square" lIns="0" tIns="0" rIns="0" bIns="0" rtlCol="0"/>
            <a:lstStyle/>
            <a:p>
              <a:endParaRPr/>
            </a:p>
          </p:txBody>
        </p:sp>
        <p:sp>
          <p:nvSpPr>
            <p:cNvPr id="16" name="object 16"/>
            <p:cNvSpPr/>
            <p:nvPr/>
          </p:nvSpPr>
          <p:spPr>
            <a:xfrm>
              <a:off x="742568" y="1940433"/>
              <a:ext cx="293370" cy="0"/>
            </a:xfrm>
            <a:custGeom>
              <a:avLst/>
              <a:gdLst/>
              <a:ahLst/>
              <a:cxnLst/>
              <a:rect l="l" t="t" r="r" b="b"/>
              <a:pathLst>
                <a:path w="293369">
                  <a:moveTo>
                    <a:pt x="0" y="0"/>
                  </a:moveTo>
                  <a:lnTo>
                    <a:pt x="293370" y="0"/>
                  </a:lnTo>
                </a:path>
              </a:pathLst>
            </a:custGeom>
            <a:ln w="9525">
              <a:solidFill>
                <a:srgbClr val="000000"/>
              </a:solidFill>
            </a:ln>
          </p:spPr>
          <p:txBody>
            <a:bodyPr wrap="square" lIns="0" tIns="0" rIns="0" bIns="0" rtlCol="0"/>
            <a:lstStyle/>
            <a:p>
              <a:endParaRPr/>
            </a:p>
          </p:txBody>
        </p:sp>
        <p:sp>
          <p:nvSpPr>
            <p:cNvPr id="17" name="object 17"/>
            <p:cNvSpPr/>
            <p:nvPr/>
          </p:nvSpPr>
          <p:spPr>
            <a:xfrm>
              <a:off x="719708" y="1963293"/>
              <a:ext cx="293370" cy="0"/>
            </a:xfrm>
            <a:custGeom>
              <a:avLst/>
              <a:gdLst/>
              <a:ahLst/>
              <a:cxnLst/>
              <a:rect l="l" t="t" r="r" b="b"/>
              <a:pathLst>
                <a:path w="293369">
                  <a:moveTo>
                    <a:pt x="0" y="0"/>
                  </a:moveTo>
                  <a:lnTo>
                    <a:pt x="293370" y="0"/>
                  </a:lnTo>
                </a:path>
              </a:pathLst>
            </a:custGeom>
            <a:ln w="9525">
              <a:solidFill>
                <a:srgbClr val="000000"/>
              </a:solidFill>
            </a:ln>
          </p:spPr>
          <p:txBody>
            <a:bodyPr wrap="square" lIns="0" tIns="0" rIns="0" bIns="0" rtlCol="0"/>
            <a:lstStyle/>
            <a:p>
              <a:endParaRPr/>
            </a:p>
          </p:txBody>
        </p:sp>
        <p:sp>
          <p:nvSpPr>
            <p:cNvPr id="18" name="object 18"/>
            <p:cNvSpPr/>
            <p:nvPr/>
          </p:nvSpPr>
          <p:spPr>
            <a:xfrm>
              <a:off x="693800" y="1986152"/>
              <a:ext cx="293370" cy="0"/>
            </a:xfrm>
            <a:custGeom>
              <a:avLst/>
              <a:gdLst/>
              <a:ahLst/>
              <a:cxnLst/>
              <a:rect l="l" t="t" r="r" b="b"/>
              <a:pathLst>
                <a:path w="293369">
                  <a:moveTo>
                    <a:pt x="0" y="0"/>
                  </a:moveTo>
                  <a:lnTo>
                    <a:pt x="293370" y="0"/>
                  </a:lnTo>
                </a:path>
              </a:pathLst>
            </a:custGeom>
            <a:ln w="9525">
              <a:solidFill>
                <a:srgbClr val="000000"/>
              </a:solidFill>
            </a:ln>
          </p:spPr>
          <p:txBody>
            <a:bodyPr wrap="square" lIns="0" tIns="0" rIns="0" bIns="0" rtlCol="0"/>
            <a:lstStyle/>
            <a:p>
              <a:endParaRPr/>
            </a:p>
          </p:txBody>
        </p:sp>
        <p:sp>
          <p:nvSpPr>
            <p:cNvPr id="19" name="object 19"/>
            <p:cNvSpPr/>
            <p:nvPr/>
          </p:nvSpPr>
          <p:spPr>
            <a:xfrm>
              <a:off x="160400" y="2432685"/>
              <a:ext cx="481965" cy="120650"/>
            </a:xfrm>
            <a:custGeom>
              <a:avLst/>
              <a:gdLst/>
              <a:ahLst/>
              <a:cxnLst/>
              <a:rect l="l" t="t" r="r" b="b"/>
              <a:pathLst>
                <a:path w="481965" h="120650">
                  <a:moveTo>
                    <a:pt x="0" y="120395"/>
                  </a:moveTo>
                  <a:lnTo>
                    <a:pt x="120396" y="0"/>
                  </a:lnTo>
                  <a:lnTo>
                    <a:pt x="481584" y="0"/>
                  </a:lnTo>
                  <a:lnTo>
                    <a:pt x="361188" y="120395"/>
                  </a:lnTo>
                  <a:lnTo>
                    <a:pt x="0" y="120395"/>
                  </a:lnTo>
                  <a:close/>
                </a:path>
              </a:pathLst>
            </a:custGeom>
            <a:ln w="9525">
              <a:solidFill>
                <a:srgbClr val="000000"/>
              </a:solidFill>
            </a:ln>
          </p:spPr>
          <p:txBody>
            <a:bodyPr wrap="square" lIns="0" tIns="0" rIns="0" bIns="0" rtlCol="0"/>
            <a:lstStyle/>
            <a:p>
              <a:endParaRPr/>
            </a:p>
          </p:txBody>
        </p:sp>
        <p:sp>
          <p:nvSpPr>
            <p:cNvPr id="20" name="object 20"/>
            <p:cNvSpPr/>
            <p:nvPr/>
          </p:nvSpPr>
          <p:spPr>
            <a:xfrm>
              <a:off x="280796" y="2131694"/>
              <a:ext cx="361315" cy="300990"/>
            </a:xfrm>
            <a:custGeom>
              <a:avLst/>
              <a:gdLst/>
              <a:ahLst/>
              <a:cxnLst/>
              <a:rect l="l" t="t" r="r" b="b"/>
              <a:pathLst>
                <a:path w="361315" h="300989">
                  <a:moveTo>
                    <a:pt x="0" y="0"/>
                  </a:moveTo>
                  <a:lnTo>
                    <a:pt x="361188" y="0"/>
                  </a:lnTo>
                  <a:lnTo>
                    <a:pt x="361188" y="300989"/>
                  </a:lnTo>
                  <a:lnTo>
                    <a:pt x="0" y="300989"/>
                  </a:lnTo>
                  <a:lnTo>
                    <a:pt x="0" y="0"/>
                  </a:lnTo>
                  <a:close/>
                </a:path>
              </a:pathLst>
            </a:custGeom>
            <a:ln w="9525">
              <a:solidFill>
                <a:srgbClr val="000000"/>
              </a:solidFill>
            </a:ln>
          </p:spPr>
          <p:txBody>
            <a:bodyPr wrap="square" lIns="0" tIns="0" rIns="0" bIns="0" rtlCol="0"/>
            <a:lstStyle/>
            <a:p>
              <a:endParaRPr/>
            </a:p>
          </p:txBody>
        </p:sp>
        <p:sp>
          <p:nvSpPr>
            <p:cNvPr id="21" name="object 21"/>
            <p:cNvSpPr/>
            <p:nvPr/>
          </p:nvSpPr>
          <p:spPr>
            <a:xfrm>
              <a:off x="288417" y="2455544"/>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22" name="object 22"/>
            <p:cNvSpPr/>
            <p:nvPr/>
          </p:nvSpPr>
          <p:spPr>
            <a:xfrm>
              <a:off x="273176" y="2473833"/>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23" name="object 23"/>
            <p:cNvSpPr/>
            <p:nvPr/>
          </p:nvSpPr>
          <p:spPr>
            <a:xfrm>
              <a:off x="250317" y="2496692"/>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24" name="object 24"/>
            <p:cNvSpPr/>
            <p:nvPr/>
          </p:nvSpPr>
          <p:spPr>
            <a:xfrm>
              <a:off x="224408" y="2519552"/>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25" name="object 25"/>
            <p:cNvSpPr/>
            <p:nvPr/>
          </p:nvSpPr>
          <p:spPr>
            <a:xfrm>
              <a:off x="324993" y="2930271"/>
              <a:ext cx="481965" cy="120650"/>
            </a:xfrm>
            <a:custGeom>
              <a:avLst/>
              <a:gdLst/>
              <a:ahLst/>
              <a:cxnLst/>
              <a:rect l="l" t="t" r="r" b="b"/>
              <a:pathLst>
                <a:path w="481965" h="120650">
                  <a:moveTo>
                    <a:pt x="0" y="120395"/>
                  </a:moveTo>
                  <a:lnTo>
                    <a:pt x="120396" y="0"/>
                  </a:lnTo>
                  <a:lnTo>
                    <a:pt x="481584" y="0"/>
                  </a:lnTo>
                  <a:lnTo>
                    <a:pt x="361188" y="120395"/>
                  </a:lnTo>
                  <a:lnTo>
                    <a:pt x="0" y="120395"/>
                  </a:lnTo>
                  <a:close/>
                </a:path>
              </a:pathLst>
            </a:custGeom>
            <a:ln w="9525">
              <a:solidFill>
                <a:srgbClr val="000000"/>
              </a:solidFill>
            </a:ln>
          </p:spPr>
          <p:txBody>
            <a:bodyPr wrap="square" lIns="0" tIns="0" rIns="0" bIns="0" rtlCol="0"/>
            <a:lstStyle/>
            <a:p>
              <a:endParaRPr/>
            </a:p>
          </p:txBody>
        </p:sp>
        <p:sp>
          <p:nvSpPr>
            <p:cNvPr id="26" name="object 26"/>
            <p:cNvSpPr/>
            <p:nvPr/>
          </p:nvSpPr>
          <p:spPr>
            <a:xfrm>
              <a:off x="445389" y="2629280"/>
              <a:ext cx="361315" cy="300990"/>
            </a:xfrm>
            <a:custGeom>
              <a:avLst/>
              <a:gdLst/>
              <a:ahLst/>
              <a:cxnLst/>
              <a:rect l="l" t="t" r="r" b="b"/>
              <a:pathLst>
                <a:path w="361315" h="300989">
                  <a:moveTo>
                    <a:pt x="0" y="0"/>
                  </a:moveTo>
                  <a:lnTo>
                    <a:pt x="361188" y="0"/>
                  </a:lnTo>
                  <a:lnTo>
                    <a:pt x="361188" y="300989"/>
                  </a:lnTo>
                  <a:lnTo>
                    <a:pt x="0" y="300989"/>
                  </a:lnTo>
                  <a:lnTo>
                    <a:pt x="0" y="0"/>
                  </a:lnTo>
                  <a:close/>
                </a:path>
              </a:pathLst>
            </a:custGeom>
            <a:ln w="9525">
              <a:solidFill>
                <a:srgbClr val="000000"/>
              </a:solidFill>
            </a:ln>
          </p:spPr>
          <p:txBody>
            <a:bodyPr wrap="square" lIns="0" tIns="0" rIns="0" bIns="0" rtlCol="0"/>
            <a:lstStyle/>
            <a:p>
              <a:endParaRPr/>
            </a:p>
          </p:txBody>
        </p:sp>
        <p:sp>
          <p:nvSpPr>
            <p:cNvPr id="27" name="object 27"/>
            <p:cNvSpPr/>
            <p:nvPr/>
          </p:nvSpPr>
          <p:spPr>
            <a:xfrm>
              <a:off x="453008" y="2952369"/>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28" name="object 28"/>
            <p:cNvSpPr/>
            <p:nvPr/>
          </p:nvSpPr>
          <p:spPr>
            <a:xfrm>
              <a:off x="437769" y="2971419"/>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29" name="object 29"/>
            <p:cNvSpPr/>
            <p:nvPr/>
          </p:nvSpPr>
          <p:spPr>
            <a:xfrm>
              <a:off x="414908" y="2994278"/>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30" name="object 30"/>
            <p:cNvSpPr/>
            <p:nvPr/>
          </p:nvSpPr>
          <p:spPr>
            <a:xfrm>
              <a:off x="389001" y="3016377"/>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31" name="object 31"/>
            <p:cNvSpPr/>
            <p:nvPr/>
          </p:nvSpPr>
          <p:spPr>
            <a:xfrm>
              <a:off x="1492377" y="1812416"/>
              <a:ext cx="481330" cy="120650"/>
            </a:xfrm>
            <a:custGeom>
              <a:avLst/>
              <a:gdLst/>
              <a:ahLst/>
              <a:cxnLst/>
              <a:rect l="l" t="t" r="r" b="b"/>
              <a:pathLst>
                <a:path w="481330" h="120650">
                  <a:moveTo>
                    <a:pt x="0" y="120396"/>
                  </a:moveTo>
                  <a:lnTo>
                    <a:pt x="120396" y="0"/>
                  </a:lnTo>
                  <a:lnTo>
                    <a:pt x="480822" y="0"/>
                  </a:lnTo>
                  <a:lnTo>
                    <a:pt x="360426" y="120396"/>
                  </a:lnTo>
                  <a:lnTo>
                    <a:pt x="0" y="120396"/>
                  </a:lnTo>
                  <a:close/>
                </a:path>
              </a:pathLst>
            </a:custGeom>
            <a:ln w="9525">
              <a:solidFill>
                <a:srgbClr val="000000"/>
              </a:solidFill>
            </a:ln>
          </p:spPr>
          <p:txBody>
            <a:bodyPr wrap="square" lIns="0" tIns="0" rIns="0" bIns="0" rtlCol="0"/>
            <a:lstStyle/>
            <a:p>
              <a:endParaRPr/>
            </a:p>
          </p:txBody>
        </p:sp>
        <p:sp>
          <p:nvSpPr>
            <p:cNvPr id="32" name="object 32"/>
            <p:cNvSpPr/>
            <p:nvPr/>
          </p:nvSpPr>
          <p:spPr>
            <a:xfrm>
              <a:off x="1612772" y="1511426"/>
              <a:ext cx="360680" cy="300990"/>
            </a:xfrm>
            <a:custGeom>
              <a:avLst/>
              <a:gdLst/>
              <a:ahLst/>
              <a:cxnLst/>
              <a:rect l="l" t="t" r="r" b="b"/>
              <a:pathLst>
                <a:path w="360680" h="300989">
                  <a:moveTo>
                    <a:pt x="0" y="0"/>
                  </a:moveTo>
                  <a:lnTo>
                    <a:pt x="360426" y="0"/>
                  </a:lnTo>
                  <a:lnTo>
                    <a:pt x="360426" y="300989"/>
                  </a:lnTo>
                  <a:lnTo>
                    <a:pt x="0" y="300989"/>
                  </a:lnTo>
                  <a:lnTo>
                    <a:pt x="0" y="0"/>
                  </a:lnTo>
                  <a:close/>
                </a:path>
              </a:pathLst>
            </a:custGeom>
            <a:ln w="9525">
              <a:solidFill>
                <a:srgbClr val="000000"/>
              </a:solidFill>
            </a:ln>
          </p:spPr>
          <p:txBody>
            <a:bodyPr wrap="square" lIns="0" tIns="0" rIns="0" bIns="0" rtlCol="0"/>
            <a:lstStyle/>
            <a:p>
              <a:endParaRPr/>
            </a:p>
          </p:txBody>
        </p:sp>
        <p:sp>
          <p:nvSpPr>
            <p:cNvPr id="33" name="object 33"/>
            <p:cNvSpPr/>
            <p:nvPr/>
          </p:nvSpPr>
          <p:spPr>
            <a:xfrm>
              <a:off x="1619630" y="1835277"/>
              <a:ext cx="293370" cy="0"/>
            </a:xfrm>
            <a:custGeom>
              <a:avLst/>
              <a:gdLst/>
              <a:ahLst/>
              <a:cxnLst/>
              <a:rect l="l" t="t" r="r" b="b"/>
              <a:pathLst>
                <a:path w="293369">
                  <a:moveTo>
                    <a:pt x="0" y="0"/>
                  </a:moveTo>
                  <a:lnTo>
                    <a:pt x="293370" y="0"/>
                  </a:lnTo>
                </a:path>
              </a:pathLst>
            </a:custGeom>
            <a:ln w="9525">
              <a:solidFill>
                <a:srgbClr val="000000"/>
              </a:solidFill>
            </a:ln>
          </p:spPr>
          <p:txBody>
            <a:bodyPr wrap="square" lIns="0" tIns="0" rIns="0" bIns="0" rtlCol="0"/>
            <a:lstStyle/>
            <a:p>
              <a:endParaRPr/>
            </a:p>
          </p:txBody>
        </p:sp>
        <p:sp>
          <p:nvSpPr>
            <p:cNvPr id="34" name="object 34"/>
            <p:cNvSpPr/>
            <p:nvPr/>
          </p:nvSpPr>
          <p:spPr>
            <a:xfrm>
              <a:off x="1605153" y="1853564"/>
              <a:ext cx="293370" cy="0"/>
            </a:xfrm>
            <a:custGeom>
              <a:avLst/>
              <a:gdLst/>
              <a:ahLst/>
              <a:cxnLst/>
              <a:rect l="l" t="t" r="r" b="b"/>
              <a:pathLst>
                <a:path w="293369">
                  <a:moveTo>
                    <a:pt x="0" y="0"/>
                  </a:moveTo>
                  <a:lnTo>
                    <a:pt x="293370" y="0"/>
                  </a:lnTo>
                </a:path>
              </a:pathLst>
            </a:custGeom>
            <a:ln w="9525">
              <a:solidFill>
                <a:srgbClr val="000000"/>
              </a:solidFill>
            </a:ln>
          </p:spPr>
          <p:txBody>
            <a:bodyPr wrap="square" lIns="0" tIns="0" rIns="0" bIns="0" rtlCol="0"/>
            <a:lstStyle/>
            <a:p>
              <a:endParaRPr/>
            </a:p>
          </p:txBody>
        </p:sp>
        <p:sp>
          <p:nvSpPr>
            <p:cNvPr id="35" name="object 35"/>
            <p:cNvSpPr/>
            <p:nvPr/>
          </p:nvSpPr>
          <p:spPr>
            <a:xfrm>
              <a:off x="1582292" y="1876425"/>
              <a:ext cx="293370" cy="0"/>
            </a:xfrm>
            <a:custGeom>
              <a:avLst/>
              <a:gdLst/>
              <a:ahLst/>
              <a:cxnLst/>
              <a:rect l="l" t="t" r="r" b="b"/>
              <a:pathLst>
                <a:path w="293369">
                  <a:moveTo>
                    <a:pt x="0" y="0"/>
                  </a:moveTo>
                  <a:lnTo>
                    <a:pt x="293370" y="0"/>
                  </a:lnTo>
                </a:path>
              </a:pathLst>
            </a:custGeom>
            <a:ln w="9525">
              <a:solidFill>
                <a:srgbClr val="000000"/>
              </a:solidFill>
            </a:ln>
          </p:spPr>
          <p:txBody>
            <a:bodyPr wrap="square" lIns="0" tIns="0" rIns="0" bIns="0" rtlCol="0"/>
            <a:lstStyle/>
            <a:p>
              <a:endParaRPr/>
            </a:p>
          </p:txBody>
        </p:sp>
        <p:sp>
          <p:nvSpPr>
            <p:cNvPr id="36" name="object 36"/>
            <p:cNvSpPr/>
            <p:nvPr/>
          </p:nvSpPr>
          <p:spPr>
            <a:xfrm>
              <a:off x="1556384" y="1899284"/>
              <a:ext cx="293370" cy="0"/>
            </a:xfrm>
            <a:custGeom>
              <a:avLst/>
              <a:gdLst/>
              <a:ahLst/>
              <a:cxnLst/>
              <a:rect l="l" t="t" r="r" b="b"/>
              <a:pathLst>
                <a:path w="293369">
                  <a:moveTo>
                    <a:pt x="0" y="0"/>
                  </a:moveTo>
                  <a:lnTo>
                    <a:pt x="293370" y="0"/>
                  </a:lnTo>
                </a:path>
              </a:pathLst>
            </a:custGeom>
            <a:ln w="9525">
              <a:solidFill>
                <a:srgbClr val="000000"/>
              </a:solidFill>
            </a:ln>
          </p:spPr>
          <p:txBody>
            <a:bodyPr wrap="square" lIns="0" tIns="0" rIns="0" bIns="0" rtlCol="0"/>
            <a:lstStyle/>
            <a:p>
              <a:endParaRPr/>
            </a:p>
          </p:txBody>
        </p:sp>
        <p:sp>
          <p:nvSpPr>
            <p:cNvPr id="37" name="object 37"/>
            <p:cNvSpPr/>
            <p:nvPr/>
          </p:nvSpPr>
          <p:spPr>
            <a:xfrm>
              <a:off x="3016376" y="1756029"/>
              <a:ext cx="481330" cy="120650"/>
            </a:xfrm>
            <a:custGeom>
              <a:avLst/>
              <a:gdLst/>
              <a:ahLst/>
              <a:cxnLst/>
              <a:rect l="l" t="t" r="r" b="b"/>
              <a:pathLst>
                <a:path w="481329" h="120650">
                  <a:moveTo>
                    <a:pt x="0" y="120396"/>
                  </a:moveTo>
                  <a:lnTo>
                    <a:pt x="120396" y="0"/>
                  </a:lnTo>
                  <a:lnTo>
                    <a:pt x="480822" y="0"/>
                  </a:lnTo>
                  <a:lnTo>
                    <a:pt x="360426" y="120396"/>
                  </a:lnTo>
                  <a:lnTo>
                    <a:pt x="0" y="120396"/>
                  </a:lnTo>
                  <a:close/>
                </a:path>
              </a:pathLst>
            </a:custGeom>
            <a:ln w="9525">
              <a:solidFill>
                <a:srgbClr val="000000"/>
              </a:solidFill>
            </a:ln>
          </p:spPr>
          <p:txBody>
            <a:bodyPr wrap="square" lIns="0" tIns="0" rIns="0" bIns="0" rtlCol="0"/>
            <a:lstStyle/>
            <a:p>
              <a:endParaRPr/>
            </a:p>
          </p:txBody>
        </p:sp>
        <p:sp>
          <p:nvSpPr>
            <p:cNvPr id="38" name="object 38"/>
            <p:cNvSpPr/>
            <p:nvPr/>
          </p:nvSpPr>
          <p:spPr>
            <a:xfrm>
              <a:off x="3136773" y="1455038"/>
              <a:ext cx="360680" cy="300990"/>
            </a:xfrm>
            <a:custGeom>
              <a:avLst/>
              <a:gdLst/>
              <a:ahLst/>
              <a:cxnLst/>
              <a:rect l="l" t="t" r="r" b="b"/>
              <a:pathLst>
                <a:path w="360679" h="300989">
                  <a:moveTo>
                    <a:pt x="0" y="0"/>
                  </a:moveTo>
                  <a:lnTo>
                    <a:pt x="360425" y="0"/>
                  </a:lnTo>
                  <a:lnTo>
                    <a:pt x="360425" y="300989"/>
                  </a:lnTo>
                  <a:lnTo>
                    <a:pt x="0" y="300989"/>
                  </a:lnTo>
                  <a:lnTo>
                    <a:pt x="0" y="0"/>
                  </a:lnTo>
                  <a:close/>
                </a:path>
              </a:pathLst>
            </a:custGeom>
            <a:ln w="9525">
              <a:solidFill>
                <a:srgbClr val="000000"/>
              </a:solidFill>
            </a:ln>
          </p:spPr>
          <p:txBody>
            <a:bodyPr wrap="square" lIns="0" tIns="0" rIns="0" bIns="0" rtlCol="0"/>
            <a:lstStyle/>
            <a:p>
              <a:endParaRPr/>
            </a:p>
          </p:txBody>
        </p:sp>
        <p:sp>
          <p:nvSpPr>
            <p:cNvPr id="39" name="object 39"/>
            <p:cNvSpPr/>
            <p:nvPr/>
          </p:nvSpPr>
          <p:spPr>
            <a:xfrm>
              <a:off x="3143630" y="1778888"/>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40" name="object 40"/>
            <p:cNvSpPr/>
            <p:nvPr/>
          </p:nvSpPr>
          <p:spPr>
            <a:xfrm>
              <a:off x="3129153" y="1797177"/>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41" name="object 41"/>
            <p:cNvSpPr/>
            <p:nvPr/>
          </p:nvSpPr>
          <p:spPr>
            <a:xfrm>
              <a:off x="3106292" y="1820036"/>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42" name="object 42"/>
            <p:cNvSpPr/>
            <p:nvPr/>
          </p:nvSpPr>
          <p:spPr>
            <a:xfrm>
              <a:off x="3080385" y="1842897"/>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43" name="object 43"/>
            <p:cNvSpPr/>
            <p:nvPr/>
          </p:nvSpPr>
          <p:spPr>
            <a:xfrm>
              <a:off x="152780" y="4088511"/>
              <a:ext cx="481965" cy="120650"/>
            </a:xfrm>
            <a:custGeom>
              <a:avLst/>
              <a:gdLst/>
              <a:ahLst/>
              <a:cxnLst/>
              <a:rect l="l" t="t" r="r" b="b"/>
              <a:pathLst>
                <a:path w="481965" h="120650">
                  <a:moveTo>
                    <a:pt x="0" y="120395"/>
                  </a:moveTo>
                  <a:lnTo>
                    <a:pt x="120396" y="0"/>
                  </a:lnTo>
                  <a:lnTo>
                    <a:pt x="481584" y="0"/>
                  </a:lnTo>
                  <a:lnTo>
                    <a:pt x="361188" y="120395"/>
                  </a:lnTo>
                  <a:lnTo>
                    <a:pt x="0" y="120395"/>
                  </a:lnTo>
                  <a:close/>
                </a:path>
              </a:pathLst>
            </a:custGeom>
            <a:ln w="9525">
              <a:solidFill>
                <a:srgbClr val="000000"/>
              </a:solidFill>
            </a:ln>
          </p:spPr>
          <p:txBody>
            <a:bodyPr wrap="square" lIns="0" tIns="0" rIns="0" bIns="0" rtlCol="0"/>
            <a:lstStyle/>
            <a:p>
              <a:endParaRPr/>
            </a:p>
          </p:txBody>
        </p:sp>
        <p:sp>
          <p:nvSpPr>
            <p:cNvPr id="44" name="object 44"/>
            <p:cNvSpPr/>
            <p:nvPr/>
          </p:nvSpPr>
          <p:spPr>
            <a:xfrm>
              <a:off x="273176" y="3787521"/>
              <a:ext cx="361315" cy="300990"/>
            </a:xfrm>
            <a:custGeom>
              <a:avLst/>
              <a:gdLst/>
              <a:ahLst/>
              <a:cxnLst/>
              <a:rect l="l" t="t" r="r" b="b"/>
              <a:pathLst>
                <a:path w="361315" h="300989">
                  <a:moveTo>
                    <a:pt x="0" y="0"/>
                  </a:moveTo>
                  <a:lnTo>
                    <a:pt x="361188" y="0"/>
                  </a:lnTo>
                  <a:lnTo>
                    <a:pt x="361188" y="300989"/>
                  </a:lnTo>
                  <a:lnTo>
                    <a:pt x="0" y="300989"/>
                  </a:lnTo>
                  <a:lnTo>
                    <a:pt x="0" y="0"/>
                  </a:lnTo>
                  <a:close/>
                </a:path>
              </a:pathLst>
            </a:custGeom>
            <a:ln w="9525">
              <a:solidFill>
                <a:srgbClr val="000000"/>
              </a:solidFill>
            </a:ln>
          </p:spPr>
          <p:txBody>
            <a:bodyPr wrap="square" lIns="0" tIns="0" rIns="0" bIns="0" rtlCol="0"/>
            <a:lstStyle/>
            <a:p>
              <a:endParaRPr/>
            </a:p>
          </p:txBody>
        </p:sp>
        <p:sp>
          <p:nvSpPr>
            <p:cNvPr id="45" name="object 45"/>
            <p:cNvSpPr/>
            <p:nvPr/>
          </p:nvSpPr>
          <p:spPr>
            <a:xfrm>
              <a:off x="280796" y="4110609"/>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46" name="object 46"/>
            <p:cNvSpPr/>
            <p:nvPr/>
          </p:nvSpPr>
          <p:spPr>
            <a:xfrm>
              <a:off x="265556" y="4129659"/>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47" name="object 47"/>
            <p:cNvSpPr/>
            <p:nvPr/>
          </p:nvSpPr>
          <p:spPr>
            <a:xfrm>
              <a:off x="242696" y="4152518"/>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48" name="object 48"/>
            <p:cNvSpPr/>
            <p:nvPr/>
          </p:nvSpPr>
          <p:spPr>
            <a:xfrm>
              <a:off x="216788" y="4174616"/>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49" name="object 49"/>
            <p:cNvSpPr/>
            <p:nvPr/>
          </p:nvSpPr>
          <p:spPr>
            <a:xfrm>
              <a:off x="2382392" y="4166996"/>
              <a:ext cx="481965" cy="120650"/>
            </a:xfrm>
            <a:custGeom>
              <a:avLst/>
              <a:gdLst/>
              <a:ahLst/>
              <a:cxnLst/>
              <a:rect l="l" t="t" r="r" b="b"/>
              <a:pathLst>
                <a:path w="481964" h="120650">
                  <a:moveTo>
                    <a:pt x="0" y="120395"/>
                  </a:moveTo>
                  <a:lnTo>
                    <a:pt x="120396" y="0"/>
                  </a:lnTo>
                  <a:lnTo>
                    <a:pt x="481584" y="0"/>
                  </a:lnTo>
                  <a:lnTo>
                    <a:pt x="361188" y="120395"/>
                  </a:lnTo>
                  <a:lnTo>
                    <a:pt x="0" y="120395"/>
                  </a:lnTo>
                  <a:close/>
                </a:path>
              </a:pathLst>
            </a:custGeom>
            <a:ln w="9525">
              <a:solidFill>
                <a:srgbClr val="000000"/>
              </a:solidFill>
            </a:ln>
          </p:spPr>
          <p:txBody>
            <a:bodyPr wrap="square" lIns="0" tIns="0" rIns="0" bIns="0" rtlCol="0"/>
            <a:lstStyle/>
            <a:p>
              <a:endParaRPr/>
            </a:p>
          </p:txBody>
        </p:sp>
        <p:sp>
          <p:nvSpPr>
            <p:cNvPr id="50" name="object 50"/>
            <p:cNvSpPr/>
            <p:nvPr/>
          </p:nvSpPr>
          <p:spPr>
            <a:xfrm>
              <a:off x="2502788" y="3866768"/>
              <a:ext cx="361315" cy="300355"/>
            </a:xfrm>
            <a:custGeom>
              <a:avLst/>
              <a:gdLst/>
              <a:ahLst/>
              <a:cxnLst/>
              <a:rect l="l" t="t" r="r" b="b"/>
              <a:pathLst>
                <a:path w="361314" h="300354">
                  <a:moveTo>
                    <a:pt x="0" y="0"/>
                  </a:moveTo>
                  <a:lnTo>
                    <a:pt x="361188" y="0"/>
                  </a:lnTo>
                  <a:lnTo>
                    <a:pt x="361188" y="300227"/>
                  </a:lnTo>
                  <a:lnTo>
                    <a:pt x="0" y="300227"/>
                  </a:lnTo>
                  <a:lnTo>
                    <a:pt x="0" y="0"/>
                  </a:lnTo>
                  <a:close/>
                </a:path>
              </a:pathLst>
            </a:custGeom>
            <a:ln w="9525">
              <a:solidFill>
                <a:srgbClr val="000000"/>
              </a:solidFill>
            </a:ln>
          </p:spPr>
          <p:txBody>
            <a:bodyPr wrap="square" lIns="0" tIns="0" rIns="0" bIns="0" rtlCol="0"/>
            <a:lstStyle/>
            <a:p>
              <a:endParaRPr/>
            </a:p>
          </p:txBody>
        </p:sp>
        <p:sp>
          <p:nvSpPr>
            <p:cNvPr id="51" name="object 51"/>
            <p:cNvSpPr/>
            <p:nvPr/>
          </p:nvSpPr>
          <p:spPr>
            <a:xfrm>
              <a:off x="2510408" y="4189856"/>
              <a:ext cx="293370" cy="0"/>
            </a:xfrm>
            <a:custGeom>
              <a:avLst/>
              <a:gdLst/>
              <a:ahLst/>
              <a:cxnLst/>
              <a:rect l="l" t="t" r="r" b="b"/>
              <a:pathLst>
                <a:path w="293369">
                  <a:moveTo>
                    <a:pt x="0" y="0"/>
                  </a:moveTo>
                  <a:lnTo>
                    <a:pt x="293370" y="0"/>
                  </a:lnTo>
                </a:path>
              </a:pathLst>
            </a:custGeom>
            <a:ln w="9525">
              <a:solidFill>
                <a:srgbClr val="000000"/>
              </a:solidFill>
            </a:ln>
          </p:spPr>
          <p:txBody>
            <a:bodyPr wrap="square" lIns="0" tIns="0" rIns="0" bIns="0" rtlCol="0"/>
            <a:lstStyle/>
            <a:p>
              <a:endParaRPr/>
            </a:p>
          </p:txBody>
        </p:sp>
        <p:sp>
          <p:nvSpPr>
            <p:cNvPr id="52" name="object 52"/>
            <p:cNvSpPr/>
            <p:nvPr/>
          </p:nvSpPr>
          <p:spPr>
            <a:xfrm>
              <a:off x="2495169" y="4208906"/>
              <a:ext cx="293370" cy="0"/>
            </a:xfrm>
            <a:custGeom>
              <a:avLst/>
              <a:gdLst/>
              <a:ahLst/>
              <a:cxnLst/>
              <a:rect l="l" t="t" r="r" b="b"/>
              <a:pathLst>
                <a:path w="293369">
                  <a:moveTo>
                    <a:pt x="0" y="0"/>
                  </a:moveTo>
                  <a:lnTo>
                    <a:pt x="293370" y="0"/>
                  </a:lnTo>
                </a:path>
              </a:pathLst>
            </a:custGeom>
            <a:ln w="9525">
              <a:solidFill>
                <a:srgbClr val="000000"/>
              </a:solidFill>
            </a:ln>
          </p:spPr>
          <p:txBody>
            <a:bodyPr wrap="square" lIns="0" tIns="0" rIns="0" bIns="0" rtlCol="0"/>
            <a:lstStyle/>
            <a:p>
              <a:endParaRPr/>
            </a:p>
          </p:txBody>
        </p:sp>
        <p:sp>
          <p:nvSpPr>
            <p:cNvPr id="53" name="object 53"/>
            <p:cNvSpPr/>
            <p:nvPr/>
          </p:nvSpPr>
          <p:spPr>
            <a:xfrm>
              <a:off x="2472308" y="4231005"/>
              <a:ext cx="293370" cy="0"/>
            </a:xfrm>
            <a:custGeom>
              <a:avLst/>
              <a:gdLst/>
              <a:ahLst/>
              <a:cxnLst/>
              <a:rect l="l" t="t" r="r" b="b"/>
              <a:pathLst>
                <a:path w="293369">
                  <a:moveTo>
                    <a:pt x="0" y="0"/>
                  </a:moveTo>
                  <a:lnTo>
                    <a:pt x="293370" y="0"/>
                  </a:lnTo>
                </a:path>
              </a:pathLst>
            </a:custGeom>
            <a:ln w="9525">
              <a:solidFill>
                <a:srgbClr val="000000"/>
              </a:solidFill>
            </a:ln>
          </p:spPr>
          <p:txBody>
            <a:bodyPr wrap="square" lIns="0" tIns="0" rIns="0" bIns="0" rtlCol="0"/>
            <a:lstStyle/>
            <a:p>
              <a:endParaRPr/>
            </a:p>
          </p:txBody>
        </p:sp>
        <p:sp>
          <p:nvSpPr>
            <p:cNvPr id="54" name="object 54"/>
            <p:cNvSpPr/>
            <p:nvPr/>
          </p:nvSpPr>
          <p:spPr>
            <a:xfrm>
              <a:off x="2446401" y="4253865"/>
              <a:ext cx="293370" cy="0"/>
            </a:xfrm>
            <a:custGeom>
              <a:avLst/>
              <a:gdLst/>
              <a:ahLst/>
              <a:cxnLst/>
              <a:rect l="l" t="t" r="r" b="b"/>
              <a:pathLst>
                <a:path w="293369">
                  <a:moveTo>
                    <a:pt x="0" y="0"/>
                  </a:moveTo>
                  <a:lnTo>
                    <a:pt x="293370" y="0"/>
                  </a:lnTo>
                </a:path>
              </a:pathLst>
            </a:custGeom>
            <a:ln w="9525">
              <a:solidFill>
                <a:srgbClr val="000000"/>
              </a:solidFill>
            </a:ln>
          </p:spPr>
          <p:txBody>
            <a:bodyPr wrap="square" lIns="0" tIns="0" rIns="0" bIns="0" rtlCol="0"/>
            <a:lstStyle/>
            <a:p>
              <a:endParaRPr/>
            </a:p>
          </p:txBody>
        </p:sp>
        <p:sp>
          <p:nvSpPr>
            <p:cNvPr id="55" name="object 55"/>
            <p:cNvSpPr/>
            <p:nvPr/>
          </p:nvSpPr>
          <p:spPr>
            <a:xfrm>
              <a:off x="1973198" y="2986658"/>
              <a:ext cx="481965" cy="120650"/>
            </a:xfrm>
            <a:custGeom>
              <a:avLst/>
              <a:gdLst/>
              <a:ahLst/>
              <a:cxnLst/>
              <a:rect l="l" t="t" r="r" b="b"/>
              <a:pathLst>
                <a:path w="481964" h="120650">
                  <a:moveTo>
                    <a:pt x="0" y="120395"/>
                  </a:moveTo>
                  <a:lnTo>
                    <a:pt x="120396" y="0"/>
                  </a:lnTo>
                  <a:lnTo>
                    <a:pt x="481584" y="0"/>
                  </a:lnTo>
                  <a:lnTo>
                    <a:pt x="361188" y="120395"/>
                  </a:lnTo>
                  <a:lnTo>
                    <a:pt x="0" y="120395"/>
                  </a:lnTo>
                  <a:close/>
                </a:path>
              </a:pathLst>
            </a:custGeom>
            <a:ln w="9525">
              <a:solidFill>
                <a:srgbClr val="000000"/>
              </a:solidFill>
            </a:ln>
          </p:spPr>
          <p:txBody>
            <a:bodyPr wrap="square" lIns="0" tIns="0" rIns="0" bIns="0" rtlCol="0"/>
            <a:lstStyle/>
            <a:p>
              <a:endParaRPr/>
            </a:p>
          </p:txBody>
        </p:sp>
        <p:sp>
          <p:nvSpPr>
            <p:cNvPr id="56" name="object 56"/>
            <p:cNvSpPr/>
            <p:nvPr/>
          </p:nvSpPr>
          <p:spPr>
            <a:xfrm>
              <a:off x="2093595" y="2686430"/>
              <a:ext cx="361315" cy="300355"/>
            </a:xfrm>
            <a:custGeom>
              <a:avLst/>
              <a:gdLst/>
              <a:ahLst/>
              <a:cxnLst/>
              <a:rect l="l" t="t" r="r" b="b"/>
              <a:pathLst>
                <a:path w="361314" h="300355">
                  <a:moveTo>
                    <a:pt x="0" y="0"/>
                  </a:moveTo>
                  <a:lnTo>
                    <a:pt x="361188" y="0"/>
                  </a:lnTo>
                  <a:lnTo>
                    <a:pt x="361188" y="300228"/>
                  </a:lnTo>
                  <a:lnTo>
                    <a:pt x="0" y="300228"/>
                  </a:lnTo>
                  <a:lnTo>
                    <a:pt x="0" y="0"/>
                  </a:lnTo>
                  <a:close/>
                </a:path>
              </a:pathLst>
            </a:custGeom>
            <a:ln w="9525">
              <a:solidFill>
                <a:srgbClr val="000000"/>
              </a:solidFill>
            </a:ln>
          </p:spPr>
          <p:txBody>
            <a:bodyPr wrap="square" lIns="0" tIns="0" rIns="0" bIns="0" rtlCol="0"/>
            <a:lstStyle/>
            <a:p>
              <a:endParaRPr/>
            </a:p>
          </p:txBody>
        </p:sp>
        <p:sp>
          <p:nvSpPr>
            <p:cNvPr id="57" name="object 57"/>
            <p:cNvSpPr/>
            <p:nvPr/>
          </p:nvSpPr>
          <p:spPr>
            <a:xfrm>
              <a:off x="2101214" y="3009519"/>
              <a:ext cx="293370" cy="0"/>
            </a:xfrm>
            <a:custGeom>
              <a:avLst/>
              <a:gdLst/>
              <a:ahLst/>
              <a:cxnLst/>
              <a:rect l="l" t="t" r="r" b="b"/>
              <a:pathLst>
                <a:path w="293369">
                  <a:moveTo>
                    <a:pt x="0" y="0"/>
                  </a:moveTo>
                  <a:lnTo>
                    <a:pt x="293370" y="0"/>
                  </a:lnTo>
                </a:path>
              </a:pathLst>
            </a:custGeom>
            <a:ln w="9525">
              <a:solidFill>
                <a:srgbClr val="000000"/>
              </a:solidFill>
            </a:ln>
          </p:spPr>
          <p:txBody>
            <a:bodyPr wrap="square" lIns="0" tIns="0" rIns="0" bIns="0" rtlCol="0"/>
            <a:lstStyle/>
            <a:p>
              <a:endParaRPr/>
            </a:p>
          </p:txBody>
        </p:sp>
        <p:sp>
          <p:nvSpPr>
            <p:cNvPr id="58" name="object 58"/>
            <p:cNvSpPr/>
            <p:nvPr/>
          </p:nvSpPr>
          <p:spPr>
            <a:xfrm>
              <a:off x="2085975" y="3028569"/>
              <a:ext cx="293370" cy="0"/>
            </a:xfrm>
            <a:custGeom>
              <a:avLst/>
              <a:gdLst/>
              <a:ahLst/>
              <a:cxnLst/>
              <a:rect l="l" t="t" r="r" b="b"/>
              <a:pathLst>
                <a:path w="293369">
                  <a:moveTo>
                    <a:pt x="0" y="0"/>
                  </a:moveTo>
                  <a:lnTo>
                    <a:pt x="293370" y="0"/>
                  </a:lnTo>
                </a:path>
              </a:pathLst>
            </a:custGeom>
            <a:ln w="9525">
              <a:solidFill>
                <a:srgbClr val="000000"/>
              </a:solidFill>
            </a:ln>
          </p:spPr>
          <p:txBody>
            <a:bodyPr wrap="square" lIns="0" tIns="0" rIns="0" bIns="0" rtlCol="0"/>
            <a:lstStyle/>
            <a:p>
              <a:endParaRPr/>
            </a:p>
          </p:txBody>
        </p:sp>
        <p:sp>
          <p:nvSpPr>
            <p:cNvPr id="59" name="object 59"/>
            <p:cNvSpPr/>
            <p:nvPr/>
          </p:nvSpPr>
          <p:spPr>
            <a:xfrm>
              <a:off x="2063876" y="3050666"/>
              <a:ext cx="293370" cy="0"/>
            </a:xfrm>
            <a:custGeom>
              <a:avLst/>
              <a:gdLst/>
              <a:ahLst/>
              <a:cxnLst/>
              <a:rect l="l" t="t" r="r" b="b"/>
              <a:pathLst>
                <a:path w="293369">
                  <a:moveTo>
                    <a:pt x="0" y="0"/>
                  </a:moveTo>
                  <a:lnTo>
                    <a:pt x="293370" y="0"/>
                  </a:lnTo>
                </a:path>
              </a:pathLst>
            </a:custGeom>
            <a:ln w="9525">
              <a:solidFill>
                <a:srgbClr val="000000"/>
              </a:solidFill>
            </a:ln>
          </p:spPr>
          <p:txBody>
            <a:bodyPr wrap="square" lIns="0" tIns="0" rIns="0" bIns="0" rtlCol="0"/>
            <a:lstStyle/>
            <a:p>
              <a:endParaRPr/>
            </a:p>
          </p:txBody>
        </p:sp>
        <p:sp>
          <p:nvSpPr>
            <p:cNvPr id="60" name="object 60"/>
            <p:cNvSpPr/>
            <p:nvPr/>
          </p:nvSpPr>
          <p:spPr>
            <a:xfrm>
              <a:off x="2037207" y="3073527"/>
              <a:ext cx="293370" cy="0"/>
            </a:xfrm>
            <a:custGeom>
              <a:avLst/>
              <a:gdLst/>
              <a:ahLst/>
              <a:cxnLst/>
              <a:rect l="l" t="t" r="r" b="b"/>
              <a:pathLst>
                <a:path w="293369">
                  <a:moveTo>
                    <a:pt x="0" y="0"/>
                  </a:moveTo>
                  <a:lnTo>
                    <a:pt x="293370" y="0"/>
                  </a:lnTo>
                </a:path>
              </a:pathLst>
            </a:custGeom>
            <a:ln w="9525">
              <a:solidFill>
                <a:srgbClr val="000000"/>
              </a:solidFill>
            </a:ln>
          </p:spPr>
          <p:txBody>
            <a:bodyPr wrap="square" lIns="0" tIns="0" rIns="0" bIns="0" rtlCol="0"/>
            <a:lstStyle/>
            <a:p>
              <a:endParaRPr/>
            </a:p>
          </p:txBody>
        </p:sp>
        <p:sp>
          <p:nvSpPr>
            <p:cNvPr id="61" name="object 61"/>
            <p:cNvSpPr/>
            <p:nvPr/>
          </p:nvSpPr>
          <p:spPr>
            <a:xfrm>
              <a:off x="3497198" y="3590162"/>
              <a:ext cx="481965" cy="120650"/>
            </a:xfrm>
            <a:custGeom>
              <a:avLst/>
              <a:gdLst/>
              <a:ahLst/>
              <a:cxnLst/>
              <a:rect l="l" t="t" r="r" b="b"/>
              <a:pathLst>
                <a:path w="481964" h="120650">
                  <a:moveTo>
                    <a:pt x="0" y="120395"/>
                  </a:moveTo>
                  <a:lnTo>
                    <a:pt x="120396" y="0"/>
                  </a:lnTo>
                  <a:lnTo>
                    <a:pt x="481584" y="0"/>
                  </a:lnTo>
                  <a:lnTo>
                    <a:pt x="361188" y="120395"/>
                  </a:lnTo>
                  <a:lnTo>
                    <a:pt x="0" y="120395"/>
                  </a:lnTo>
                  <a:close/>
                </a:path>
              </a:pathLst>
            </a:custGeom>
            <a:ln w="9525">
              <a:solidFill>
                <a:srgbClr val="000000"/>
              </a:solidFill>
            </a:ln>
          </p:spPr>
          <p:txBody>
            <a:bodyPr wrap="square" lIns="0" tIns="0" rIns="0" bIns="0" rtlCol="0"/>
            <a:lstStyle/>
            <a:p>
              <a:endParaRPr/>
            </a:p>
          </p:txBody>
        </p:sp>
        <p:sp>
          <p:nvSpPr>
            <p:cNvPr id="62" name="object 62"/>
            <p:cNvSpPr/>
            <p:nvPr/>
          </p:nvSpPr>
          <p:spPr>
            <a:xfrm>
              <a:off x="3617595" y="3289934"/>
              <a:ext cx="361315" cy="300355"/>
            </a:xfrm>
            <a:custGeom>
              <a:avLst/>
              <a:gdLst/>
              <a:ahLst/>
              <a:cxnLst/>
              <a:rect l="l" t="t" r="r" b="b"/>
              <a:pathLst>
                <a:path w="361314" h="300354">
                  <a:moveTo>
                    <a:pt x="0" y="0"/>
                  </a:moveTo>
                  <a:lnTo>
                    <a:pt x="361188" y="0"/>
                  </a:lnTo>
                  <a:lnTo>
                    <a:pt x="361188" y="300227"/>
                  </a:lnTo>
                  <a:lnTo>
                    <a:pt x="0" y="300227"/>
                  </a:lnTo>
                  <a:lnTo>
                    <a:pt x="0" y="0"/>
                  </a:lnTo>
                  <a:close/>
                </a:path>
              </a:pathLst>
            </a:custGeom>
            <a:ln w="9525">
              <a:solidFill>
                <a:srgbClr val="000000"/>
              </a:solidFill>
            </a:ln>
          </p:spPr>
          <p:txBody>
            <a:bodyPr wrap="square" lIns="0" tIns="0" rIns="0" bIns="0" rtlCol="0"/>
            <a:lstStyle/>
            <a:p>
              <a:endParaRPr/>
            </a:p>
          </p:txBody>
        </p:sp>
        <p:sp>
          <p:nvSpPr>
            <p:cNvPr id="63" name="object 63"/>
            <p:cNvSpPr/>
            <p:nvPr/>
          </p:nvSpPr>
          <p:spPr>
            <a:xfrm>
              <a:off x="3625215" y="3613022"/>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64" name="object 64"/>
            <p:cNvSpPr/>
            <p:nvPr/>
          </p:nvSpPr>
          <p:spPr>
            <a:xfrm>
              <a:off x="3609975" y="3632072"/>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65" name="object 65"/>
            <p:cNvSpPr/>
            <p:nvPr/>
          </p:nvSpPr>
          <p:spPr>
            <a:xfrm>
              <a:off x="3587877" y="3654171"/>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66" name="object 66"/>
            <p:cNvSpPr/>
            <p:nvPr/>
          </p:nvSpPr>
          <p:spPr>
            <a:xfrm>
              <a:off x="3561207" y="3677031"/>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67" name="object 67"/>
            <p:cNvSpPr/>
            <p:nvPr/>
          </p:nvSpPr>
          <p:spPr>
            <a:xfrm>
              <a:off x="3752469" y="1820036"/>
              <a:ext cx="481965" cy="120650"/>
            </a:xfrm>
            <a:custGeom>
              <a:avLst/>
              <a:gdLst/>
              <a:ahLst/>
              <a:cxnLst/>
              <a:rect l="l" t="t" r="r" b="b"/>
              <a:pathLst>
                <a:path w="481964" h="120650">
                  <a:moveTo>
                    <a:pt x="0" y="120396"/>
                  </a:moveTo>
                  <a:lnTo>
                    <a:pt x="120396" y="0"/>
                  </a:lnTo>
                  <a:lnTo>
                    <a:pt x="481584" y="0"/>
                  </a:lnTo>
                  <a:lnTo>
                    <a:pt x="361188" y="120396"/>
                  </a:lnTo>
                  <a:lnTo>
                    <a:pt x="0" y="120396"/>
                  </a:lnTo>
                  <a:close/>
                </a:path>
              </a:pathLst>
            </a:custGeom>
            <a:ln w="9525">
              <a:solidFill>
                <a:srgbClr val="000000"/>
              </a:solidFill>
            </a:ln>
          </p:spPr>
          <p:txBody>
            <a:bodyPr wrap="square" lIns="0" tIns="0" rIns="0" bIns="0" rtlCol="0"/>
            <a:lstStyle/>
            <a:p>
              <a:endParaRPr/>
            </a:p>
          </p:txBody>
        </p:sp>
        <p:sp>
          <p:nvSpPr>
            <p:cNvPr id="68" name="object 68"/>
            <p:cNvSpPr/>
            <p:nvPr/>
          </p:nvSpPr>
          <p:spPr>
            <a:xfrm>
              <a:off x="3872865" y="1519808"/>
              <a:ext cx="361315" cy="300355"/>
            </a:xfrm>
            <a:custGeom>
              <a:avLst/>
              <a:gdLst/>
              <a:ahLst/>
              <a:cxnLst/>
              <a:rect l="l" t="t" r="r" b="b"/>
              <a:pathLst>
                <a:path w="361314" h="300355">
                  <a:moveTo>
                    <a:pt x="0" y="0"/>
                  </a:moveTo>
                  <a:lnTo>
                    <a:pt x="361188" y="0"/>
                  </a:lnTo>
                  <a:lnTo>
                    <a:pt x="361188" y="300227"/>
                  </a:lnTo>
                  <a:lnTo>
                    <a:pt x="0" y="300227"/>
                  </a:lnTo>
                  <a:lnTo>
                    <a:pt x="0" y="0"/>
                  </a:lnTo>
                  <a:close/>
                </a:path>
              </a:pathLst>
            </a:custGeom>
            <a:ln w="9525">
              <a:solidFill>
                <a:srgbClr val="000000"/>
              </a:solidFill>
            </a:ln>
          </p:spPr>
          <p:txBody>
            <a:bodyPr wrap="square" lIns="0" tIns="0" rIns="0" bIns="0" rtlCol="0"/>
            <a:lstStyle/>
            <a:p>
              <a:endParaRPr/>
            </a:p>
          </p:txBody>
        </p:sp>
        <p:sp>
          <p:nvSpPr>
            <p:cNvPr id="69" name="object 69"/>
            <p:cNvSpPr/>
            <p:nvPr/>
          </p:nvSpPr>
          <p:spPr>
            <a:xfrm>
              <a:off x="3880484" y="1842897"/>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70" name="object 70"/>
            <p:cNvSpPr/>
            <p:nvPr/>
          </p:nvSpPr>
          <p:spPr>
            <a:xfrm>
              <a:off x="3865245" y="1861947"/>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71" name="object 71"/>
            <p:cNvSpPr/>
            <p:nvPr/>
          </p:nvSpPr>
          <p:spPr>
            <a:xfrm>
              <a:off x="3842384" y="1884044"/>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sp>
          <p:nvSpPr>
            <p:cNvPr id="72" name="object 72"/>
            <p:cNvSpPr/>
            <p:nvPr/>
          </p:nvSpPr>
          <p:spPr>
            <a:xfrm>
              <a:off x="3816477" y="1906905"/>
              <a:ext cx="293370" cy="0"/>
            </a:xfrm>
            <a:custGeom>
              <a:avLst/>
              <a:gdLst/>
              <a:ahLst/>
              <a:cxnLst/>
              <a:rect l="l" t="t" r="r" b="b"/>
              <a:pathLst>
                <a:path w="293370">
                  <a:moveTo>
                    <a:pt x="0" y="0"/>
                  </a:moveTo>
                  <a:lnTo>
                    <a:pt x="293370" y="0"/>
                  </a:lnTo>
                </a:path>
              </a:pathLst>
            </a:custGeom>
            <a:ln w="9525">
              <a:solidFill>
                <a:srgbClr val="000000"/>
              </a:solidFill>
            </a:ln>
          </p:spPr>
          <p:txBody>
            <a:bodyPr wrap="square" lIns="0" tIns="0" rIns="0" bIns="0" rtlCol="0"/>
            <a:lstStyle/>
            <a:p>
              <a:endParaRPr/>
            </a:p>
          </p:txBody>
        </p:sp>
        <p:pic>
          <p:nvPicPr>
            <p:cNvPr id="73" name="object 73"/>
            <p:cNvPicPr/>
            <p:nvPr/>
          </p:nvPicPr>
          <p:blipFill>
            <a:blip r:embed="rId10" cstate="print"/>
            <a:stretch>
              <a:fillRect/>
            </a:stretch>
          </p:blipFill>
          <p:spPr>
            <a:xfrm>
              <a:off x="2711195" y="2505456"/>
              <a:ext cx="315467" cy="188213"/>
            </a:xfrm>
            <a:prstGeom prst="rect">
              <a:avLst/>
            </a:prstGeom>
          </p:spPr>
        </p:pic>
        <p:sp>
          <p:nvSpPr>
            <p:cNvPr id="74" name="object 74"/>
            <p:cNvSpPr/>
            <p:nvPr/>
          </p:nvSpPr>
          <p:spPr>
            <a:xfrm>
              <a:off x="2989707" y="2320671"/>
              <a:ext cx="0" cy="254635"/>
            </a:xfrm>
            <a:custGeom>
              <a:avLst/>
              <a:gdLst/>
              <a:ahLst/>
              <a:cxnLst/>
              <a:rect l="l" t="t" r="r" b="b"/>
              <a:pathLst>
                <a:path h="254635">
                  <a:moveTo>
                    <a:pt x="0" y="254507"/>
                  </a:moveTo>
                  <a:lnTo>
                    <a:pt x="0" y="0"/>
                  </a:lnTo>
                </a:path>
              </a:pathLst>
            </a:custGeom>
            <a:ln w="9525">
              <a:solidFill>
                <a:srgbClr val="000000"/>
              </a:solidFill>
            </a:ln>
          </p:spPr>
          <p:txBody>
            <a:bodyPr wrap="square" lIns="0" tIns="0" rIns="0" bIns="0" rtlCol="0"/>
            <a:lstStyle/>
            <a:p>
              <a:endParaRPr/>
            </a:p>
          </p:txBody>
        </p:sp>
        <p:pic>
          <p:nvPicPr>
            <p:cNvPr id="75" name="object 75"/>
            <p:cNvPicPr/>
            <p:nvPr/>
          </p:nvPicPr>
          <p:blipFill>
            <a:blip r:embed="rId11" cstate="print"/>
            <a:stretch>
              <a:fillRect/>
            </a:stretch>
          </p:blipFill>
          <p:spPr>
            <a:xfrm>
              <a:off x="967739" y="2398013"/>
              <a:ext cx="316229" cy="188213"/>
            </a:xfrm>
            <a:prstGeom prst="rect">
              <a:avLst/>
            </a:prstGeom>
          </p:spPr>
        </p:pic>
        <p:pic>
          <p:nvPicPr>
            <p:cNvPr id="76" name="object 76"/>
            <p:cNvPicPr/>
            <p:nvPr/>
          </p:nvPicPr>
          <p:blipFill>
            <a:blip r:embed="rId10" cstate="print"/>
            <a:stretch>
              <a:fillRect/>
            </a:stretch>
          </p:blipFill>
          <p:spPr>
            <a:xfrm>
              <a:off x="1634489" y="2433066"/>
              <a:ext cx="315467" cy="188213"/>
            </a:xfrm>
            <a:prstGeom prst="rect">
              <a:avLst/>
            </a:prstGeom>
          </p:spPr>
        </p:pic>
        <p:sp>
          <p:nvSpPr>
            <p:cNvPr id="77" name="object 77"/>
            <p:cNvSpPr/>
            <p:nvPr/>
          </p:nvSpPr>
          <p:spPr>
            <a:xfrm>
              <a:off x="1913001" y="2248280"/>
              <a:ext cx="0" cy="254635"/>
            </a:xfrm>
            <a:custGeom>
              <a:avLst/>
              <a:gdLst/>
              <a:ahLst/>
              <a:cxnLst/>
              <a:rect l="l" t="t" r="r" b="b"/>
              <a:pathLst>
                <a:path h="254635">
                  <a:moveTo>
                    <a:pt x="0" y="254508"/>
                  </a:moveTo>
                  <a:lnTo>
                    <a:pt x="0" y="0"/>
                  </a:lnTo>
                </a:path>
              </a:pathLst>
            </a:custGeom>
            <a:ln w="9525">
              <a:solidFill>
                <a:srgbClr val="000000"/>
              </a:solidFill>
            </a:ln>
          </p:spPr>
          <p:txBody>
            <a:bodyPr wrap="square" lIns="0" tIns="0" rIns="0" bIns="0" rtlCol="0"/>
            <a:lstStyle/>
            <a:p>
              <a:endParaRPr/>
            </a:p>
          </p:txBody>
        </p:sp>
        <p:pic>
          <p:nvPicPr>
            <p:cNvPr id="78" name="object 78"/>
            <p:cNvPicPr/>
            <p:nvPr/>
          </p:nvPicPr>
          <p:blipFill>
            <a:blip r:embed="rId12" cstate="print"/>
            <a:stretch>
              <a:fillRect/>
            </a:stretch>
          </p:blipFill>
          <p:spPr>
            <a:xfrm>
              <a:off x="1255014" y="2661666"/>
              <a:ext cx="315467" cy="188213"/>
            </a:xfrm>
            <a:prstGeom prst="rect">
              <a:avLst/>
            </a:prstGeom>
          </p:spPr>
        </p:pic>
        <p:sp>
          <p:nvSpPr>
            <p:cNvPr id="79" name="object 79"/>
            <p:cNvSpPr/>
            <p:nvPr/>
          </p:nvSpPr>
          <p:spPr>
            <a:xfrm>
              <a:off x="1533525" y="2476880"/>
              <a:ext cx="0" cy="254635"/>
            </a:xfrm>
            <a:custGeom>
              <a:avLst/>
              <a:gdLst/>
              <a:ahLst/>
              <a:cxnLst/>
              <a:rect l="l" t="t" r="r" b="b"/>
              <a:pathLst>
                <a:path h="254635">
                  <a:moveTo>
                    <a:pt x="0" y="254507"/>
                  </a:moveTo>
                  <a:lnTo>
                    <a:pt x="0" y="0"/>
                  </a:lnTo>
                </a:path>
              </a:pathLst>
            </a:custGeom>
            <a:ln w="9525">
              <a:solidFill>
                <a:srgbClr val="000000"/>
              </a:solidFill>
            </a:ln>
          </p:spPr>
          <p:txBody>
            <a:bodyPr wrap="square" lIns="0" tIns="0" rIns="0" bIns="0" rtlCol="0"/>
            <a:lstStyle/>
            <a:p>
              <a:endParaRPr/>
            </a:p>
          </p:txBody>
        </p:sp>
        <p:pic>
          <p:nvPicPr>
            <p:cNvPr id="80" name="object 80"/>
            <p:cNvPicPr/>
            <p:nvPr/>
          </p:nvPicPr>
          <p:blipFill>
            <a:blip r:embed="rId11" cstate="print"/>
            <a:stretch>
              <a:fillRect/>
            </a:stretch>
          </p:blipFill>
          <p:spPr>
            <a:xfrm>
              <a:off x="1163573" y="3951731"/>
              <a:ext cx="315467" cy="188975"/>
            </a:xfrm>
            <a:prstGeom prst="rect">
              <a:avLst/>
            </a:prstGeom>
          </p:spPr>
        </p:pic>
        <p:sp>
          <p:nvSpPr>
            <p:cNvPr id="81" name="object 81"/>
            <p:cNvSpPr/>
            <p:nvPr/>
          </p:nvSpPr>
          <p:spPr>
            <a:xfrm>
              <a:off x="1442084" y="3766946"/>
              <a:ext cx="0" cy="254635"/>
            </a:xfrm>
            <a:custGeom>
              <a:avLst/>
              <a:gdLst/>
              <a:ahLst/>
              <a:cxnLst/>
              <a:rect l="l" t="t" r="r" b="b"/>
              <a:pathLst>
                <a:path h="254635">
                  <a:moveTo>
                    <a:pt x="0" y="254507"/>
                  </a:moveTo>
                  <a:lnTo>
                    <a:pt x="0" y="0"/>
                  </a:lnTo>
                </a:path>
              </a:pathLst>
            </a:custGeom>
            <a:ln w="9525">
              <a:solidFill>
                <a:srgbClr val="000000"/>
              </a:solidFill>
            </a:ln>
          </p:spPr>
          <p:txBody>
            <a:bodyPr wrap="square" lIns="0" tIns="0" rIns="0" bIns="0" rtlCol="0"/>
            <a:lstStyle/>
            <a:p>
              <a:endParaRPr/>
            </a:p>
          </p:txBody>
        </p:sp>
        <p:pic>
          <p:nvPicPr>
            <p:cNvPr id="82" name="object 82"/>
            <p:cNvPicPr/>
            <p:nvPr/>
          </p:nvPicPr>
          <p:blipFill>
            <a:blip r:embed="rId12" cstate="print"/>
            <a:stretch>
              <a:fillRect/>
            </a:stretch>
          </p:blipFill>
          <p:spPr>
            <a:xfrm>
              <a:off x="953261" y="3530346"/>
              <a:ext cx="315467" cy="188213"/>
            </a:xfrm>
            <a:prstGeom prst="rect">
              <a:avLst/>
            </a:prstGeom>
          </p:spPr>
        </p:pic>
        <p:sp>
          <p:nvSpPr>
            <p:cNvPr id="83" name="object 83"/>
            <p:cNvSpPr/>
            <p:nvPr/>
          </p:nvSpPr>
          <p:spPr>
            <a:xfrm>
              <a:off x="1231772" y="3345561"/>
              <a:ext cx="0" cy="254000"/>
            </a:xfrm>
            <a:custGeom>
              <a:avLst/>
              <a:gdLst/>
              <a:ahLst/>
              <a:cxnLst/>
              <a:rect l="l" t="t" r="r" b="b"/>
              <a:pathLst>
                <a:path h="254000">
                  <a:moveTo>
                    <a:pt x="0" y="253745"/>
                  </a:moveTo>
                  <a:lnTo>
                    <a:pt x="0" y="0"/>
                  </a:lnTo>
                </a:path>
              </a:pathLst>
            </a:custGeom>
            <a:ln w="9525">
              <a:solidFill>
                <a:srgbClr val="000000"/>
              </a:solidFill>
            </a:ln>
          </p:spPr>
          <p:txBody>
            <a:bodyPr wrap="square" lIns="0" tIns="0" rIns="0" bIns="0" rtlCol="0"/>
            <a:lstStyle/>
            <a:p>
              <a:endParaRPr/>
            </a:p>
          </p:txBody>
        </p:sp>
        <p:pic>
          <p:nvPicPr>
            <p:cNvPr id="84" name="object 84"/>
            <p:cNvPicPr/>
            <p:nvPr/>
          </p:nvPicPr>
          <p:blipFill>
            <a:blip r:embed="rId13" cstate="print"/>
            <a:stretch>
              <a:fillRect/>
            </a:stretch>
          </p:blipFill>
          <p:spPr>
            <a:xfrm>
              <a:off x="1517904" y="3451097"/>
              <a:ext cx="316229" cy="188975"/>
            </a:xfrm>
            <a:prstGeom prst="rect">
              <a:avLst/>
            </a:prstGeom>
          </p:spPr>
        </p:pic>
        <p:sp>
          <p:nvSpPr>
            <p:cNvPr id="85" name="object 85"/>
            <p:cNvSpPr/>
            <p:nvPr/>
          </p:nvSpPr>
          <p:spPr>
            <a:xfrm>
              <a:off x="1797176" y="3266312"/>
              <a:ext cx="0" cy="254635"/>
            </a:xfrm>
            <a:custGeom>
              <a:avLst/>
              <a:gdLst/>
              <a:ahLst/>
              <a:cxnLst/>
              <a:rect l="l" t="t" r="r" b="b"/>
              <a:pathLst>
                <a:path h="254635">
                  <a:moveTo>
                    <a:pt x="0" y="254507"/>
                  </a:moveTo>
                  <a:lnTo>
                    <a:pt x="0" y="0"/>
                  </a:lnTo>
                </a:path>
              </a:pathLst>
            </a:custGeom>
            <a:ln w="9525">
              <a:solidFill>
                <a:srgbClr val="000000"/>
              </a:solidFill>
            </a:ln>
          </p:spPr>
          <p:txBody>
            <a:bodyPr wrap="square" lIns="0" tIns="0" rIns="0" bIns="0" rtlCol="0"/>
            <a:lstStyle/>
            <a:p>
              <a:endParaRPr/>
            </a:p>
          </p:txBody>
        </p:sp>
        <p:pic>
          <p:nvPicPr>
            <p:cNvPr id="86" name="object 86"/>
            <p:cNvPicPr/>
            <p:nvPr/>
          </p:nvPicPr>
          <p:blipFill>
            <a:blip r:embed="rId10" cstate="print"/>
            <a:stretch>
              <a:fillRect/>
            </a:stretch>
          </p:blipFill>
          <p:spPr>
            <a:xfrm>
              <a:off x="1975104" y="3804665"/>
              <a:ext cx="316229" cy="188213"/>
            </a:xfrm>
            <a:prstGeom prst="rect">
              <a:avLst/>
            </a:prstGeom>
          </p:spPr>
        </p:pic>
        <p:sp>
          <p:nvSpPr>
            <p:cNvPr id="87" name="object 87"/>
            <p:cNvSpPr/>
            <p:nvPr/>
          </p:nvSpPr>
          <p:spPr>
            <a:xfrm>
              <a:off x="2254376" y="3619881"/>
              <a:ext cx="0" cy="254635"/>
            </a:xfrm>
            <a:custGeom>
              <a:avLst/>
              <a:gdLst/>
              <a:ahLst/>
              <a:cxnLst/>
              <a:rect l="l" t="t" r="r" b="b"/>
              <a:pathLst>
                <a:path h="254635">
                  <a:moveTo>
                    <a:pt x="0" y="254508"/>
                  </a:moveTo>
                  <a:lnTo>
                    <a:pt x="0" y="0"/>
                  </a:lnTo>
                </a:path>
              </a:pathLst>
            </a:custGeom>
            <a:ln w="9525">
              <a:solidFill>
                <a:srgbClr val="000000"/>
              </a:solidFill>
            </a:ln>
          </p:spPr>
          <p:txBody>
            <a:bodyPr wrap="square" lIns="0" tIns="0" rIns="0" bIns="0" rtlCol="0"/>
            <a:lstStyle/>
            <a:p>
              <a:endParaRPr/>
            </a:p>
          </p:txBody>
        </p:sp>
        <p:pic>
          <p:nvPicPr>
            <p:cNvPr id="88" name="object 88"/>
            <p:cNvPicPr/>
            <p:nvPr/>
          </p:nvPicPr>
          <p:blipFill>
            <a:blip r:embed="rId12" cstate="print"/>
            <a:stretch>
              <a:fillRect/>
            </a:stretch>
          </p:blipFill>
          <p:spPr>
            <a:xfrm>
              <a:off x="1351788" y="2188464"/>
              <a:ext cx="316229" cy="188975"/>
            </a:xfrm>
            <a:prstGeom prst="rect">
              <a:avLst/>
            </a:prstGeom>
          </p:spPr>
        </p:pic>
        <p:sp>
          <p:nvSpPr>
            <p:cNvPr id="89" name="object 89"/>
            <p:cNvSpPr/>
            <p:nvPr/>
          </p:nvSpPr>
          <p:spPr>
            <a:xfrm>
              <a:off x="1631061" y="2003679"/>
              <a:ext cx="0" cy="254635"/>
            </a:xfrm>
            <a:custGeom>
              <a:avLst/>
              <a:gdLst/>
              <a:ahLst/>
              <a:cxnLst/>
              <a:rect l="l" t="t" r="r" b="b"/>
              <a:pathLst>
                <a:path h="254635">
                  <a:moveTo>
                    <a:pt x="0" y="254508"/>
                  </a:moveTo>
                  <a:lnTo>
                    <a:pt x="0" y="0"/>
                  </a:lnTo>
                </a:path>
              </a:pathLst>
            </a:custGeom>
            <a:ln w="9525">
              <a:solidFill>
                <a:srgbClr val="000000"/>
              </a:solidFill>
            </a:ln>
          </p:spPr>
          <p:txBody>
            <a:bodyPr wrap="square" lIns="0" tIns="0" rIns="0" bIns="0" rtlCol="0"/>
            <a:lstStyle/>
            <a:p>
              <a:endParaRPr/>
            </a:p>
          </p:txBody>
        </p:sp>
        <p:pic>
          <p:nvPicPr>
            <p:cNvPr id="90" name="object 90"/>
            <p:cNvPicPr/>
            <p:nvPr/>
          </p:nvPicPr>
          <p:blipFill>
            <a:blip r:embed="rId11" cstate="print"/>
            <a:stretch>
              <a:fillRect/>
            </a:stretch>
          </p:blipFill>
          <p:spPr>
            <a:xfrm>
              <a:off x="3278885" y="2215133"/>
              <a:ext cx="315467" cy="188213"/>
            </a:xfrm>
            <a:prstGeom prst="rect">
              <a:avLst/>
            </a:prstGeom>
          </p:spPr>
        </p:pic>
        <p:sp>
          <p:nvSpPr>
            <p:cNvPr id="91" name="object 91"/>
            <p:cNvSpPr/>
            <p:nvPr/>
          </p:nvSpPr>
          <p:spPr>
            <a:xfrm>
              <a:off x="3557396" y="2030348"/>
              <a:ext cx="0" cy="254635"/>
            </a:xfrm>
            <a:custGeom>
              <a:avLst/>
              <a:gdLst/>
              <a:ahLst/>
              <a:cxnLst/>
              <a:rect l="l" t="t" r="r" b="b"/>
              <a:pathLst>
                <a:path h="254635">
                  <a:moveTo>
                    <a:pt x="0" y="254508"/>
                  </a:moveTo>
                  <a:lnTo>
                    <a:pt x="0" y="0"/>
                  </a:lnTo>
                </a:path>
              </a:pathLst>
            </a:custGeom>
            <a:ln w="9525">
              <a:solidFill>
                <a:srgbClr val="000000"/>
              </a:solidFill>
            </a:ln>
          </p:spPr>
          <p:txBody>
            <a:bodyPr wrap="square" lIns="0" tIns="0" rIns="0" bIns="0" rtlCol="0"/>
            <a:lstStyle/>
            <a:p>
              <a:endParaRPr/>
            </a:p>
          </p:txBody>
        </p:sp>
        <p:pic>
          <p:nvPicPr>
            <p:cNvPr id="92" name="object 92"/>
            <p:cNvPicPr/>
            <p:nvPr/>
          </p:nvPicPr>
          <p:blipFill>
            <a:blip r:embed="rId12" cstate="print"/>
            <a:stretch>
              <a:fillRect/>
            </a:stretch>
          </p:blipFill>
          <p:spPr>
            <a:xfrm>
              <a:off x="3616452" y="2825496"/>
              <a:ext cx="316229" cy="188213"/>
            </a:xfrm>
            <a:prstGeom prst="rect">
              <a:avLst/>
            </a:prstGeom>
          </p:spPr>
        </p:pic>
        <p:sp>
          <p:nvSpPr>
            <p:cNvPr id="93" name="object 93"/>
            <p:cNvSpPr/>
            <p:nvPr/>
          </p:nvSpPr>
          <p:spPr>
            <a:xfrm>
              <a:off x="3895725" y="2640711"/>
              <a:ext cx="0" cy="254000"/>
            </a:xfrm>
            <a:custGeom>
              <a:avLst/>
              <a:gdLst/>
              <a:ahLst/>
              <a:cxnLst/>
              <a:rect l="l" t="t" r="r" b="b"/>
              <a:pathLst>
                <a:path h="254000">
                  <a:moveTo>
                    <a:pt x="0" y="253745"/>
                  </a:moveTo>
                  <a:lnTo>
                    <a:pt x="0" y="0"/>
                  </a:lnTo>
                </a:path>
              </a:pathLst>
            </a:custGeom>
            <a:ln w="9525">
              <a:solidFill>
                <a:srgbClr val="000000"/>
              </a:solidFill>
            </a:ln>
          </p:spPr>
          <p:txBody>
            <a:bodyPr wrap="square" lIns="0" tIns="0" rIns="0" bIns="0" rtlCol="0"/>
            <a:lstStyle/>
            <a:p>
              <a:endParaRPr/>
            </a:p>
          </p:txBody>
        </p:sp>
        <p:pic>
          <p:nvPicPr>
            <p:cNvPr id="94" name="object 94"/>
            <p:cNvPicPr/>
            <p:nvPr/>
          </p:nvPicPr>
          <p:blipFill>
            <a:blip r:embed="rId10" cstate="print"/>
            <a:stretch>
              <a:fillRect/>
            </a:stretch>
          </p:blipFill>
          <p:spPr>
            <a:xfrm>
              <a:off x="3014472" y="2785872"/>
              <a:ext cx="315467" cy="188213"/>
            </a:xfrm>
            <a:prstGeom prst="rect">
              <a:avLst/>
            </a:prstGeom>
          </p:spPr>
        </p:pic>
        <p:sp>
          <p:nvSpPr>
            <p:cNvPr id="95" name="object 95"/>
            <p:cNvSpPr/>
            <p:nvPr/>
          </p:nvSpPr>
          <p:spPr>
            <a:xfrm>
              <a:off x="3292982" y="2601086"/>
              <a:ext cx="0" cy="254635"/>
            </a:xfrm>
            <a:custGeom>
              <a:avLst/>
              <a:gdLst/>
              <a:ahLst/>
              <a:cxnLst/>
              <a:rect l="l" t="t" r="r" b="b"/>
              <a:pathLst>
                <a:path h="254635">
                  <a:moveTo>
                    <a:pt x="0" y="254507"/>
                  </a:moveTo>
                  <a:lnTo>
                    <a:pt x="0" y="0"/>
                  </a:lnTo>
                </a:path>
              </a:pathLst>
            </a:custGeom>
            <a:ln w="9525">
              <a:solidFill>
                <a:srgbClr val="000000"/>
              </a:solidFill>
            </a:ln>
          </p:spPr>
          <p:txBody>
            <a:bodyPr wrap="square" lIns="0" tIns="0" rIns="0" bIns="0" rtlCol="0"/>
            <a:lstStyle/>
            <a:p>
              <a:endParaRPr/>
            </a:p>
          </p:txBody>
        </p:sp>
        <p:pic>
          <p:nvPicPr>
            <p:cNvPr id="96" name="object 96"/>
            <p:cNvPicPr/>
            <p:nvPr/>
          </p:nvPicPr>
          <p:blipFill>
            <a:blip r:embed="rId14" cstate="print"/>
            <a:stretch>
              <a:fillRect/>
            </a:stretch>
          </p:blipFill>
          <p:spPr>
            <a:xfrm>
              <a:off x="582168" y="2186178"/>
              <a:ext cx="707897" cy="313943"/>
            </a:xfrm>
            <a:prstGeom prst="rect">
              <a:avLst/>
            </a:prstGeom>
          </p:spPr>
        </p:pic>
        <p:sp>
          <p:nvSpPr>
            <p:cNvPr id="97" name="object 97"/>
            <p:cNvSpPr/>
            <p:nvPr/>
          </p:nvSpPr>
          <p:spPr>
            <a:xfrm>
              <a:off x="629791" y="2213229"/>
              <a:ext cx="617220" cy="219710"/>
            </a:xfrm>
            <a:custGeom>
              <a:avLst/>
              <a:gdLst/>
              <a:ahLst/>
              <a:cxnLst/>
              <a:rect l="l" t="t" r="r" b="b"/>
              <a:pathLst>
                <a:path w="617219" h="219710">
                  <a:moveTo>
                    <a:pt x="617105" y="0"/>
                  </a:moveTo>
                  <a:lnTo>
                    <a:pt x="0" y="219697"/>
                  </a:lnTo>
                </a:path>
              </a:pathLst>
            </a:custGeom>
            <a:ln w="12700">
              <a:solidFill>
                <a:srgbClr val="000000"/>
              </a:solidFill>
              <a:prstDash val="dot"/>
            </a:ln>
          </p:spPr>
          <p:txBody>
            <a:bodyPr wrap="square" lIns="0" tIns="0" rIns="0" bIns="0" rtlCol="0"/>
            <a:lstStyle/>
            <a:p>
              <a:endParaRPr/>
            </a:p>
          </p:txBody>
        </p:sp>
        <p:pic>
          <p:nvPicPr>
            <p:cNvPr id="98" name="object 98"/>
            <p:cNvPicPr/>
            <p:nvPr/>
          </p:nvPicPr>
          <p:blipFill>
            <a:blip r:embed="rId15" cstate="print"/>
            <a:stretch>
              <a:fillRect/>
            </a:stretch>
          </p:blipFill>
          <p:spPr>
            <a:xfrm>
              <a:off x="1063752" y="1871472"/>
              <a:ext cx="230123" cy="405383"/>
            </a:xfrm>
            <a:prstGeom prst="rect">
              <a:avLst/>
            </a:prstGeom>
          </p:spPr>
        </p:pic>
        <p:sp>
          <p:nvSpPr>
            <p:cNvPr id="99" name="object 99"/>
            <p:cNvSpPr/>
            <p:nvPr/>
          </p:nvSpPr>
          <p:spPr>
            <a:xfrm>
              <a:off x="1111373" y="1899290"/>
              <a:ext cx="135890" cy="314325"/>
            </a:xfrm>
            <a:custGeom>
              <a:avLst/>
              <a:gdLst/>
              <a:ahLst/>
              <a:cxnLst/>
              <a:rect l="l" t="t" r="r" b="b"/>
              <a:pathLst>
                <a:path w="135890" h="314325">
                  <a:moveTo>
                    <a:pt x="135737" y="313702"/>
                  </a:moveTo>
                  <a:lnTo>
                    <a:pt x="0" y="0"/>
                  </a:lnTo>
                </a:path>
              </a:pathLst>
            </a:custGeom>
            <a:ln w="12700">
              <a:solidFill>
                <a:srgbClr val="000000"/>
              </a:solidFill>
              <a:prstDash val="dot"/>
            </a:ln>
          </p:spPr>
          <p:txBody>
            <a:bodyPr wrap="square" lIns="0" tIns="0" rIns="0" bIns="0" rtlCol="0"/>
            <a:lstStyle/>
            <a:p>
              <a:endParaRPr/>
            </a:p>
          </p:txBody>
        </p:sp>
        <p:pic>
          <p:nvPicPr>
            <p:cNvPr id="100" name="object 100"/>
            <p:cNvPicPr/>
            <p:nvPr/>
          </p:nvPicPr>
          <p:blipFill>
            <a:blip r:embed="rId16" cstate="print"/>
            <a:stretch>
              <a:fillRect/>
            </a:stretch>
          </p:blipFill>
          <p:spPr>
            <a:xfrm>
              <a:off x="1199388" y="2185416"/>
              <a:ext cx="380237" cy="357377"/>
            </a:xfrm>
            <a:prstGeom prst="rect">
              <a:avLst/>
            </a:prstGeom>
          </p:spPr>
        </p:pic>
        <p:sp>
          <p:nvSpPr>
            <p:cNvPr id="101" name="object 101"/>
            <p:cNvSpPr/>
            <p:nvPr/>
          </p:nvSpPr>
          <p:spPr>
            <a:xfrm>
              <a:off x="1247013" y="2213234"/>
              <a:ext cx="287020" cy="264160"/>
            </a:xfrm>
            <a:custGeom>
              <a:avLst/>
              <a:gdLst/>
              <a:ahLst/>
              <a:cxnLst/>
              <a:rect l="l" t="t" r="r" b="b"/>
              <a:pathLst>
                <a:path w="287019" h="264160">
                  <a:moveTo>
                    <a:pt x="286893" y="263829"/>
                  </a:moveTo>
                  <a:lnTo>
                    <a:pt x="0" y="0"/>
                  </a:lnTo>
                </a:path>
              </a:pathLst>
            </a:custGeom>
            <a:ln w="12700">
              <a:solidFill>
                <a:srgbClr val="000000"/>
              </a:solidFill>
              <a:prstDash val="dot"/>
            </a:ln>
          </p:spPr>
          <p:txBody>
            <a:bodyPr wrap="square" lIns="0" tIns="0" rIns="0" bIns="0" rtlCol="0"/>
            <a:lstStyle/>
            <a:p>
              <a:endParaRPr/>
            </a:p>
          </p:txBody>
        </p:sp>
        <p:pic>
          <p:nvPicPr>
            <p:cNvPr id="102" name="object 102"/>
            <p:cNvPicPr/>
            <p:nvPr/>
          </p:nvPicPr>
          <p:blipFill>
            <a:blip r:embed="rId17" cstate="print"/>
            <a:stretch>
              <a:fillRect/>
            </a:stretch>
          </p:blipFill>
          <p:spPr>
            <a:xfrm>
              <a:off x="1485900" y="2221992"/>
              <a:ext cx="471677" cy="322325"/>
            </a:xfrm>
            <a:prstGeom prst="rect">
              <a:avLst/>
            </a:prstGeom>
          </p:spPr>
        </p:pic>
        <p:sp>
          <p:nvSpPr>
            <p:cNvPr id="103" name="object 103"/>
            <p:cNvSpPr/>
            <p:nvPr/>
          </p:nvSpPr>
          <p:spPr>
            <a:xfrm>
              <a:off x="1533519" y="2248280"/>
              <a:ext cx="379730" cy="228600"/>
            </a:xfrm>
            <a:custGeom>
              <a:avLst/>
              <a:gdLst/>
              <a:ahLst/>
              <a:cxnLst/>
              <a:rect l="l" t="t" r="r" b="b"/>
              <a:pathLst>
                <a:path w="379730" h="228600">
                  <a:moveTo>
                    <a:pt x="379577" y="0"/>
                  </a:moveTo>
                  <a:lnTo>
                    <a:pt x="0" y="228600"/>
                  </a:lnTo>
                </a:path>
              </a:pathLst>
            </a:custGeom>
            <a:ln w="12700">
              <a:solidFill>
                <a:srgbClr val="000000"/>
              </a:solidFill>
              <a:prstDash val="dot"/>
            </a:ln>
          </p:spPr>
          <p:txBody>
            <a:bodyPr wrap="square" lIns="0" tIns="0" rIns="0" bIns="0" rtlCol="0"/>
            <a:lstStyle/>
            <a:p>
              <a:endParaRPr/>
            </a:p>
          </p:txBody>
        </p:sp>
        <p:pic>
          <p:nvPicPr>
            <p:cNvPr id="104" name="object 104"/>
            <p:cNvPicPr/>
            <p:nvPr/>
          </p:nvPicPr>
          <p:blipFill>
            <a:blip r:embed="rId18" cstate="print"/>
            <a:stretch>
              <a:fillRect/>
            </a:stretch>
          </p:blipFill>
          <p:spPr>
            <a:xfrm>
              <a:off x="1583436" y="1975866"/>
              <a:ext cx="374903" cy="338327"/>
            </a:xfrm>
            <a:prstGeom prst="rect">
              <a:avLst/>
            </a:prstGeom>
          </p:spPr>
        </p:pic>
        <p:sp>
          <p:nvSpPr>
            <p:cNvPr id="105" name="object 105"/>
            <p:cNvSpPr/>
            <p:nvPr/>
          </p:nvSpPr>
          <p:spPr>
            <a:xfrm>
              <a:off x="1631066" y="2003681"/>
              <a:ext cx="282575" cy="244475"/>
            </a:xfrm>
            <a:custGeom>
              <a:avLst/>
              <a:gdLst/>
              <a:ahLst/>
              <a:cxnLst/>
              <a:rect l="l" t="t" r="r" b="b"/>
              <a:pathLst>
                <a:path w="282575" h="244475">
                  <a:moveTo>
                    <a:pt x="282320" y="244221"/>
                  </a:moveTo>
                  <a:lnTo>
                    <a:pt x="0" y="0"/>
                  </a:lnTo>
                </a:path>
              </a:pathLst>
            </a:custGeom>
            <a:ln w="12700">
              <a:solidFill>
                <a:srgbClr val="000000"/>
              </a:solidFill>
              <a:prstDash val="dot"/>
            </a:ln>
          </p:spPr>
          <p:txBody>
            <a:bodyPr wrap="square" lIns="0" tIns="0" rIns="0" bIns="0" rtlCol="0"/>
            <a:lstStyle/>
            <a:p>
              <a:endParaRPr/>
            </a:p>
          </p:txBody>
        </p:sp>
        <p:pic>
          <p:nvPicPr>
            <p:cNvPr id="106" name="object 106"/>
            <p:cNvPicPr/>
            <p:nvPr/>
          </p:nvPicPr>
          <p:blipFill>
            <a:blip r:embed="rId19" cstate="print"/>
            <a:stretch>
              <a:fillRect/>
            </a:stretch>
          </p:blipFill>
          <p:spPr>
            <a:xfrm>
              <a:off x="1583436" y="1908809"/>
              <a:ext cx="135635" cy="162305"/>
            </a:xfrm>
            <a:prstGeom prst="rect">
              <a:avLst/>
            </a:prstGeom>
          </p:spPr>
        </p:pic>
        <p:sp>
          <p:nvSpPr>
            <p:cNvPr id="107" name="object 107"/>
            <p:cNvSpPr/>
            <p:nvPr/>
          </p:nvSpPr>
          <p:spPr>
            <a:xfrm>
              <a:off x="1631059" y="1932811"/>
              <a:ext cx="41910" cy="71755"/>
            </a:xfrm>
            <a:custGeom>
              <a:avLst/>
              <a:gdLst/>
              <a:ahLst/>
              <a:cxnLst/>
              <a:rect l="l" t="t" r="r" b="b"/>
              <a:pathLst>
                <a:path w="41910" h="71755">
                  <a:moveTo>
                    <a:pt x="41643" y="0"/>
                  </a:moveTo>
                  <a:lnTo>
                    <a:pt x="0" y="71183"/>
                  </a:lnTo>
                </a:path>
              </a:pathLst>
            </a:custGeom>
            <a:ln w="12700">
              <a:solidFill>
                <a:srgbClr val="000000"/>
              </a:solidFill>
              <a:prstDash val="dot"/>
            </a:ln>
          </p:spPr>
          <p:txBody>
            <a:bodyPr wrap="square" lIns="0" tIns="0" rIns="0" bIns="0" rtlCol="0"/>
            <a:lstStyle/>
            <a:p>
              <a:endParaRPr/>
            </a:p>
          </p:txBody>
        </p:sp>
        <p:pic>
          <p:nvPicPr>
            <p:cNvPr id="108" name="object 108"/>
            <p:cNvPicPr/>
            <p:nvPr/>
          </p:nvPicPr>
          <p:blipFill>
            <a:blip r:embed="rId20" cstate="print"/>
            <a:stretch>
              <a:fillRect/>
            </a:stretch>
          </p:blipFill>
          <p:spPr>
            <a:xfrm>
              <a:off x="758951" y="2450591"/>
              <a:ext cx="819911" cy="547115"/>
            </a:xfrm>
            <a:prstGeom prst="rect">
              <a:avLst/>
            </a:prstGeom>
          </p:spPr>
        </p:pic>
        <p:sp>
          <p:nvSpPr>
            <p:cNvPr id="109" name="object 109"/>
            <p:cNvSpPr/>
            <p:nvPr/>
          </p:nvSpPr>
          <p:spPr>
            <a:xfrm>
              <a:off x="806573" y="2476880"/>
              <a:ext cx="727710" cy="453390"/>
            </a:xfrm>
            <a:custGeom>
              <a:avLst/>
              <a:gdLst/>
              <a:ahLst/>
              <a:cxnLst/>
              <a:rect l="l" t="t" r="r" b="b"/>
              <a:pathLst>
                <a:path w="727710" h="453389">
                  <a:moveTo>
                    <a:pt x="727430" y="0"/>
                  </a:moveTo>
                  <a:lnTo>
                    <a:pt x="0" y="453250"/>
                  </a:lnTo>
                </a:path>
              </a:pathLst>
            </a:custGeom>
            <a:ln w="12700">
              <a:solidFill>
                <a:srgbClr val="000000"/>
              </a:solidFill>
              <a:prstDash val="dot"/>
            </a:ln>
          </p:spPr>
          <p:txBody>
            <a:bodyPr wrap="square" lIns="0" tIns="0" rIns="0" bIns="0" rtlCol="0"/>
            <a:lstStyle/>
            <a:p>
              <a:endParaRPr/>
            </a:p>
          </p:txBody>
        </p:sp>
        <p:pic>
          <p:nvPicPr>
            <p:cNvPr id="110" name="object 110"/>
            <p:cNvPicPr/>
            <p:nvPr/>
          </p:nvPicPr>
          <p:blipFill>
            <a:blip r:embed="rId21" cstate="print"/>
            <a:stretch>
              <a:fillRect/>
            </a:stretch>
          </p:blipFill>
          <p:spPr>
            <a:xfrm>
              <a:off x="1184147" y="2453639"/>
              <a:ext cx="397001" cy="959357"/>
            </a:xfrm>
            <a:prstGeom prst="rect">
              <a:avLst/>
            </a:prstGeom>
          </p:spPr>
        </p:pic>
        <p:sp>
          <p:nvSpPr>
            <p:cNvPr id="111" name="object 111"/>
            <p:cNvSpPr/>
            <p:nvPr/>
          </p:nvSpPr>
          <p:spPr>
            <a:xfrm>
              <a:off x="1231767" y="2476880"/>
              <a:ext cx="302260" cy="868680"/>
            </a:xfrm>
            <a:custGeom>
              <a:avLst/>
              <a:gdLst/>
              <a:ahLst/>
              <a:cxnLst/>
              <a:rect l="l" t="t" r="r" b="b"/>
              <a:pathLst>
                <a:path w="302259" h="868679">
                  <a:moveTo>
                    <a:pt x="301942" y="0"/>
                  </a:moveTo>
                  <a:lnTo>
                    <a:pt x="0" y="868616"/>
                  </a:lnTo>
                </a:path>
              </a:pathLst>
            </a:custGeom>
            <a:ln w="12700">
              <a:solidFill>
                <a:srgbClr val="000000"/>
              </a:solidFill>
              <a:prstDash val="dot"/>
            </a:ln>
          </p:spPr>
          <p:txBody>
            <a:bodyPr wrap="square" lIns="0" tIns="0" rIns="0" bIns="0" rtlCol="0"/>
            <a:lstStyle/>
            <a:p>
              <a:endParaRPr/>
            </a:p>
          </p:txBody>
        </p:sp>
        <p:pic>
          <p:nvPicPr>
            <p:cNvPr id="112" name="object 112"/>
            <p:cNvPicPr/>
            <p:nvPr/>
          </p:nvPicPr>
          <p:blipFill>
            <a:blip r:embed="rId22" cstate="print"/>
            <a:stretch>
              <a:fillRect/>
            </a:stretch>
          </p:blipFill>
          <p:spPr>
            <a:xfrm>
              <a:off x="1394460" y="3241547"/>
              <a:ext cx="448817" cy="592835"/>
            </a:xfrm>
            <a:prstGeom prst="rect">
              <a:avLst/>
            </a:prstGeom>
          </p:spPr>
        </p:pic>
        <p:sp>
          <p:nvSpPr>
            <p:cNvPr id="113" name="object 113"/>
            <p:cNvSpPr/>
            <p:nvPr/>
          </p:nvSpPr>
          <p:spPr>
            <a:xfrm>
              <a:off x="1442088" y="3266312"/>
              <a:ext cx="354965" cy="501015"/>
            </a:xfrm>
            <a:custGeom>
              <a:avLst/>
              <a:gdLst/>
              <a:ahLst/>
              <a:cxnLst/>
              <a:rect l="l" t="t" r="r" b="b"/>
              <a:pathLst>
                <a:path w="354964" h="501014">
                  <a:moveTo>
                    <a:pt x="354774" y="0"/>
                  </a:moveTo>
                  <a:lnTo>
                    <a:pt x="0" y="500773"/>
                  </a:lnTo>
                </a:path>
              </a:pathLst>
            </a:custGeom>
            <a:ln w="12700">
              <a:solidFill>
                <a:srgbClr val="000000"/>
              </a:solidFill>
              <a:prstDash val="dot"/>
            </a:ln>
          </p:spPr>
          <p:txBody>
            <a:bodyPr wrap="square" lIns="0" tIns="0" rIns="0" bIns="0" rtlCol="0"/>
            <a:lstStyle/>
            <a:p>
              <a:endParaRPr/>
            </a:p>
          </p:txBody>
        </p:sp>
        <p:pic>
          <p:nvPicPr>
            <p:cNvPr id="114" name="object 114"/>
            <p:cNvPicPr/>
            <p:nvPr/>
          </p:nvPicPr>
          <p:blipFill>
            <a:blip r:embed="rId23" cstate="print"/>
            <a:stretch>
              <a:fillRect/>
            </a:stretch>
          </p:blipFill>
          <p:spPr>
            <a:xfrm>
              <a:off x="1751838" y="3240024"/>
              <a:ext cx="550163" cy="447293"/>
            </a:xfrm>
            <a:prstGeom prst="rect">
              <a:avLst/>
            </a:prstGeom>
          </p:spPr>
        </p:pic>
        <p:sp>
          <p:nvSpPr>
            <p:cNvPr id="115" name="object 115"/>
            <p:cNvSpPr/>
            <p:nvPr/>
          </p:nvSpPr>
          <p:spPr>
            <a:xfrm>
              <a:off x="1797175" y="3266312"/>
              <a:ext cx="457200" cy="353695"/>
            </a:xfrm>
            <a:custGeom>
              <a:avLst/>
              <a:gdLst/>
              <a:ahLst/>
              <a:cxnLst/>
              <a:rect l="l" t="t" r="r" b="b"/>
              <a:pathLst>
                <a:path w="457200" h="353695">
                  <a:moveTo>
                    <a:pt x="0" y="0"/>
                  </a:moveTo>
                  <a:lnTo>
                    <a:pt x="457200" y="353352"/>
                  </a:lnTo>
                </a:path>
              </a:pathLst>
            </a:custGeom>
            <a:ln w="12700">
              <a:solidFill>
                <a:srgbClr val="000000"/>
              </a:solidFill>
              <a:prstDash val="dot"/>
            </a:ln>
          </p:spPr>
          <p:txBody>
            <a:bodyPr wrap="square" lIns="0" tIns="0" rIns="0" bIns="0" rtlCol="0"/>
            <a:lstStyle/>
            <a:p>
              <a:endParaRPr/>
            </a:p>
          </p:txBody>
        </p:sp>
        <p:pic>
          <p:nvPicPr>
            <p:cNvPr id="116" name="object 116"/>
            <p:cNvPicPr/>
            <p:nvPr/>
          </p:nvPicPr>
          <p:blipFill>
            <a:blip r:embed="rId24" cstate="print"/>
            <a:stretch>
              <a:fillRect/>
            </a:stretch>
          </p:blipFill>
          <p:spPr>
            <a:xfrm>
              <a:off x="1184147" y="3238499"/>
              <a:ext cx="654557" cy="174497"/>
            </a:xfrm>
            <a:prstGeom prst="rect">
              <a:avLst/>
            </a:prstGeom>
          </p:spPr>
        </p:pic>
        <p:sp>
          <p:nvSpPr>
            <p:cNvPr id="117" name="object 117"/>
            <p:cNvSpPr/>
            <p:nvPr/>
          </p:nvSpPr>
          <p:spPr>
            <a:xfrm>
              <a:off x="1231770" y="3266312"/>
              <a:ext cx="565150" cy="79375"/>
            </a:xfrm>
            <a:custGeom>
              <a:avLst/>
              <a:gdLst/>
              <a:ahLst/>
              <a:cxnLst/>
              <a:rect l="l" t="t" r="r" b="b"/>
              <a:pathLst>
                <a:path w="565150" h="79375">
                  <a:moveTo>
                    <a:pt x="565111" y="0"/>
                  </a:moveTo>
                  <a:lnTo>
                    <a:pt x="0" y="78981"/>
                  </a:lnTo>
                </a:path>
              </a:pathLst>
            </a:custGeom>
            <a:ln w="12700">
              <a:solidFill>
                <a:srgbClr val="000000"/>
              </a:solidFill>
              <a:prstDash val="dot"/>
            </a:ln>
          </p:spPr>
          <p:txBody>
            <a:bodyPr wrap="square" lIns="0" tIns="0" rIns="0" bIns="0" rtlCol="0"/>
            <a:lstStyle/>
            <a:p>
              <a:endParaRPr/>
            </a:p>
          </p:txBody>
        </p:sp>
        <p:pic>
          <p:nvPicPr>
            <p:cNvPr id="118" name="object 118"/>
            <p:cNvPicPr/>
            <p:nvPr/>
          </p:nvPicPr>
          <p:blipFill>
            <a:blip r:embed="rId25" cstate="print"/>
            <a:stretch>
              <a:fillRect/>
            </a:stretch>
          </p:blipFill>
          <p:spPr>
            <a:xfrm>
              <a:off x="1184910" y="3321558"/>
              <a:ext cx="304799" cy="513587"/>
            </a:xfrm>
            <a:prstGeom prst="rect">
              <a:avLst/>
            </a:prstGeom>
          </p:spPr>
        </p:pic>
        <p:sp>
          <p:nvSpPr>
            <p:cNvPr id="119" name="object 119"/>
            <p:cNvSpPr/>
            <p:nvPr/>
          </p:nvSpPr>
          <p:spPr>
            <a:xfrm>
              <a:off x="1231772" y="3345561"/>
              <a:ext cx="210820" cy="422275"/>
            </a:xfrm>
            <a:custGeom>
              <a:avLst/>
              <a:gdLst/>
              <a:ahLst/>
              <a:cxnLst/>
              <a:rect l="l" t="t" r="r" b="b"/>
              <a:pathLst>
                <a:path w="210819" h="422275">
                  <a:moveTo>
                    <a:pt x="0" y="0"/>
                  </a:moveTo>
                  <a:lnTo>
                    <a:pt x="210337" y="421805"/>
                  </a:lnTo>
                </a:path>
              </a:pathLst>
            </a:custGeom>
            <a:ln w="12699">
              <a:solidFill>
                <a:srgbClr val="000000"/>
              </a:solidFill>
              <a:prstDash val="dot"/>
            </a:ln>
          </p:spPr>
          <p:txBody>
            <a:bodyPr wrap="square" lIns="0" tIns="0" rIns="0" bIns="0" rtlCol="0"/>
            <a:lstStyle/>
            <a:p>
              <a:endParaRPr/>
            </a:p>
          </p:txBody>
        </p:sp>
        <p:pic>
          <p:nvPicPr>
            <p:cNvPr id="120" name="object 120"/>
            <p:cNvPicPr/>
            <p:nvPr/>
          </p:nvPicPr>
          <p:blipFill>
            <a:blip r:embed="rId26" cstate="print"/>
            <a:stretch>
              <a:fillRect/>
            </a:stretch>
          </p:blipFill>
          <p:spPr>
            <a:xfrm>
              <a:off x="586739" y="3739896"/>
              <a:ext cx="899159" cy="415289"/>
            </a:xfrm>
            <a:prstGeom prst="rect">
              <a:avLst/>
            </a:prstGeom>
          </p:spPr>
        </p:pic>
        <p:sp>
          <p:nvSpPr>
            <p:cNvPr id="121" name="object 121"/>
            <p:cNvSpPr/>
            <p:nvPr/>
          </p:nvSpPr>
          <p:spPr>
            <a:xfrm>
              <a:off x="634364" y="3766946"/>
              <a:ext cx="808355" cy="321310"/>
            </a:xfrm>
            <a:custGeom>
              <a:avLst/>
              <a:gdLst/>
              <a:ahLst/>
              <a:cxnLst/>
              <a:rect l="l" t="t" r="r" b="b"/>
              <a:pathLst>
                <a:path w="808355" h="321310">
                  <a:moveTo>
                    <a:pt x="808012" y="0"/>
                  </a:moveTo>
                  <a:lnTo>
                    <a:pt x="0" y="321056"/>
                  </a:lnTo>
                </a:path>
              </a:pathLst>
            </a:custGeom>
            <a:ln w="12700">
              <a:solidFill>
                <a:srgbClr val="000000"/>
              </a:solidFill>
              <a:prstDash val="dot"/>
            </a:ln>
          </p:spPr>
          <p:txBody>
            <a:bodyPr wrap="square" lIns="0" tIns="0" rIns="0" bIns="0" rtlCol="0"/>
            <a:lstStyle/>
            <a:p>
              <a:endParaRPr/>
            </a:p>
          </p:txBody>
        </p:sp>
        <p:pic>
          <p:nvPicPr>
            <p:cNvPr id="122" name="object 122"/>
            <p:cNvPicPr/>
            <p:nvPr/>
          </p:nvPicPr>
          <p:blipFill>
            <a:blip r:embed="rId27" cstate="print"/>
            <a:stretch>
              <a:fillRect/>
            </a:stretch>
          </p:blipFill>
          <p:spPr>
            <a:xfrm>
              <a:off x="2207513" y="3595878"/>
              <a:ext cx="335279" cy="639317"/>
            </a:xfrm>
            <a:prstGeom prst="rect">
              <a:avLst/>
            </a:prstGeom>
          </p:spPr>
        </p:pic>
        <p:sp>
          <p:nvSpPr>
            <p:cNvPr id="123" name="object 123"/>
            <p:cNvSpPr/>
            <p:nvPr/>
          </p:nvSpPr>
          <p:spPr>
            <a:xfrm>
              <a:off x="2254376" y="3619881"/>
              <a:ext cx="241300" cy="548005"/>
            </a:xfrm>
            <a:custGeom>
              <a:avLst/>
              <a:gdLst/>
              <a:ahLst/>
              <a:cxnLst/>
              <a:rect l="l" t="t" r="r" b="b"/>
              <a:pathLst>
                <a:path w="241300" h="548004">
                  <a:moveTo>
                    <a:pt x="0" y="0"/>
                  </a:moveTo>
                  <a:lnTo>
                    <a:pt x="241046" y="547458"/>
                  </a:lnTo>
                </a:path>
              </a:pathLst>
            </a:custGeom>
            <a:ln w="12700">
              <a:solidFill>
                <a:srgbClr val="000000"/>
              </a:solidFill>
              <a:prstDash val="dot"/>
            </a:ln>
          </p:spPr>
          <p:txBody>
            <a:bodyPr wrap="square" lIns="0" tIns="0" rIns="0" bIns="0" rtlCol="0"/>
            <a:lstStyle/>
            <a:p>
              <a:endParaRPr/>
            </a:p>
          </p:txBody>
        </p:sp>
        <p:pic>
          <p:nvPicPr>
            <p:cNvPr id="124" name="object 124"/>
            <p:cNvPicPr/>
            <p:nvPr/>
          </p:nvPicPr>
          <p:blipFill>
            <a:blip r:embed="rId28" cstate="print"/>
            <a:stretch>
              <a:fillRect/>
            </a:stretch>
          </p:blipFill>
          <p:spPr>
            <a:xfrm>
              <a:off x="2410967" y="2573274"/>
              <a:ext cx="929639" cy="480821"/>
            </a:xfrm>
            <a:prstGeom prst="rect">
              <a:avLst/>
            </a:prstGeom>
          </p:spPr>
        </p:pic>
        <p:sp>
          <p:nvSpPr>
            <p:cNvPr id="125" name="object 125"/>
            <p:cNvSpPr/>
            <p:nvPr/>
          </p:nvSpPr>
          <p:spPr>
            <a:xfrm>
              <a:off x="2454782" y="2601083"/>
              <a:ext cx="838835" cy="386080"/>
            </a:xfrm>
            <a:custGeom>
              <a:avLst/>
              <a:gdLst/>
              <a:ahLst/>
              <a:cxnLst/>
              <a:rect l="l" t="t" r="r" b="b"/>
              <a:pathLst>
                <a:path w="838835" h="386080">
                  <a:moveTo>
                    <a:pt x="0" y="385775"/>
                  </a:moveTo>
                  <a:lnTo>
                    <a:pt x="838365" y="0"/>
                  </a:lnTo>
                </a:path>
              </a:pathLst>
            </a:custGeom>
            <a:ln w="12700">
              <a:solidFill>
                <a:srgbClr val="000000"/>
              </a:solidFill>
              <a:prstDash val="dot"/>
            </a:ln>
          </p:spPr>
          <p:txBody>
            <a:bodyPr wrap="square" lIns="0" tIns="0" rIns="0" bIns="0" rtlCol="0"/>
            <a:lstStyle/>
            <a:p>
              <a:endParaRPr/>
            </a:p>
          </p:txBody>
        </p:sp>
        <p:pic>
          <p:nvPicPr>
            <p:cNvPr id="126" name="object 126"/>
            <p:cNvPicPr/>
            <p:nvPr/>
          </p:nvPicPr>
          <p:blipFill>
            <a:blip r:embed="rId29" cstate="print"/>
            <a:stretch>
              <a:fillRect/>
            </a:stretch>
          </p:blipFill>
          <p:spPr>
            <a:xfrm>
              <a:off x="2942082" y="2292858"/>
              <a:ext cx="396239" cy="374141"/>
            </a:xfrm>
            <a:prstGeom prst="rect">
              <a:avLst/>
            </a:prstGeom>
          </p:spPr>
        </p:pic>
        <p:sp>
          <p:nvSpPr>
            <p:cNvPr id="127" name="object 127"/>
            <p:cNvSpPr/>
            <p:nvPr/>
          </p:nvSpPr>
          <p:spPr>
            <a:xfrm>
              <a:off x="2989712" y="2320671"/>
              <a:ext cx="303530" cy="280670"/>
            </a:xfrm>
            <a:custGeom>
              <a:avLst/>
              <a:gdLst/>
              <a:ahLst/>
              <a:cxnLst/>
              <a:rect l="l" t="t" r="r" b="b"/>
              <a:pathLst>
                <a:path w="303529" h="280669">
                  <a:moveTo>
                    <a:pt x="303402" y="280466"/>
                  </a:moveTo>
                  <a:lnTo>
                    <a:pt x="0" y="0"/>
                  </a:lnTo>
                </a:path>
              </a:pathLst>
            </a:custGeom>
            <a:ln w="12700">
              <a:solidFill>
                <a:srgbClr val="000000"/>
              </a:solidFill>
              <a:prstDash val="dot"/>
            </a:ln>
          </p:spPr>
          <p:txBody>
            <a:bodyPr wrap="square" lIns="0" tIns="0" rIns="0" bIns="0" rtlCol="0"/>
            <a:lstStyle/>
            <a:p>
              <a:endParaRPr/>
            </a:p>
          </p:txBody>
        </p:sp>
        <p:pic>
          <p:nvPicPr>
            <p:cNvPr id="128" name="object 128"/>
            <p:cNvPicPr/>
            <p:nvPr/>
          </p:nvPicPr>
          <p:blipFill>
            <a:blip r:embed="rId30" cstate="print"/>
            <a:stretch>
              <a:fillRect/>
            </a:stretch>
          </p:blipFill>
          <p:spPr>
            <a:xfrm>
              <a:off x="1871472" y="2220468"/>
              <a:ext cx="1165859" cy="167639"/>
            </a:xfrm>
            <a:prstGeom prst="rect">
              <a:avLst/>
            </a:prstGeom>
          </p:spPr>
        </p:pic>
        <p:sp>
          <p:nvSpPr>
            <p:cNvPr id="129" name="object 129"/>
            <p:cNvSpPr/>
            <p:nvPr/>
          </p:nvSpPr>
          <p:spPr>
            <a:xfrm>
              <a:off x="1913001" y="2248280"/>
              <a:ext cx="1076960" cy="73025"/>
            </a:xfrm>
            <a:custGeom>
              <a:avLst/>
              <a:gdLst/>
              <a:ahLst/>
              <a:cxnLst/>
              <a:rect l="l" t="t" r="r" b="b"/>
              <a:pathLst>
                <a:path w="1076960" h="73025">
                  <a:moveTo>
                    <a:pt x="0" y="0"/>
                  </a:moveTo>
                  <a:lnTo>
                    <a:pt x="1076502" y="72466"/>
                  </a:lnTo>
                </a:path>
              </a:pathLst>
            </a:custGeom>
            <a:ln w="12699">
              <a:solidFill>
                <a:srgbClr val="000000"/>
              </a:solidFill>
              <a:prstDash val="dot"/>
            </a:ln>
          </p:spPr>
          <p:txBody>
            <a:bodyPr wrap="square" lIns="0" tIns="0" rIns="0" bIns="0" rtlCol="0"/>
            <a:lstStyle/>
            <a:p>
              <a:endParaRPr/>
            </a:p>
          </p:txBody>
        </p:sp>
        <p:pic>
          <p:nvPicPr>
            <p:cNvPr id="130" name="object 130"/>
            <p:cNvPicPr/>
            <p:nvPr/>
          </p:nvPicPr>
          <p:blipFill>
            <a:blip r:embed="rId31" cstate="print"/>
            <a:stretch>
              <a:fillRect/>
            </a:stretch>
          </p:blipFill>
          <p:spPr>
            <a:xfrm>
              <a:off x="1870710" y="2002536"/>
              <a:ext cx="1733549" cy="313169"/>
            </a:xfrm>
            <a:prstGeom prst="rect">
              <a:avLst/>
            </a:prstGeom>
          </p:spPr>
        </p:pic>
        <p:sp>
          <p:nvSpPr>
            <p:cNvPr id="131" name="object 131"/>
            <p:cNvSpPr/>
            <p:nvPr/>
          </p:nvSpPr>
          <p:spPr>
            <a:xfrm>
              <a:off x="1913001" y="2030352"/>
              <a:ext cx="1644650" cy="218440"/>
            </a:xfrm>
            <a:custGeom>
              <a:avLst/>
              <a:gdLst/>
              <a:ahLst/>
              <a:cxnLst/>
              <a:rect l="l" t="t" r="r" b="b"/>
              <a:pathLst>
                <a:path w="1644650" h="218439">
                  <a:moveTo>
                    <a:pt x="0" y="217919"/>
                  </a:moveTo>
                  <a:lnTo>
                    <a:pt x="1644065" y="0"/>
                  </a:lnTo>
                </a:path>
              </a:pathLst>
            </a:custGeom>
            <a:ln w="12700">
              <a:solidFill>
                <a:srgbClr val="000000"/>
              </a:solidFill>
              <a:prstDash val="dot"/>
            </a:ln>
          </p:spPr>
          <p:txBody>
            <a:bodyPr wrap="square" lIns="0" tIns="0" rIns="0" bIns="0" rtlCol="0"/>
            <a:lstStyle/>
            <a:p>
              <a:endParaRPr/>
            </a:p>
          </p:txBody>
        </p:sp>
        <p:pic>
          <p:nvPicPr>
            <p:cNvPr id="132" name="object 132"/>
            <p:cNvPicPr/>
            <p:nvPr/>
          </p:nvPicPr>
          <p:blipFill>
            <a:blip r:embed="rId32" cstate="print"/>
            <a:stretch>
              <a:fillRect/>
            </a:stretch>
          </p:blipFill>
          <p:spPr>
            <a:xfrm>
              <a:off x="3509771" y="2002536"/>
              <a:ext cx="432815" cy="701801"/>
            </a:xfrm>
            <a:prstGeom prst="rect">
              <a:avLst/>
            </a:prstGeom>
          </p:spPr>
        </p:pic>
        <p:sp>
          <p:nvSpPr>
            <p:cNvPr id="133" name="object 133"/>
            <p:cNvSpPr/>
            <p:nvPr/>
          </p:nvSpPr>
          <p:spPr>
            <a:xfrm>
              <a:off x="3557402" y="2030347"/>
              <a:ext cx="338455" cy="610235"/>
            </a:xfrm>
            <a:custGeom>
              <a:avLst/>
              <a:gdLst/>
              <a:ahLst/>
              <a:cxnLst/>
              <a:rect l="l" t="t" r="r" b="b"/>
              <a:pathLst>
                <a:path w="338454" h="610235">
                  <a:moveTo>
                    <a:pt x="338188" y="610044"/>
                  </a:moveTo>
                  <a:lnTo>
                    <a:pt x="0" y="0"/>
                  </a:lnTo>
                </a:path>
              </a:pathLst>
            </a:custGeom>
            <a:ln w="12699">
              <a:solidFill>
                <a:srgbClr val="000000"/>
              </a:solidFill>
              <a:prstDash val="dot"/>
            </a:ln>
          </p:spPr>
          <p:txBody>
            <a:bodyPr wrap="square" lIns="0" tIns="0" rIns="0" bIns="0" rtlCol="0"/>
            <a:lstStyle/>
            <a:p>
              <a:endParaRPr/>
            </a:p>
          </p:txBody>
        </p:sp>
        <p:pic>
          <p:nvPicPr>
            <p:cNvPr id="134" name="object 134"/>
            <p:cNvPicPr/>
            <p:nvPr/>
          </p:nvPicPr>
          <p:blipFill>
            <a:blip r:embed="rId33" cstate="print"/>
            <a:stretch>
              <a:fillRect/>
            </a:stretch>
          </p:blipFill>
          <p:spPr>
            <a:xfrm>
              <a:off x="3449573" y="1733550"/>
              <a:ext cx="154673" cy="364235"/>
            </a:xfrm>
            <a:prstGeom prst="rect">
              <a:avLst/>
            </a:prstGeom>
          </p:spPr>
        </p:pic>
        <p:sp>
          <p:nvSpPr>
            <p:cNvPr id="135" name="object 135"/>
            <p:cNvSpPr/>
            <p:nvPr/>
          </p:nvSpPr>
          <p:spPr>
            <a:xfrm>
              <a:off x="3497198" y="1756029"/>
              <a:ext cx="60325" cy="274320"/>
            </a:xfrm>
            <a:custGeom>
              <a:avLst/>
              <a:gdLst/>
              <a:ahLst/>
              <a:cxnLst/>
              <a:rect l="l" t="t" r="r" b="b"/>
              <a:pathLst>
                <a:path w="60325" h="274319">
                  <a:moveTo>
                    <a:pt x="0" y="0"/>
                  </a:moveTo>
                  <a:lnTo>
                    <a:pt x="59893" y="274231"/>
                  </a:lnTo>
                </a:path>
              </a:pathLst>
            </a:custGeom>
            <a:ln w="12700">
              <a:solidFill>
                <a:srgbClr val="000000"/>
              </a:solidFill>
              <a:prstDash val="dot"/>
            </a:ln>
          </p:spPr>
          <p:txBody>
            <a:bodyPr wrap="square" lIns="0" tIns="0" rIns="0" bIns="0" rtlCol="0"/>
            <a:lstStyle/>
            <a:p>
              <a:endParaRPr/>
            </a:p>
          </p:txBody>
        </p:sp>
        <p:pic>
          <p:nvPicPr>
            <p:cNvPr id="136" name="object 136"/>
            <p:cNvPicPr/>
            <p:nvPr/>
          </p:nvPicPr>
          <p:blipFill>
            <a:blip r:embed="rId34" cstate="print"/>
            <a:stretch>
              <a:fillRect/>
            </a:stretch>
          </p:blipFill>
          <p:spPr>
            <a:xfrm>
              <a:off x="2942082" y="2292858"/>
              <a:ext cx="996695" cy="414527"/>
            </a:xfrm>
            <a:prstGeom prst="rect">
              <a:avLst/>
            </a:prstGeom>
          </p:spPr>
        </p:pic>
        <p:sp>
          <p:nvSpPr>
            <p:cNvPr id="137" name="object 137"/>
            <p:cNvSpPr/>
            <p:nvPr/>
          </p:nvSpPr>
          <p:spPr>
            <a:xfrm>
              <a:off x="2989701" y="2320671"/>
              <a:ext cx="906144" cy="320040"/>
            </a:xfrm>
            <a:custGeom>
              <a:avLst/>
              <a:gdLst/>
              <a:ahLst/>
              <a:cxnLst/>
              <a:rect l="l" t="t" r="r" b="b"/>
              <a:pathLst>
                <a:path w="906145" h="320039">
                  <a:moveTo>
                    <a:pt x="905763" y="319658"/>
                  </a:moveTo>
                  <a:lnTo>
                    <a:pt x="0" y="0"/>
                  </a:lnTo>
                </a:path>
              </a:pathLst>
            </a:custGeom>
            <a:ln w="12699">
              <a:solidFill>
                <a:srgbClr val="000000"/>
              </a:solidFill>
              <a:prstDash val="dot"/>
            </a:ln>
          </p:spPr>
          <p:txBody>
            <a:bodyPr wrap="square" lIns="0" tIns="0" rIns="0" bIns="0" rtlCol="0"/>
            <a:lstStyle/>
            <a:p>
              <a:endParaRPr/>
            </a:p>
          </p:txBody>
        </p:sp>
        <p:pic>
          <p:nvPicPr>
            <p:cNvPr id="138" name="object 138"/>
            <p:cNvPicPr/>
            <p:nvPr/>
          </p:nvPicPr>
          <p:blipFill>
            <a:blip r:embed="rId35" cstate="print"/>
            <a:stretch>
              <a:fillRect/>
            </a:stretch>
          </p:blipFill>
          <p:spPr>
            <a:xfrm>
              <a:off x="3848100" y="1856994"/>
              <a:ext cx="372617" cy="850391"/>
            </a:xfrm>
            <a:prstGeom prst="rect">
              <a:avLst/>
            </a:prstGeom>
          </p:spPr>
        </p:pic>
        <p:sp>
          <p:nvSpPr>
            <p:cNvPr id="139" name="object 139"/>
            <p:cNvSpPr/>
            <p:nvPr/>
          </p:nvSpPr>
          <p:spPr>
            <a:xfrm>
              <a:off x="3895723" y="1880234"/>
              <a:ext cx="278130" cy="760095"/>
            </a:xfrm>
            <a:custGeom>
              <a:avLst/>
              <a:gdLst/>
              <a:ahLst/>
              <a:cxnLst/>
              <a:rect l="l" t="t" r="r" b="b"/>
              <a:pathLst>
                <a:path w="278129" h="760094">
                  <a:moveTo>
                    <a:pt x="277952" y="0"/>
                  </a:moveTo>
                  <a:lnTo>
                    <a:pt x="0" y="759866"/>
                  </a:lnTo>
                </a:path>
              </a:pathLst>
            </a:custGeom>
            <a:ln w="12700">
              <a:solidFill>
                <a:srgbClr val="000000"/>
              </a:solidFill>
              <a:prstDash val="dot"/>
            </a:ln>
          </p:spPr>
          <p:txBody>
            <a:bodyPr wrap="square" lIns="0" tIns="0" rIns="0" bIns="0" rtlCol="0"/>
            <a:lstStyle/>
            <a:p>
              <a:endParaRPr/>
            </a:p>
          </p:txBody>
        </p:sp>
        <p:pic>
          <p:nvPicPr>
            <p:cNvPr id="140" name="object 140"/>
            <p:cNvPicPr/>
            <p:nvPr/>
          </p:nvPicPr>
          <p:blipFill>
            <a:blip r:embed="rId36" cstate="print"/>
            <a:stretch>
              <a:fillRect/>
            </a:stretch>
          </p:blipFill>
          <p:spPr>
            <a:xfrm>
              <a:off x="3848100" y="2612897"/>
              <a:ext cx="178307" cy="1039367"/>
            </a:xfrm>
            <a:prstGeom prst="rect">
              <a:avLst/>
            </a:prstGeom>
          </p:spPr>
        </p:pic>
        <p:sp>
          <p:nvSpPr>
            <p:cNvPr id="141" name="object 141"/>
            <p:cNvSpPr/>
            <p:nvPr/>
          </p:nvSpPr>
          <p:spPr>
            <a:xfrm>
              <a:off x="3895719" y="2640708"/>
              <a:ext cx="83820" cy="950594"/>
            </a:xfrm>
            <a:custGeom>
              <a:avLst/>
              <a:gdLst/>
              <a:ahLst/>
              <a:cxnLst/>
              <a:rect l="l" t="t" r="r" b="b"/>
              <a:pathLst>
                <a:path w="83820" h="950595">
                  <a:moveTo>
                    <a:pt x="83286" y="950137"/>
                  </a:moveTo>
                  <a:lnTo>
                    <a:pt x="0" y="0"/>
                  </a:lnTo>
                </a:path>
              </a:pathLst>
            </a:custGeom>
            <a:ln w="12700">
              <a:solidFill>
                <a:srgbClr val="000000"/>
              </a:solidFill>
              <a:prstDash val="dot"/>
            </a:ln>
          </p:spPr>
          <p:txBody>
            <a:bodyPr wrap="square" lIns="0" tIns="0" rIns="0" bIns="0" rtlCol="0"/>
            <a:lstStyle/>
            <a:p>
              <a:endParaRPr/>
            </a:p>
          </p:txBody>
        </p:sp>
        <p:pic>
          <p:nvPicPr>
            <p:cNvPr id="142" name="object 142"/>
            <p:cNvPicPr/>
            <p:nvPr/>
          </p:nvPicPr>
          <p:blipFill>
            <a:blip r:embed="rId37" cstate="print"/>
            <a:stretch>
              <a:fillRect/>
            </a:stretch>
          </p:blipFill>
          <p:spPr>
            <a:xfrm>
              <a:off x="2209800" y="2612897"/>
              <a:ext cx="1733549" cy="1073657"/>
            </a:xfrm>
            <a:prstGeom prst="rect">
              <a:avLst/>
            </a:prstGeom>
          </p:spPr>
        </p:pic>
        <p:sp>
          <p:nvSpPr>
            <p:cNvPr id="143" name="object 143"/>
            <p:cNvSpPr/>
            <p:nvPr/>
          </p:nvSpPr>
          <p:spPr>
            <a:xfrm>
              <a:off x="2254375" y="2640716"/>
              <a:ext cx="1641475" cy="979805"/>
            </a:xfrm>
            <a:custGeom>
              <a:avLst/>
              <a:gdLst/>
              <a:ahLst/>
              <a:cxnLst/>
              <a:rect l="l" t="t" r="r" b="b"/>
              <a:pathLst>
                <a:path w="1641475" h="979804">
                  <a:moveTo>
                    <a:pt x="0" y="979474"/>
                  </a:moveTo>
                  <a:lnTo>
                    <a:pt x="1641462" y="0"/>
                  </a:lnTo>
                </a:path>
              </a:pathLst>
            </a:custGeom>
            <a:ln w="12700">
              <a:solidFill>
                <a:srgbClr val="000000"/>
              </a:solidFill>
              <a:prstDash val="dot"/>
            </a:ln>
          </p:spPr>
          <p:txBody>
            <a:bodyPr wrap="square" lIns="0" tIns="0" rIns="0" bIns="0" rtlCol="0"/>
            <a:lstStyle/>
            <a:p>
              <a:endParaRPr/>
            </a:p>
          </p:txBody>
        </p:sp>
      </p:grpSp>
      <p:sp>
        <p:nvSpPr>
          <p:cNvPr id="144" name="object 144"/>
          <p:cNvSpPr txBox="1"/>
          <p:nvPr/>
        </p:nvSpPr>
        <p:spPr>
          <a:xfrm>
            <a:off x="1875301" y="1973833"/>
            <a:ext cx="414020" cy="147320"/>
          </a:xfrm>
          <a:prstGeom prst="rect">
            <a:avLst/>
          </a:prstGeom>
        </p:spPr>
        <p:txBody>
          <a:bodyPr vert="horz" wrap="square" lIns="0" tIns="12065" rIns="0" bIns="0" rtlCol="0">
            <a:spAutoFit/>
          </a:bodyPr>
          <a:lstStyle/>
          <a:p>
            <a:pPr marL="12700">
              <a:lnSpc>
                <a:spcPct val="100000"/>
              </a:lnSpc>
              <a:spcBef>
                <a:spcPts val="95"/>
              </a:spcBef>
            </a:pPr>
            <a:r>
              <a:rPr sz="800" i="1" spc="-10" dirty="0">
                <a:latin typeface="Arial"/>
                <a:cs typeface="Arial"/>
              </a:rPr>
              <a:t>domain2</a:t>
            </a:r>
            <a:endParaRPr sz="800">
              <a:latin typeface="Arial"/>
              <a:cs typeface="Arial"/>
            </a:endParaRPr>
          </a:p>
        </p:txBody>
      </p:sp>
      <p:sp>
        <p:nvSpPr>
          <p:cNvPr id="147" name="object 147"/>
          <p:cNvSpPr txBox="1"/>
          <p:nvPr/>
        </p:nvSpPr>
        <p:spPr>
          <a:xfrm>
            <a:off x="8427211" y="5373149"/>
            <a:ext cx="179705" cy="177800"/>
          </a:xfrm>
          <a:prstGeom prst="rect">
            <a:avLst/>
          </a:prstGeom>
        </p:spPr>
        <p:txBody>
          <a:bodyPr vert="horz" wrap="square" lIns="0" tIns="0" rIns="0" bIns="0" rtlCol="0">
            <a:spAutoFit/>
          </a:bodyPr>
          <a:lstStyle/>
          <a:p>
            <a:pPr marL="12700">
              <a:lnSpc>
                <a:spcPts val="1240"/>
              </a:lnSpc>
            </a:pPr>
            <a:r>
              <a:rPr sz="1200" spc="-25" dirty="0">
                <a:solidFill>
                  <a:srgbClr val="888888"/>
                </a:solidFill>
                <a:latin typeface="Calibri"/>
                <a:cs typeface="Calibri"/>
              </a:rPr>
              <a:t>30</a:t>
            </a:r>
            <a:endParaRPr sz="1200">
              <a:latin typeface="Calibri"/>
              <a:cs typeface="Calibri"/>
            </a:endParaRPr>
          </a:p>
        </p:txBody>
      </p:sp>
      <p:sp>
        <p:nvSpPr>
          <p:cNvPr id="148" name="object 148"/>
          <p:cNvSpPr txBox="1"/>
          <p:nvPr/>
        </p:nvSpPr>
        <p:spPr>
          <a:xfrm>
            <a:off x="6631940" y="5440699"/>
            <a:ext cx="1678305" cy="153670"/>
          </a:xfrm>
          <a:prstGeom prst="rect">
            <a:avLst/>
          </a:prstGeom>
        </p:spPr>
        <p:txBody>
          <a:bodyPr vert="horz" wrap="square" lIns="0" tIns="1905" rIns="0" bIns="0" rtlCol="0">
            <a:spAutoFit/>
          </a:bodyPr>
          <a:lstStyle/>
          <a:p>
            <a:pPr marL="12700">
              <a:lnSpc>
                <a:spcPct val="100000"/>
              </a:lnSpc>
              <a:spcBef>
                <a:spcPts val="15"/>
              </a:spcBef>
            </a:pPr>
            <a:r>
              <a:rPr sz="900" b="1" dirty="0">
                <a:solidFill>
                  <a:srgbClr val="A6A6A6"/>
                </a:solidFill>
                <a:latin typeface="Arial"/>
                <a:cs typeface="Arial"/>
              </a:rPr>
              <a:t>Network</a:t>
            </a:r>
            <a:r>
              <a:rPr sz="900" b="1" spc="-45" dirty="0">
                <a:solidFill>
                  <a:srgbClr val="A6A6A6"/>
                </a:solidFill>
                <a:latin typeface="Arial"/>
                <a:cs typeface="Arial"/>
              </a:rPr>
              <a:t> </a:t>
            </a:r>
            <a:r>
              <a:rPr sz="900" b="1" dirty="0">
                <a:solidFill>
                  <a:srgbClr val="A6A6A6"/>
                </a:solidFill>
                <a:latin typeface="Arial"/>
                <a:cs typeface="Arial"/>
              </a:rPr>
              <a:t>Science:</a:t>
            </a:r>
            <a:r>
              <a:rPr sz="900" b="1" spc="-15" dirty="0">
                <a:solidFill>
                  <a:srgbClr val="A6A6A6"/>
                </a:solidFill>
                <a:latin typeface="Arial"/>
                <a:cs typeface="Arial"/>
              </a:rPr>
              <a:t> </a:t>
            </a:r>
            <a:r>
              <a:rPr sz="900" b="1" spc="-10" dirty="0">
                <a:solidFill>
                  <a:srgbClr val="A6A6A6"/>
                </a:solidFill>
                <a:latin typeface="Arial"/>
                <a:cs typeface="Arial"/>
              </a:rPr>
              <a:t>Introduction</a:t>
            </a:r>
            <a:endParaRPr sz="900">
              <a:latin typeface="Arial"/>
              <a:cs typeface="Arial"/>
            </a:endParaRPr>
          </a:p>
        </p:txBody>
      </p:sp>
      <p:sp>
        <p:nvSpPr>
          <p:cNvPr id="145" name="object 145"/>
          <p:cNvSpPr txBox="1"/>
          <p:nvPr/>
        </p:nvSpPr>
        <p:spPr>
          <a:xfrm>
            <a:off x="3320697" y="2596605"/>
            <a:ext cx="414020" cy="147320"/>
          </a:xfrm>
          <a:prstGeom prst="rect">
            <a:avLst/>
          </a:prstGeom>
        </p:spPr>
        <p:txBody>
          <a:bodyPr vert="horz" wrap="square" lIns="0" tIns="12065" rIns="0" bIns="0" rtlCol="0">
            <a:spAutoFit/>
          </a:bodyPr>
          <a:lstStyle/>
          <a:p>
            <a:pPr marL="12700">
              <a:lnSpc>
                <a:spcPct val="100000"/>
              </a:lnSpc>
              <a:spcBef>
                <a:spcPts val="95"/>
              </a:spcBef>
            </a:pPr>
            <a:r>
              <a:rPr sz="800" i="1" spc="-10" dirty="0">
                <a:latin typeface="Arial"/>
                <a:cs typeface="Arial"/>
              </a:rPr>
              <a:t>domain1</a:t>
            </a:r>
            <a:endParaRPr sz="800">
              <a:latin typeface="Arial"/>
              <a:cs typeface="Arial"/>
            </a:endParaRPr>
          </a:p>
        </p:txBody>
      </p:sp>
      <p:sp>
        <p:nvSpPr>
          <p:cNvPr id="146" name="object 146"/>
          <p:cNvSpPr txBox="1"/>
          <p:nvPr/>
        </p:nvSpPr>
        <p:spPr>
          <a:xfrm>
            <a:off x="1526468" y="3633577"/>
            <a:ext cx="485140" cy="544830"/>
          </a:xfrm>
          <a:prstGeom prst="rect">
            <a:avLst/>
          </a:prstGeom>
        </p:spPr>
        <p:txBody>
          <a:bodyPr vert="horz" wrap="square" lIns="0" tIns="12065" rIns="0" bIns="0" rtlCol="0">
            <a:spAutoFit/>
          </a:bodyPr>
          <a:lstStyle/>
          <a:p>
            <a:pPr marL="12700">
              <a:lnSpc>
                <a:spcPct val="100000"/>
              </a:lnSpc>
              <a:spcBef>
                <a:spcPts val="95"/>
              </a:spcBef>
            </a:pPr>
            <a:r>
              <a:rPr sz="800" i="1" spc="-10" dirty="0">
                <a:latin typeface="Arial"/>
                <a:cs typeface="Arial"/>
              </a:rPr>
              <a:t>router</a:t>
            </a:r>
            <a:endParaRPr sz="800">
              <a:latin typeface="Arial"/>
              <a:cs typeface="Arial"/>
            </a:endParaRPr>
          </a:p>
          <a:p>
            <a:pPr>
              <a:lnSpc>
                <a:spcPct val="100000"/>
              </a:lnSpc>
            </a:pPr>
            <a:endParaRPr sz="800">
              <a:latin typeface="Arial"/>
              <a:cs typeface="Arial"/>
            </a:endParaRPr>
          </a:p>
          <a:p>
            <a:pPr>
              <a:lnSpc>
                <a:spcPct val="100000"/>
              </a:lnSpc>
              <a:spcBef>
                <a:spcPts val="330"/>
              </a:spcBef>
            </a:pPr>
            <a:endParaRPr sz="800">
              <a:latin typeface="Arial"/>
              <a:cs typeface="Arial"/>
            </a:endParaRPr>
          </a:p>
          <a:p>
            <a:pPr marL="83820">
              <a:lnSpc>
                <a:spcPct val="100000"/>
              </a:lnSpc>
              <a:spcBef>
                <a:spcPts val="5"/>
              </a:spcBef>
            </a:pPr>
            <a:r>
              <a:rPr sz="800" i="1" spc="-10" dirty="0">
                <a:latin typeface="Arial"/>
                <a:cs typeface="Arial"/>
              </a:rPr>
              <a:t>domain3</a:t>
            </a:r>
            <a:endParaRPr sz="8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200" y="647700"/>
            <a:ext cx="5562600" cy="5311119"/>
          </a:xfrm>
          <a:prstGeom prst="rect">
            <a:avLst/>
          </a:prstGeom>
        </p:spPr>
      </p:pic>
      <p:sp>
        <p:nvSpPr>
          <p:cNvPr id="5" name="Rectangle 4"/>
          <p:cNvSpPr/>
          <p:nvPr/>
        </p:nvSpPr>
        <p:spPr>
          <a:xfrm>
            <a:off x="5740398" y="535761"/>
            <a:ext cx="3572933" cy="1046440"/>
          </a:xfrm>
          <a:prstGeom prst="rect">
            <a:avLst/>
          </a:prstGeom>
        </p:spPr>
        <p:txBody>
          <a:bodyPr wrap="square">
            <a:spAutoFit/>
          </a:bodyPr>
          <a:lstStyle/>
          <a:p>
            <a:r>
              <a:rPr lang="en-US" sz="2200" b="1" dirty="0">
                <a:latin typeface="Helvetica"/>
                <a:cs typeface="Helvetica"/>
              </a:rPr>
              <a:t>Cisco Systems</a:t>
            </a:r>
          </a:p>
          <a:p>
            <a:r>
              <a:rPr lang="en-US" sz="2000" dirty="0">
                <a:latin typeface="Helvetica"/>
                <a:cs typeface="Helvetica"/>
              </a:rPr>
              <a:t>Networking gear Market Cap </a:t>
            </a:r>
            <a:r>
              <a:rPr lang="en-US" dirty="0">
                <a:latin typeface="Helvetica"/>
                <a:cs typeface="Helvetica"/>
              </a:rPr>
              <a:t>(August 2024)</a:t>
            </a:r>
            <a:r>
              <a:rPr lang="en-US" sz="2000" dirty="0">
                <a:latin typeface="Helvetica"/>
                <a:cs typeface="Helvetica"/>
              </a:rPr>
              <a:t>:</a:t>
            </a:r>
            <a:r>
              <a:rPr lang="en-US" sz="2000" i="1" dirty="0">
                <a:latin typeface="Helvetica"/>
                <a:cs typeface="Helvetica"/>
              </a:rPr>
              <a:t>$198 billion </a:t>
            </a:r>
            <a:r>
              <a:rPr lang="en-US" sz="2000" i="1" dirty="0">
                <a:solidFill>
                  <a:srgbClr val="FF0000"/>
                </a:solidFill>
                <a:latin typeface="Helvetica"/>
                <a:cs typeface="Helvetica"/>
              </a:rPr>
              <a:t>-2%</a:t>
            </a:r>
            <a:endParaRPr lang="hu-HU" sz="2000" i="1" dirty="0">
              <a:solidFill>
                <a:srgbClr val="FF0000"/>
              </a:solidFill>
              <a:latin typeface="Helvetica"/>
              <a:cs typeface="Helvetica"/>
            </a:endParaRPr>
          </a:p>
        </p:txBody>
      </p:sp>
      <p:sp>
        <p:nvSpPr>
          <p:cNvPr id="6" name="Rectangle 5"/>
          <p:cNvSpPr/>
          <p:nvPr/>
        </p:nvSpPr>
        <p:spPr>
          <a:xfrm>
            <a:off x="5740399" y="1680519"/>
            <a:ext cx="3471333" cy="4893647"/>
          </a:xfrm>
          <a:prstGeom prst="rect">
            <a:avLst/>
          </a:prstGeom>
        </p:spPr>
        <p:txBody>
          <a:bodyPr wrap="square">
            <a:spAutoFit/>
          </a:bodyPr>
          <a:lstStyle/>
          <a:p>
            <a:r>
              <a:rPr lang="en-US" sz="2200" b="1" dirty="0">
                <a:latin typeface="Helvetica"/>
                <a:cs typeface="Helvetica"/>
              </a:rPr>
              <a:t>Facebook (Meta)</a:t>
            </a:r>
          </a:p>
          <a:p>
            <a:r>
              <a:rPr lang="en-US" sz="2000" dirty="0">
                <a:latin typeface="Helvetica"/>
                <a:cs typeface="Helvetica"/>
              </a:rPr>
              <a:t>Market Cap (August 2024)</a:t>
            </a:r>
            <a:r>
              <a:rPr lang="en-US" sz="2400" dirty="0">
                <a:latin typeface="Helvetica"/>
                <a:cs typeface="Helvetica"/>
              </a:rPr>
              <a:t>:</a:t>
            </a:r>
            <a:r>
              <a:rPr lang="en-US" sz="2000" dirty="0">
                <a:latin typeface="Helvetica"/>
                <a:cs typeface="Helvetica"/>
              </a:rPr>
              <a:t> </a:t>
            </a:r>
          </a:p>
          <a:p>
            <a:pPr>
              <a:spcAft>
                <a:spcPts val="600"/>
              </a:spcAft>
            </a:pPr>
            <a:r>
              <a:rPr lang="en-US" sz="2000" i="1" dirty="0">
                <a:latin typeface="Helvetica"/>
                <a:cs typeface="Helvetica"/>
              </a:rPr>
              <a:t>$1.307 trillion              </a:t>
            </a:r>
            <a:r>
              <a:rPr lang="en-US" sz="2000" b="1" i="1" dirty="0">
                <a:latin typeface="Helvetica"/>
                <a:cs typeface="Helvetica"/>
              </a:rPr>
              <a:t>+43%</a:t>
            </a:r>
          </a:p>
          <a:p>
            <a:pPr>
              <a:spcAft>
                <a:spcPts val="600"/>
              </a:spcAft>
            </a:pPr>
            <a:r>
              <a:rPr lang="en-US" sz="2200" b="1" dirty="0">
                <a:latin typeface="Helvetica"/>
                <a:cs typeface="Helvetica"/>
              </a:rPr>
              <a:t>Alphabet (Google) </a:t>
            </a:r>
          </a:p>
          <a:p>
            <a:pPr>
              <a:spcAft>
                <a:spcPts val="600"/>
              </a:spcAft>
            </a:pPr>
            <a:r>
              <a:rPr lang="en-US" sz="2000" dirty="0">
                <a:latin typeface="Helvetica"/>
                <a:cs typeface="Helvetica"/>
              </a:rPr>
              <a:t>Market Cap (August 2024)</a:t>
            </a:r>
          </a:p>
          <a:p>
            <a:pPr>
              <a:spcAft>
                <a:spcPts val="600"/>
              </a:spcAft>
            </a:pPr>
            <a:r>
              <a:rPr lang="en-US" sz="2000" i="1" dirty="0">
                <a:latin typeface="Helvetica"/>
                <a:cs typeface="Helvetica"/>
              </a:rPr>
              <a:t>$1.944 trillion              </a:t>
            </a:r>
            <a:r>
              <a:rPr lang="en-US" sz="2000" b="1" i="1" dirty="0">
                <a:latin typeface="Helvetica"/>
                <a:cs typeface="Helvetica"/>
              </a:rPr>
              <a:t>+10%</a:t>
            </a:r>
          </a:p>
          <a:p>
            <a:r>
              <a:rPr lang="en-US" sz="2200" b="1" dirty="0">
                <a:latin typeface="Helvetica"/>
                <a:cs typeface="Helvetica"/>
              </a:rPr>
              <a:t>Nvidia</a:t>
            </a:r>
          </a:p>
          <a:p>
            <a:r>
              <a:rPr lang="en-US" sz="2000" dirty="0">
                <a:latin typeface="Helvetica"/>
                <a:cs typeface="Helvetica"/>
              </a:rPr>
              <a:t>Market Cap (August 2024): </a:t>
            </a:r>
          </a:p>
          <a:p>
            <a:r>
              <a:rPr lang="en-US" sz="2000" i="1" dirty="0">
                <a:latin typeface="Helvetica"/>
                <a:cs typeface="Helvetica"/>
              </a:rPr>
              <a:t>$2.63 trillion               </a:t>
            </a:r>
            <a:r>
              <a:rPr lang="en-US" sz="2000" b="1" i="1" dirty="0">
                <a:latin typeface="Helvetica"/>
                <a:cs typeface="Helvetica"/>
              </a:rPr>
              <a:t>+115%</a:t>
            </a:r>
          </a:p>
          <a:p>
            <a:endParaRPr lang="en-US" sz="2200" i="1" dirty="0">
              <a:latin typeface="Helvetica"/>
              <a:cs typeface="Helvetica"/>
            </a:endParaRPr>
          </a:p>
          <a:p>
            <a:endParaRPr lang="en-US" sz="2000" i="1" dirty="0">
              <a:latin typeface="Helvetica"/>
              <a:cs typeface="Helvetica"/>
            </a:endParaRPr>
          </a:p>
          <a:p>
            <a:endParaRPr lang="en-US" sz="2000" i="1" dirty="0">
              <a:latin typeface="Helvetica"/>
              <a:cs typeface="Helvetica"/>
            </a:endParaRPr>
          </a:p>
          <a:p>
            <a:endParaRPr lang="en-US" sz="2000" i="1" dirty="0">
              <a:latin typeface="Helvetica"/>
              <a:cs typeface="Helvetica"/>
            </a:endParaRPr>
          </a:p>
          <a:p>
            <a:endParaRPr lang="en-US" sz="2000" dirty="0">
              <a:latin typeface="Helvetica"/>
              <a:cs typeface="Helvetica"/>
            </a:endParaRPr>
          </a:p>
        </p:txBody>
      </p:sp>
      <p:sp>
        <p:nvSpPr>
          <p:cNvPr id="7" name="TextBox 6"/>
          <p:cNvSpPr txBox="1">
            <a:spLocks noChangeArrowheads="1"/>
          </p:cNvSpPr>
          <p:nvPr/>
        </p:nvSpPr>
        <p:spPr bwMode="auto">
          <a:xfrm>
            <a:off x="6553200" y="5399900"/>
            <a:ext cx="2590800" cy="230832"/>
          </a:xfrm>
          <a:prstGeom prst="rect">
            <a:avLst/>
          </a:prstGeom>
          <a:noFill/>
          <a:ln w="9525">
            <a:noFill/>
            <a:miter lim="800000"/>
            <a:headEnd/>
            <a:tailEnd/>
          </a:ln>
        </p:spPr>
        <p:txBody>
          <a:bodyPr wrap="square">
            <a:prstTxWarp prst="textNoShape">
              <a:avLst/>
            </a:prstTxWarp>
            <a:spAutoFit/>
          </a:bodyPr>
          <a:lstStyle/>
          <a:p>
            <a:r>
              <a:rPr lang="en-US" sz="900" b="1" dirty="0">
                <a:solidFill>
                  <a:schemeClr val="bg1">
                    <a:lumMod val="65000"/>
                  </a:schemeClr>
                </a:solidFill>
                <a:latin typeface="Helvetica" pitchFamily="36" charset="0"/>
                <a:ea typeface="Helvetica" pitchFamily="36" charset="0"/>
                <a:cs typeface="Helvetica" pitchFamily="36" charset="0"/>
              </a:rPr>
              <a:t>Network Science: Introduction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8"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ECONOMIC IMPACT</a:t>
            </a:r>
            <a:endParaRPr lang="en-US" sz="1600" b="1" dirty="0">
              <a:solidFill>
                <a:schemeClr val="bg1">
                  <a:lumMod val="85000"/>
                </a:schemeClr>
              </a:solidFill>
              <a:latin typeface="Helvetica" pitchFamily="36" charset="0"/>
              <a:ea typeface="Helvetica" pitchFamily="36" charset="0"/>
              <a:cs typeface="Helvetica" pitchFamily="36" charset="0"/>
            </a:endParaRPr>
          </a:p>
        </p:txBody>
      </p:sp>
      <p:sp>
        <p:nvSpPr>
          <p:cNvPr id="2" name="Slide Number Placeholder 1"/>
          <p:cNvSpPr>
            <a:spLocks noGrp="1"/>
          </p:cNvSpPr>
          <p:nvPr>
            <p:ph type="sldNum" sz="quarter" idx="12"/>
          </p:nvPr>
        </p:nvSpPr>
        <p:spPr/>
        <p:txBody>
          <a:bodyPr/>
          <a:lstStyle/>
          <a:p>
            <a:fld id="{54164C0B-8E7D-3349-906C-A97C93723092}" type="slidenum">
              <a:rPr lang="en-US" smtClean="0"/>
              <a:pPr/>
              <a:t>32</a:t>
            </a:fld>
            <a:endParaRPr lang="en-US"/>
          </a:p>
        </p:txBody>
      </p:sp>
      <p:sp>
        <p:nvSpPr>
          <p:cNvPr id="9" name="Rectangle 8">
            <a:extLst>
              <a:ext uri="{FF2B5EF4-FFF2-40B4-BE49-F238E27FC236}">
                <a16:creationId xmlns:a16="http://schemas.microsoft.com/office/drawing/2014/main" id="{A1FAB3D7-3DF2-1DB6-16EE-A8A722F16813}"/>
              </a:ext>
            </a:extLst>
          </p:cNvPr>
          <p:cNvSpPr/>
          <p:nvPr/>
        </p:nvSpPr>
        <p:spPr>
          <a:xfrm>
            <a:off x="5630333" y="694259"/>
            <a:ext cx="3505200" cy="830997"/>
          </a:xfrm>
          <a:prstGeom prst="rect">
            <a:avLst/>
          </a:prstGeom>
        </p:spPr>
        <p:txBody>
          <a:bodyPr wrap="square">
            <a:spAutoFit/>
          </a:bodyPr>
          <a:lstStyle/>
          <a:p>
            <a:endParaRPr lang="en-US" sz="2000" i="1" dirty="0">
              <a:latin typeface="Helvetica"/>
              <a:cs typeface="Helvetica"/>
            </a:endParaRPr>
          </a:p>
          <a:p>
            <a:endParaRPr lang="hu-HU" sz="2800" dirty="0"/>
          </a:p>
        </p:txBody>
      </p:sp>
      <p:sp>
        <p:nvSpPr>
          <p:cNvPr id="10" name="Rectangle 9">
            <a:extLst>
              <a:ext uri="{FF2B5EF4-FFF2-40B4-BE49-F238E27FC236}">
                <a16:creationId xmlns:a16="http://schemas.microsoft.com/office/drawing/2014/main" id="{030719A2-CCA0-3CC3-8737-1AB8CB180015}"/>
              </a:ext>
            </a:extLst>
          </p:cNvPr>
          <p:cNvSpPr/>
          <p:nvPr/>
        </p:nvSpPr>
        <p:spPr>
          <a:xfrm>
            <a:off x="5782733" y="846659"/>
            <a:ext cx="3505200" cy="830997"/>
          </a:xfrm>
          <a:prstGeom prst="rect">
            <a:avLst/>
          </a:prstGeom>
        </p:spPr>
        <p:txBody>
          <a:bodyPr wrap="square">
            <a:spAutoFit/>
          </a:bodyPr>
          <a:lstStyle/>
          <a:p>
            <a:endParaRPr lang="en-US" sz="2000" i="1" dirty="0">
              <a:latin typeface="Helvetica"/>
              <a:cs typeface="Helvetica"/>
            </a:endParaRPr>
          </a:p>
          <a:p>
            <a:endParaRPr lang="hu-HU" sz="2800" dirty="0"/>
          </a:p>
        </p:txBody>
      </p:sp>
      <p:sp>
        <p:nvSpPr>
          <p:cNvPr id="11" name="Rectangle 10">
            <a:extLst>
              <a:ext uri="{FF2B5EF4-FFF2-40B4-BE49-F238E27FC236}">
                <a16:creationId xmlns:a16="http://schemas.microsoft.com/office/drawing/2014/main" id="{25162E32-88E5-164F-5DC7-301B2CB79319}"/>
              </a:ext>
            </a:extLst>
          </p:cNvPr>
          <p:cNvSpPr/>
          <p:nvPr/>
        </p:nvSpPr>
        <p:spPr>
          <a:xfrm>
            <a:off x="5791200" y="954861"/>
            <a:ext cx="3505200" cy="830997"/>
          </a:xfrm>
          <a:prstGeom prst="rect">
            <a:avLst/>
          </a:prstGeom>
        </p:spPr>
        <p:txBody>
          <a:bodyPr wrap="square">
            <a:spAutoFit/>
          </a:bodyPr>
          <a:lstStyle/>
          <a:p>
            <a:endParaRPr lang="en-US" sz="2000" i="1" dirty="0">
              <a:latin typeface="Helvetica"/>
              <a:cs typeface="Helvetica"/>
            </a:endParaRPr>
          </a:p>
          <a:p>
            <a:endParaRPr lang="hu-HU" sz="2800" dirty="0"/>
          </a:p>
        </p:txBody>
      </p:sp>
      <p:sp>
        <p:nvSpPr>
          <p:cNvPr id="12" name="Rectangle 11">
            <a:extLst>
              <a:ext uri="{FF2B5EF4-FFF2-40B4-BE49-F238E27FC236}">
                <a16:creationId xmlns:a16="http://schemas.microsoft.com/office/drawing/2014/main" id="{11DA9A20-A568-9B54-E392-BB5A22901755}"/>
              </a:ext>
            </a:extLst>
          </p:cNvPr>
          <p:cNvSpPr/>
          <p:nvPr/>
        </p:nvSpPr>
        <p:spPr>
          <a:xfrm>
            <a:off x="6087533" y="1151459"/>
            <a:ext cx="3505200" cy="830997"/>
          </a:xfrm>
          <a:prstGeom prst="rect">
            <a:avLst/>
          </a:prstGeom>
        </p:spPr>
        <p:txBody>
          <a:bodyPr wrap="square">
            <a:spAutoFit/>
          </a:bodyPr>
          <a:lstStyle/>
          <a:p>
            <a:endParaRPr lang="en-US" sz="2000" i="1" dirty="0">
              <a:latin typeface="Helvetica"/>
              <a:cs typeface="Helvetica"/>
            </a:endParaRPr>
          </a:p>
          <a:p>
            <a:endParaRPr lang="hu-HU" sz="2800" dirty="0"/>
          </a:p>
        </p:txBody>
      </p:sp>
      <p:sp>
        <p:nvSpPr>
          <p:cNvPr id="13" name="Rectangle 12">
            <a:extLst>
              <a:ext uri="{FF2B5EF4-FFF2-40B4-BE49-F238E27FC236}">
                <a16:creationId xmlns:a16="http://schemas.microsoft.com/office/drawing/2014/main" id="{B9CB89CB-A7E7-E215-47BD-4B691ECBF50F}"/>
              </a:ext>
            </a:extLst>
          </p:cNvPr>
          <p:cNvSpPr/>
          <p:nvPr/>
        </p:nvSpPr>
        <p:spPr>
          <a:xfrm>
            <a:off x="6239933" y="1474666"/>
            <a:ext cx="3505200" cy="830997"/>
          </a:xfrm>
          <a:prstGeom prst="rect">
            <a:avLst/>
          </a:prstGeom>
        </p:spPr>
        <p:txBody>
          <a:bodyPr wrap="square">
            <a:spAutoFit/>
          </a:bodyPr>
          <a:lstStyle/>
          <a:p>
            <a:endParaRPr lang="en-US" sz="2000" i="1" dirty="0">
              <a:latin typeface="Helvetica"/>
              <a:cs typeface="Helvetica"/>
            </a:endParaRPr>
          </a:p>
          <a:p>
            <a:endParaRPr lang="hu-HU" sz="2800" dirty="0"/>
          </a:p>
        </p:txBody>
      </p:sp>
    </p:spTree>
    <p:extLst>
      <p:ext uri="{BB962C8B-B14F-4D97-AF65-F5344CB8AC3E}">
        <p14:creationId xmlns:p14="http://schemas.microsoft.com/office/powerpoint/2010/main" val="3071328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0"/>
            <a:ext cx="9143998" cy="5714999"/>
          </a:xfrm>
          <a:prstGeom prst="rect">
            <a:avLst/>
          </a:prstGeom>
        </p:spPr>
      </p:pic>
      <p:sp>
        <p:nvSpPr>
          <p:cNvPr id="3" name="object 3"/>
          <p:cNvSpPr txBox="1"/>
          <p:nvPr/>
        </p:nvSpPr>
        <p:spPr>
          <a:xfrm>
            <a:off x="3902836" y="126799"/>
            <a:ext cx="881380" cy="406400"/>
          </a:xfrm>
          <a:prstGeom prst="rect">
            <a:avLst/>
          </a:prstGeom>
        </p:spPr>
        <p:txBody>
          <a:bodyPr vert="horz" wrap="square" lIns="0" tIns="0" rIns="0" bIns="0" rtlCol="0">
            <a:spAutoFit/>
          </a:bodyPr>
          <a:lstStyle/>
          <a:p>
            <a:pPr>
              <a:lnSpc>
                <a:spcPts val="3040"/>
              </a:lnSpc>
            </a:pPr>
            <a:r>
              <a:rPr sz="3200" b="1" spc="-30" dirty="0">
                <a:solidFill>
                  <a:srgbClr val="FF0000"/>
                </a:solidFill>
                <a:latin typeface="Calibri"/>
                <a:cs typeface="Calibri"/>
              </a:rPr>
              <a:t>Brain</a:t>
            </a:r>
            <a:endParaRPr sz="3200">
              <a:latin typeface="Calibri"/>
              <a:cs typeface="Calibri"/>
            </a:endParaRPr>
          </a:p>
        </p:txBody>
      </p:sp>
      <p:sp>
        <p:nvSpPr>
          <p:cNvPr id="4" name="object 4"/>
          <p:cNvSpPr txBox="1"/>
          <p:nvPr/>
        </p:nvSpPr>
        <p:spPr>
          <a:xfrm>
            <a:off x="1678939" y="1383795"/>
            <a:ext cx="3644265" cy="2768600"/>
          </a:xfrm>
          <a:prstGeom prst="rect">
            <a:avLst/>
          </a:prstGeom>
        </p:spPr>
        <p:txBody>
          <a:bodyPr vert="horz" wrap="square" lIns="0" tIns="12700" rIns="0" bIns="0" rtlCol="0">
            <a:spAutoFit/>
          </a:bodyPr>
          <a:lstStyle/>
          <a:p>
            <a:pPr marL="12700" marR="5080" algn="just">
              <a:lnSpc>
                <a:spcPct val="100000"/>
              </a:lnSpc>
              <a:spcBef>
                <a:spcPts val="100"/>
              </a:spcBef>
            </a:pPr>
            <a:r>
              <a:rPr sz="4500" b="1" dirty="0">
                <a:solidFill>
                  <a:srgbClr val="FFFFFF"/>
                </a:solidFill>
                <a:latin typeface="Arial"/>
                <a:cs typeface="Arial"/>
              </a:rPr>
              <a:t>Human</a:t>
            </a:r>
            <a:r>
              <a:rPr sz="4500" b="1" spc="-40" dirty="0">
                <a:solidFill>
                  <a:srgbClr val="FFFFFF"/>
                </a:solidFill>
                <a:latin typeface="Arial"/>
                <a:cs typeface="Arial"/>
              </a:rPr>
              <a:t> </a:t>
            </a:r>
            <a:r>
              <a:rPr sz="4500" b="1" spc="-10" dirty="0">
                <a:solidFill>
                  <a:srgbClr val="FFFFFF"/>
                </a:solidFill>
                <a:latin typeface="Arial"/>
                <a:cs typeface="Arial"/>
              </a:rPr>
              <a:t>Brain </a:t>
            </a:r>
            <a:r>
              <a:rPr sz="4500" b="1" dirty="0">
                <a:solidFill>
                  <a:srgbClr val="FFFFFF"/>
                </a:solidFill>
                <a:latin typeface="Arial"/>
                <a:cs typeface="Arial"/>
              </a:rPr>
              <a:t>has</a:t>
            </a:r>
            <a:r>
              <a:rPr sz="4500" b="1" spc="-15" dirty="0">
                <a:solidFill>
                  <a:srgbClr val="FFFFFF"/>
                </a:solidFill>
                <a:latin typeface="Arial"/>
                <a:cs typeface="Arial"/>
              </a:rPr>
              <a:t> </a:t>
            </a:r>
            <a:r>
              <a:rPr sz="4500" b="1" spc="-10" dirty="0">
                <a:solidFill>
                  <a:srgbClr val="FFFFFF"/>
                </a:solidFill>
                <a:latin typeface="Arial"/>
                <a:cs typeface="Arial"/>
              </a:rPr>
              <a:t>between </a:t>
            </a:r>
            <a:r>
              <a:rPr sz="4500" b="1" dirty="0">
                <a:solidFill>
                  <a:srgbClr val="FFFFFF"/>
                </a:solidFill>
                <a:latin typeface="Arial"/>
                <a:cs typeface="Arial"/>
              </a:rPr>
              <a:t>10-100</a:t>
            </a:r>
            <a:r>
              <a:rPr sz="4500" b="1" spc="-20" dirty="0">
                <a:solidFill>
                  <a:srgbClr val="FFFFFF"/>
                </a:solidFill>
                <a:latin typeface="Arial"/>
                <a:cs typeface="Arial"/>
              </a:rPr>
              <a:t> </a:t>
            </a:r>
            <a:r>
              <a:rPr sz="4500" b="1" spc="-10" dirty="0">
                <a:solidFill>
                  <a:srgbClr val="FFFFFF"/>
                </a:solidFill>
                <a:latin typeface="Arial"/>
                <a:cs typeface="Arial"/>
              </a:rPr>
              <a:t>billion neurons.</a:t>
            </a:r>
            <a:endParaRPr sz="4500">
              <a:latin typeface="Arial"/>
              <a:cs typeface="Arial"/>
            </a:endParaRPr>
          </a:p>
        </p:txBody>
      </p:sp>
      <p:sp>
        <p:nvSpPr>
          <p:cNvPr id="5" name="object 5"/>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6" name="object 6"/>
          <p:cNvSpPr txBox="1">
            <a:spLocks noGrp="1"/>
          </p:cNvSpPr>
          <p:nvPr>
            <p:ph type="title"/>
          </p:nvPr>
        </p:nvSpPr>
        <p:spPr>
          <a:xfrm>
            <a:off x="78739" y="178562"/>
            <a:ext cx="828675" cy="330200"/>
          </a:xfrm>
          <a:prstGeom prst="rect">
            <a:avLst/>
          </a:prstGeom>
        </p:spPr>
        <p:txBody>
          <a:bodyPr vert="horz" wrap="square" lIns="0" tIns="12065" rIns="0" bIns="0" rtlCol="0">
            <a:spAutoFit/>
          </a:bodyPr>
          <a:lstStyle/>
          <a:p>
            <a:pPr marL="12700">
              <a:lnSpc>
                <a:spcPct val="100000"/>
              </a:lnSpc>
              <a:spcBef>
                <a:spcPts val="95"/>
              </a:spcBef>
            </a:pPr>
            <a:r>
              <a:rPr spc="-10" dirty="0"/>
              <a:t>BRAIN</a:t>
            </a:r>
          </a:p>
        </p:txBody>
      </p:sp>
      <p:sp>
        <p:nvSpPr>
          <p:cNvPr id="7" name="object 7"/>
          <p:cNvSpPr txBox="1"/>
          <p:nvPr/>
        </p:nvSpPr>
        <p:spPr>
          <a:xfrm>
            <a:off x="1444244" y="228854"/>
            <a:ext cx="815975" cy="269875"/>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D9D9D9"/>
                </a:solidFill>
                <a:latin typeface="Arial"/>
                <a:cs typeface="Arial"/>
              </a:rPr>
              <a:t>Factoid:</a:t>
            </a:r>
            <a:endParaRPr sz="1600">
              <a:latin typeface="Arial"/>
              <a:cs typeface="Arial"/>
            </a:endParaRPr>
          </a:p>
        </p:txBody>
      </p:sp>
      <p:sp>
        <p:nvSpPr>
          <p:cNvPr id="8" name="object 8"/>
          <p:cNvSpPr/>
          <p:nvPr/>
        </p:nvSpPr>
        <p:spPr>
          <a:xfrm>
            <a:off x="1143000" y="152400"/>
            <a:ext cx="45720" cy="419100"/>
          </a:xfrm>
          <a:custGeom>
            <a:avLst/>
            <a:gdLst/>
            <a:ahLst/>
            <a:cxnLst/>
            <a:rect l="l" t="t" r="r" b="b"/>
            <a:pathLst>
              <a:path w="45719" h="419100">
                <a:moveTo>
                  <a:pt x="45719" y="0"/>
                </a:moveTo>
                <a:lnTo>
                  <a:pt x="0" y="0"/>
                </a:lnTo>
                <a:lnTo>
                  <a:pt x="0" y="419100"/>
                </a:lnTo>
                <a:lnTo>
                  <a:pt x="45719" y="419100"/>
                </a:lnTo>
                <a:lnTo>
                  <a:pt x="45719" y="0"/>
                </a:lnTo>
                <a:close/>
              </a:path>
            </a:pathLst>
          </a:custGeom>
          <a:solidFill>
            <a:srgbClr val="FFFFFF"/>
          </a:solidFill>
        </p:spPr>
        <p:txBody>
          <a:bodyPr wrap="square" lIns="0" tIns="0" rIns="0" bIns="0" rtlCol="0"/>
          <a:lstStyle/>
          <a:p>
            <a:endParaRPr/>
          </a:p>
        </p:txBody>
      </p:sp>
      <p:sp>
        <p:nvSpPr>
          <p:cNvPr id="9" name="object 9"/>
          <p:cNvSpPr txBox="1"/>
          <p:nvPr/>
        </p:nvSpPr>
        <p:spPr>
          <a:xfrm>
            <a:off x="7318717" y="5373149"/>
            <a:ext cx="1678305" cy="220979"/>
          </a:xfrm>
          <a:prstGeom prst="rect">
            <a:avLst/>
          </a:prstGeom>
        </p:spPr>
        <p:txBody>
          <a:bodyPr vert="horz" wrap="square" lIns="0" tIns="31115" rIns="0" bIns="0" rtlCol="0">
            <a:spAutoFit/>
          </a:bodyPr>
          <a:lstStyle/>
          <a:p>
            <a:pPr marL="12700">
              <a:lnSpc>
                <a:spcPct val="100000"/>
              </a:lnSpc>
              <a:spcBef>
                <a:spcPts val="245"/>
              </a:spcBef>
            </a:pPr>
            <a:r>
              <a:rPr sz="900" b="1" dirty="0">
                <a:solidFill>
                  <a:srgbClr val="BEBEBE"/>
                </a:solidFill>
                <a:latin typeface="Arial"/>
                <a:cs typeface="Arial"/>
              </a:rPr>
              <a:t>Network</a:t>
            </a:r>
            <a:r>
              <a:rPr sz="900" b="1" spc="-40" dirty="0">
                <a:solidFill>
                  <a:srgbClr val="BEBEBE"/>
                </a:solidFill>
                <a:latin typeface="Arial"/>
                <a:cs typeface="Arial"/>
              </a:rPr>
              <a:t> </a:t>
            </a:r>
            <a:r>
              <a:rPr sz="900" b="1" dirty="0">
                <a:solidFill>
                  <a:srgbClr val="BEBEBE"/>
                </a:solidFill>
                <a:latin typeface="Arial"/>
                <a:cs typeface="Arial"/>
              </a:rPr>
              <a:t>Science:</a:t>
            </a:r>
            <a:r>
              <a:rPr sz="900" b="1" spc="-10" dirty="0">
                <a:solidFill>
                  <a:srgbClr val="BEBEBE"/>
                </a:solidFill>
                <a:latin typeface="Arial"/>
                <a:cs typeface="Arial"/>
              </a:rPr>
              <a:t> </a:t>
            </a:r>
            <a:r>
              <a:rPr sz="900" b="1" spc="-85" dirty="0">
                <a:solidFill>
                  <a:srgbClr val="BEBEBE"/>
                </a:solidFill>
                <a:latin typeface="Arial"/>
                <a:cs typeface="Arial"/>
              </a:rPr>
              <a:t>Int</a:t>
            </a:r>
            <a:r>
              <a:rPr sz="1800" spc="-127" baseline="20833" dirty="0">
                <a:solidFill>
                  <a:srgbClr val="888888"/>
                </a:solidFill>
                <a:latin typeface="Calibri"/>
                <a:cs typeface="Calibri"/>
              </a:rPr>
              <a:t>3</a:t>
            </a:r>
            <a:r>
              <a:rPr sz="900" b="1" spc="-85" dirty="0">
                <a:solidFill>
                  <a:srgbClr val="BEBEBE"/>
                </a:solidFill>
                <a:latin typeface="Arial"/>
                <a:cs typeface="Arial"/>
              </a:rPr>
              <a:t>ro</a:t>
            </a:r>
            <a:r>
              <a:rPr sz="1800" spc="-127" baseline="20833" dirty="0">
                <a:solidFill>
                  <a:srgbClr val="888888"/>
                </a:solidFill>
                <a:latin typeface="Calibri"/>
                <a:cs typeface="Calibri"/>
              </a:rPr>
              <a:t>1</a:t>
            </a:r>
            <a:r>
              <a:rPr sz="900" b="1" spc="-85" dirty="0">
                <a:solidFill>
                  <a:srgbClr val="BEBEBE"/>
                </a:solidFill>
                <a:latin typeface="Arial"/>
                <a:cs typeface="Arial"/>
              </a:rPr>
              <a:t>duction</a:t>
            </a:r>
            <a:endParaRPr sz="9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4265" y="571500"/>
            <a:ext cx="9074439" cy="5143500"/>
          </a:xfrm>
          <a:prstGeom prst="rect">
            <a:avLst/>
          </a:prstGeom>
        </p:spPr>
      </p:pic>
      <p:sp>
        <p:nvSpPr>
          <p:cNvPr id="3" name="object 3"/>
          <p:cNvSpPr txBox="1"/>
          <p:nvPr/>
        </p:nvSpPr>
        <p:spPr>
          <a:xfrm>
            <a:off x="3964940" y="3293232"/>
            <a:ext cx="4723765" cy="799465"/>
          </a:xfrm>
          <a:prstGeom prst="rect">
            <a:avLst/>
          </a:prstGeom>
        </p:spPr>
        <p:txBody>
          <a:bodyPr vert="horz" wrap="square" lIns="0" tIns="36830" rIns="0" bIns="0" rtlCol="0">
            <a:spAutoFit/>
          </a:bodyPr>
          <a:lstStyle/>
          <a:p>
            <a:pPr marL="12700">
              <a:lnSpc>
                <a:spcPct val="100000"/>
              </a:lnSpc>
              <a:spcBef>
                <a:spcPts val="290"/>
              </a:spcBef>
            </a:pPr>
            <a:r>
              <a:rPr sz="1600" b="1" dirty="0">
                <a:solidFill>
                  <a:srgbClr val="800000"/>
                </a:solidFill>
                <a:latin typeface="Arial"/>
                <a:cs typeface="Arial"/>
              </a:rPr>
              <a:t>Complex</a:t>
            </a:r>
            <a:r>
              <a:rPr sz="1600" b="1" spc="-55" dirty="0">
                <a:solidFill>
                  <a:srgbClr val="800000"/>
                </a:solidFill>
                <a:latin typeface="Arial"/>
                <a:cs typeface="Arial"/>
              </a:rPr>
              <a:t> </a:t>
            </a:r>
            <a:r>
              <a:rPr sz="1600" b="1" spc="-10" dirty="0">
                <a:solidFill>
                  <a:srgbClr val="800000"/>
                </a:solidFill>
                <a:latin typeface="Arial"/>
                <a:cs typeface="Arial"/>
              </a:rPr>
              <a:t>systems</a:t>
            </a:r>
            <a:endParaRPr sz="1600">
              <a:latin typeface="Arial"/>
              <a:cs typeface="Arial"/>
            </a:endParaRPr>
          </a:p>
          <a:p>
            <a:pPr marL="12700" marR="5080">
              <a:lnSpc>
                <a:spcPts val="1839"/>
              </a:lnSpc>
              <a:spcBef>
                <a:spcPts val="320"/>
              </a:spcBef>
            </a:pPr>
            <a:r>
              <a:rPr sz="1600" dirty="0">
                <a:latin typeface="Arial"/>
                <a:cs typeface="Arial"/>
              </a:rPr>
              <a:t>Made</a:t>
            </a:r>
            <a:r>
              <a:rPr sz="1600" spc="-20" dirty="0">
                <a:latin typeface="Arial"/>
                <a:cs typeface="Arial"/>
              </a:rPr>
              <a:t> </a:t>
            </a:r>
            <a:r>
              <a:rPr sz="1600" dirty="0">
                <a:latin typeface="Arial"/>
                <a:cs typeface="Arial"/>
              </a:rPr>
              <a:t>of</a:t>
            </a:r>
            <a:r>
              <a:rPr sz="1600" spc="-15" dirty="0">
                <a:latin typeface="Arial"/>
                <a:cs typeface="Arial"/>
              </a:rPr>
              <a:t> </a:t>
            </a:r>
            <a:r>
              <a:rPr sz="1600" dirty="0">
                <a:latin typeface="Arial"/>
                <a:cs typeface="Arial"/>
              </a:rPr>
              <a:t>many</a:t>
            </a:r>
            <a:r>
              <a:rPr sz="1600" spc="-20" dirty="0">
                <a:latin typeface="Arial"/>
                <a:cs typeface="Arial"/>
              </a:rPr>
              <a:t> </a:t>
            </a:r>
            <a:r>
              <a:rPr sz="1600" spc="-10" dirty="0">
                <a:latin typeface="Arial"/>
                <a:cs typeface="Arial"/>
              </a:rPr>
              <a:t>non-</a:t>
            </a:r>
            <a:r>
              <a:rPr sz="1600" dirty="0">
                <a:latin typeface="Arial"/>
                <a:cs typeface="Arial"/>
              </a:rPr>
              <a:t>identical</a:t>
            </a:r>
            <a:r>
              <a:rPr sz="1600" spc="-30" dirty="0">
                <a:latin typeface="Arial"/>
                <a:cs typeface="Arial"/>
              </a:rPr>
              <a:t> </a:t>
            </a:r>
            <a:r>
              <a:rPr sz="1600" b="1" dirty="0">
                <a:latin typeface="Arial"/>
                <a:cs typeface="Arial"/>
              </a:rPr>
              <a:t>elements</a:t>
            </a:r>
            <a:r>
              <a:rPr sz="1600" b="1" spc="-20" dirty="0">
                <a:latin typeface="Arial"/>
                <a:cs typeface="Arial"/>
              </a:rPr>
              <a:t> </a:t>
            </a:r>
            <a:r>
              <a:rPr sz="1600" dirty="0">
                <a:latin typeface="Arial"/>
                <a:cs typeface="Arial"/>
              </a:rPr>
              <a:t>connected</a:t>
            </a:r>
            <a:r>
              <a:rPr sz="1600" spc="-25" dirty="0">
                <a:latin typeface="Arial"/>
                <a:cs typeface="Arial"/>
              </a:rPr>
              <a:t> by </a:t>
            </a:r>
            <a:r>
              <a:rPr sz="1600" dirty="0">
                <a:latin typeface="Arial"/>
                <a:cs typeface="Arial"/>
              </a:rPr>
              <a:t>diverse</a:t>
            </a:r>
            <a:r>
              <a:rPr sz="1600" spc="-40" dirty="0">
                <a:latin typeface="Arial"/>
                <a:cs typeface="Arial"/>
              </a:rPr>
              <a:t> </a:t>
            </a:r>
            <a:r>
              <a:rPr sz="1600" b="1" spc="-10" dirty="0">
                <a:latin typeface="Arial"/>
                <a:cs typeface="Arial"/>
              </a:rPr>
              <a:t>interactions</a:t>
            </a:r>
            <a:r>
              <a:rPr sz="1700" spc="-10" dirty="0">
                <a:latin typeface="Arial"/>
                <a:cs typeface="Arial"/>
              </a:rPr>
              <a:t>.</a:t>
            </a:r>
            <a:endParaRPr sz="1700">
              <a:latin typeface="Arial"/>
              <a:cs typeface="Arial"/>
            </a:endParaRPr>
          </a:p>
        </p:txBody>
      </p:sp>
      <p:sp>
        <p:nvSpPr>
          <p:cNvPr id="4" name="object 4"/>
          <p:cNvSpPr txBox="1"/>
          <p:nvPr/>
        </p:nvSpPr>
        <p:spPr>
          <a:xfrm>
            <a:off x="5498084" y="4685791"/>
            <a:ext cx="1880235" cy="456565"/>
          </a:xfrm>
          <a:prstGeom prst="rect">
            <a:avLst/>
          </a:prstGeom>
        </p:spPr>
        <p:txBody>
          <a:bodyPr vert="horz" wrap="square" lIns="0" tIns="15875" rIns="0" bIns="0" rtlCol="0">
            <a:spAutoFit/>
          </a:bodyPr>
          <a:lstStyle/>
          <a:p>
            <a:pPr marL="12700">
              <a:lnSpc>
                <a:spcPct val="100000"/>
              </a:lnSpc>
              <a:spcBef>
                <a:spcPts val="125"/>
              </a:spcBef>
            </a:pPr>
            <a:r>
              <a:rPr sz="2800" b="1" spc="-10" dirty="0">
                <a:solidFill>
                  <a:srgbClr val="FF0000"/>
                </a:solidFill>
                <a:latin typeface="Arial"/>
                <a:cs typeface="Arial"/>
              </a:rPr>
              <a:t>NETWORK</a:t>
            </a:r>
            <a:endParaRPr sz="2800">
              <a:latin typeface="Arial"/>
              <a:cs typeface="Arial"/>
            </a:endParaRPr>
          </a:p>
        </p:txBody>
      </p:sp>
      <p:sp>
        <p:nvSpPr>
          <p:cNvPr id="5" name="object 5"/>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6" name="object 6"/>
          <p:cNvSpPr txBox="1"/>
          <p:nvPr/>
        </p:nvSpPr>
        <p:spPr>
          <a:xfrm>
            <a:off x="78739" y="178562"/>
            <a:ext cx="2101215" cy="330200"/>
          </a:xfrm>
          <a:prstGeom prst="rect">
            <a:avLst/>
          </a:prstGeom>
        </p:spPr>
        <p:txBody>
          <a:bodyPr vert="horz" wrap="square" lIns="0" tIns="12065" rIns="0" bIns="0" rtlCol="0">
            <a:spAutoFit/>
          </a:bodyPr>
          <a:lstStyle/>
          <a:p>
            <a:pPr marL="12700">
              <a:lnSpc>
                <a:spcPct val="100000"/>
              </a:lnSpc>
              <a:spcBef>
                <a:spcPts val="95"/>
              </a:spcBef>
            </a:pPr>
            <a:r>
              <a:rPr sz="2000" b="1" dirty="0">
                <a:solidFill>
                  <a:srgbClr val="FFFFFF"/>
                </a:solidFill>
                <a:latin typeface="Arial"/>
                <a:cs typeface="Arial"/>
              </a:rPr>
              <a:t>HUMANS</a:t>
            </a:r>
            <a:r>
              <a:rPr sz="2000" b="1" spc="-85" dirty="0">
                <a:solidFill>
                  <a:srgbClr val="FFFFFF"/>
                </a:solidFill>
                <a:latin typeface="Arial"/>
                <a:cs typeface="Arial"/>
              </a:rPr>
              <a:t> </a:t>
            </a:r>
            <a:r>
              <a:rPr sz="2000" b="1" spc="-20" dirty="0">
                <a:solidFill>
                  <a:srgbClr val="FFFFFF"/>
                </a:solidFill>
                <a:latin typeface="Arial"/>
                <a:cs typeface="Arial"/>
              </a:rPr>
              <a:t>GENES</a:t>
            </a:r>
            <a:endParaRPr sz="2000">
              <a:latin typeface="Arial"/>
              <a:cs typeface="Arial"/>
            </a:endParaRPr>
          </a:p>
        </p:txBody>
      </p:sp>
      <p:grpSp>
        <p:nvGrpSpPr>
          <p:cNvPr id="7" name="object 7"/>
          <p:cNvGrpSpPr/>
          <p:nvPr/>
        </p:nvGrpSpPr>
        <p:grpSpPr>
          <a:xfrm>
            <a:off x="6293358" y="4095750"/>
            <a:ext cx="209550" cy="716280"/>
            <a:chOff x="6293358" y="4095750"/>
            <a:chExt cx="209550" cy="716280"/>
          </a:xfrm>
        </p:grpSpPr>
        <p:pic>
          <p:nvPicPr>
            <p:cNvPr id="8" name="object 8"/>
            <p:cNvPicPr/>
            <p:nvPr/>
          </p:nvPicPr>
          <p:blipFill>
            <a:blip r:embed="rId3" cstate="print"/>
            <a:stretch>
              <a:fillRect/>
            </a:stretch>
          </p:blipFill>
          <p:spPr>
            <a:xfrm>
              <a:off x="6293358" y="4095750"/>
              <a:ext cx="209548" cy="716279"/>
            </a:xfrm>
            <a:prstGeom prst="rect">
              <a:avLst/>
            </a:prstGeom>
          </p:spPr>
        </p:pic>
        <p:sp>
          <p:nvSpPr>
            <p:cNvPr id="9" name="object 9"/>
            <p:cNvSpPr/>
            <p:nvPr/>
          </p:nvSpPr>
          <p:spPr>
            <a:xfrm>
              <a:off x="6398133" y="4154804"/>
              <a:ext cx="1905" cy="532765"/>
            </a:xfrm>
            <a:custGeom>
              <a:avLst/>
              <a:gdLst/>
              <a:ahLst/>
              <a:cxnLst/>
              <a:rect l="l" t="t" r="r" b="b"/>
              <a:pathLst>
                <a:path w="1904" h="532764">
                  <a:moveTo>
                    <a:pt x="1587" y="0"/>
                  </a:moveTo>
                  <a:lnTo>
                    <a:pt x="0" y="532599"/>
                  </a:lnTo>
                </a:path>
              </a:pathLst>
            </a:custGeom>
            <a:ln w="25400">
              <a:solidFill>
                <a:srgbClr val="7E7E7E"/>
              </a:solidFill>
              <a:prstDash val="sysDash"/>
            </a:ln>
          </p:spPr>
          <p:txBody>
            <a:bodyPr wrap="square" lIns="0" tIns="0" rIns="0" bIns="0" rtlCol="0"/>
            <a:lstStyle/>
            <a:p>
              <a:endParaRPr/>
            </a:p>
          </p:txBody>
        </p:sp>
        <p:pic>
          <p:nvPicPr>
            <p:cNvPr id="10" name="object 10"/>
            <p:cNvPicPr/>
            <p:nvPr/>
          </p:nvPicPr>
          <p:blipFill>
            <a:blip r:embed="rId4" cstate="print"/>
            <a:stretch>
              <a:fillRect/>
            </a:stretch>
          </p:blipFill>
          <p:spPr>
            <a:xfrm>
              <a:off x="6334628" y="4623911"/>
              <a:ext cx="127000" cy="127000"/>
            </a:xfrm>
            <a:prstGeom prst="rect">
              <a:avLst/>
            </a:prstGeom>
          </p:spPr>
        </p:pic>
        <p:pic>
          <p:nvPicPr>
            <p:cNvPr id="11" name="object 11"/>
            <p:cNvPicPr/>
            <p:nvPr/>
          </p:nvPicPr>
          <p:blipFill>
            <a:blip r:embed="rId5" cstate="print"/>
            <a:stretch>
              <a:fillRect/>
            </a:stretch>
          </p:blipFill>
          <p:spPr>
            <a:xfrm>
              <a:off x="6361620" y="4116704"/>
              <a:ext cx="76200" cy="76200"/>
            </a:xfrm>
            <a:prstGeom prst="rect">
              <a:avLst/>
            </a:prstGeom>
          </p:spPr>
        </p:pic>
      </p:grpSp>
      <p:sp>
        <p:nvSpPr>
          <p:cNvPr id="12" name="object 12"/>
          <p:cNvSpPr txBox="1"/>
          <p:nvPr/>
        </p:nvSpPr>
        <p:spPr>
          <a:xfrm>
            <a:off x="4787459" y="720195"/>
            <a:ext cx="1746250" cy="793750"/>
          </a:xfrm>
          <a:prstGeom prst="rect">
            <a:avLst/>
          </a:prstGeom>
        </p:spPr>
        <p:txBody>
          <a:bodyPr vert="horz" wrap="square" lIns="0" tIns="12700" rIns="0" bIns="0" rtlCol="0">
            <a:spAutoFit/>
          </a:bodyPr>
          <a:lstStyle/>
          <a:p>
            <a:pPr marL="12700" marR="5080">
              <a:lnSpc>
                <a:spcPct val="120000"/>
              </a:lnSpc>
              <a:spcBef>
                <a:spcPts val="100"/>
              </a:spcBef>
            </a:pPr>
            <a:r>
              <a:rPr sz="2100" b="1" spc="-10" dirty="0">
                <a:solidFill>
                  <a:srgbClr val="404040"/>
                </a:solidFill>
                <a:latin typeface="Arial"/>
                <a:cs typeface="Arial"/>
              </a:rPr>
              <a:t>Drosophila Melanogaster</a:t>
            </a:r>
            <a:endParaRPr sz="2100">
              <a:latin typeface="Arial"/>
              <a:cs typeface="Arial"/>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1120775">
              <a:lnSpc>
                <a:spcPts val="1240"/>
              </a:lnSpc>
            </a:pPr>
            <a:fld id="{81D60167-4931-47E6-BA6A-407CBD079E47}" type="slidenum">
              <a:rPr spc="-25" dirty="0"/>
              <a:t>34</a:t>
            </a:fld>
            <a:endParaRPr spc="-25" dirty="0"/>
          </a:p>
        </p:txBody>
      </p:sp>
      <p:sp>
        <p:nvSpPr>
          <p:cNvPr id="15" name="object 15"/>
          <p:cNvSpPr txBox="1"/>
          <p:nvPr/>
        </p:nvSpPr>
        <p:spPr>
          <a:xfrm>
            <a:off x="6631940" y="5440699"/>
            <a:ext cx="1678305" cy="153670"/>
          </a:xfrm>
          <a:prstGeom prst="rect">
            <a:avLst/>
          </a:prstGeom>
        </p:spPr>
        <p:txBody>
          <a:bodyPr vert="horz" wrap="square" lIns="0" tIns="1905" rIns="0" bIns="0" rtlCol="0">
            <a:spAutoFit/>
          </a:bodyPr>
          <a:lstStyle/>
          <a:p>
            <a:pPr marL="12700">
              <a:lnSpc>
                <a:spcPct val="100000"/>
              </a:lnSpc>
              <a:spcBef>
                <a:spcPts val="15"/>
              </a:spcBef>
            </a:pPr>
            <a:r>
              <a:rPr sz="900" b="1" dirty="0">
                <a:solidFill>
                  <a:srgbClr val="A6A6A6"/>
                </a:solidFill>
                <a:latin typeface="Arial"/>
                <a:cs typeface="Arial"/>
              </a:rPr>
              <a:t>Network</a:t>
            </a:r>
            <a:r>
              <a:rPr sz="900" b="1" spc="-45" dirty="0">
                <a:solidFill>
                  <a:srgbClr val="A6A6A6"/>
                </a:solidFill>
                <a:latin typeface="Arial"/>
                <a:cs typeface="Arial"/>
              </a:rPr>
              <a:t> </a:t>
            </a:r>
            <a:r>
              <a:rPr sz="900" b="1" dirty="0">
                <a:solidFill>
                  <a:srgbClr val="A6A6A6"/>
                </a:solidFill>
                <a:latin typeface="Arial"/>
                <a:cs typeface="Arial"/>
              </a:rPr>
              <a:t>Science:</a:t>
            </a:r>
            <a:r>
              <a:rPr sz="900" b="1" spc="-15" dirty="0">
                <a:solidFill>
                  <a:srgbClr val="A6A6A6"/>
                </a:solidFill>
                <a:latin typeface="Arial"/>
                <a:cs typeface="Arial"/>
              </a:rPr>
              <a:t> </a:t>
            </a:r>
            <a:r>
              <a:rPr sz="900" b="1" spc="-10" dirty="0">
                <a:solidFill>
                  <a:srgbClr val="A6A6A6"/>
                </a:solidFill>
                <a:latin typeface="Arial"/>
                <a:cs typeface="Arial"/>
              </a:rPr>
              <a:t>Introduction</a:t>
            </a:r>
            <a:endParaRPr sz="900">
              <a:latin typeface="Arial"/>
              <a:cs typeface="Arial"/>
            </a:endParaRPr>
          </a:p>
        </p:txBody>
      </p:sp>
      <p:sp>
        <p:nvSpPr>
          <p:cNvPr id="13" name="object 13"/>
          <p:cNvSpPr txBox="1">
            <a:spLocks noGrp="1"/>
          </p:cNvSpPr>
          <p:nvPr>
            <p:ph type="title"/>
          </p:nvPr>
        </p:nvSpPr>
        <p:spPr>
          <a:xfrm>
            <a:off x="2745870" y="720195"/>
            <a:ext cx="1049020" cy="793750"/>
          </a:xfrm>
          <a:prstGeom prst="rect">
            <a:avLst/>
          </a:prstGeom>
        </p:spPr>
        <p:txBody>
          <a:bodyPr vert="horz" wrap="square" lIns="0" tIns="12700" rIns="0" bIns="0" rtlCol="0">
            <a:spAutoFit/>
          </a:bodyPr>
          <a:lstStyle/>
          <a:p>
            <a:pPr marL="12700" marR="5080">
              <a:lnSpc>
                <a:spcPct val="120000"/>
              </a:lnSpc>
              <a:spcBef>
                <a:spcPts val="100"/>
              </a:spcBef>
            </a:pPr>
            <a:r>
              <a:rPr sz="2100" spc="-20" dirty="0">
                <a:solidFill>
                  <a:srgbClr val="404040"/>
                </a:solidFill>
              </a:rPr>
              <a:t>Homo </a:t>
            </a:r>
            <a:r>
              <a:rPr sz="2100" spc="-10" dirty="0">
                <a:solidFill>
                  <a:srgbClr val="404040"/>
                </a:solidFill>
              </a:rPr>
              <a:t>Sapiens</a:t>
            </a:r>
            <a:endParaRPr sz="21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THE</a:t>
            </a:r>
            <a:r>
              <a:rPr spc="-40" dirty="0"/>
              <a:t> </a:t>
            </a:r>
            <a:r>
              <a:rPr dirty="0"/>
              <a:t>ROLE</a:t>
            </a:r>
            <a:r>
              <a:rPr spc="-35" dirty="0"/>
              <a:t> </a:t>
            </a:r>
            <a:r>
              <a:rPr dirty="0"/>
              <a:t>OF</a:t>
            </a:r>
            <a:r>
              <a:rPr spc="-55" dirty="0"/>
              <a:t> </a:t>
            </a:r>
            <a:r>
              <a:rPr spc="-10" dirty="0"/>
              <a:t>NETWORKS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120775">
              <a:lnSpc>
                <a:spcPts val="1240"/>
              </a:lnSpc>
            </a:pPr>
            <a:fld id="{81D60167-4931-47E6-BA6A-407CBD079E47}" type="slidenum">
              <a:rPr spc="-25" dirty="0"/>
              <a:t>35</a:t>
            </a:fld>
            <a:endParaRPr spc="-25" dirty="0"/>
          </a:p>
        </p:txBody>
      </p:sp>
      <p:sp>
        <p:nvSpPr>
          <p:cNvPr id="7" name="object 7"/>
          <p:cNvSpPr txBox="1"/>
          <p:nvPr/>
        </p:nvSpPr>
        <p:spPr>
          <a:xfrm>
            <a:off x="6631940" y="5440699"/>
            <a:ext cx="1678305" cy="153670"/>
          </a:xfrm>
          <a:prstGeom prst="rect">
            <a:avLst/>
          </a:prstGeom>
        </p:spPr>
        <p:txBody>
          <a:bodyPr vert="horz" wrap="square" lIns="0" tIns="1905" rIns="0" bIns="0" rtlCol="0">
            <a:spAutoFit/>
          </a:bodyPr>
          <a:lstStyle/>
          <a:p>
            <a:pPr marL="12700">
              <a:lnSpc>
                <a:spcPct val="100000"/>
              </a:lnSpc>
              <a:spcBef>
                <a:spcPts val="15"/>
              </a:spcBef>
            </a:pPr>
            <a:r>
              <a:rPr sz="900" b="1" dirty="0">
                <a:solidFill>
                  <a:srgbClr val="A6A6A6"/>
                </a:solidFill>
                <a:latin typeface="Arial"/>
                <a:cs typeface="Arial"/>
              </a:rPr>
              <a:t>Network</a:t>
            </a:r>
            <a:r>
              <a:rPr sz="900" b="1" spc="-45" dirty="0">
                <a:solidFill>
                  <a:srgbClr val="A6A6A6"/>
                </a:solidFill>
                <a:latin typeface="Arial"/>
                <a:cs typeface="Arial"/>
              </a:rPr>
              <a:t> </a:t>
            </a:r>
            <a:r>
              <a:rPr sz="900" b="1" dirty="0">
                <a:solidFill>
                  <a:srgbClr val="A6A6A6"/>
                </a:solidFill>
                <a:latin typeface="Arial"/>
                <a:cs typeface="Arial"/>
              </a:rPr>
              <a:t>Science:</a:t>
            </a:r>
            <a:r>
              <a:rPr sz="900" b="1" spc="-15" dirty="0">
                <a:solidFill>
                  <a:srgbClr val="A6A6A6"/>
                </a:solidFill>
                <a:latin typeface="Arial"/>
                <a:cs typeface="Arial"/>
              </a:rPr>
              <a:t> </a:t>
            </a:r>
            <a:r>
              <a:rPr sz="900" b="1" spc="-10" dirty="0">
                <a:solidFill>
                  <a:srgbClr val="A6A6A6"/>
                </a:solidFill>
                <a:latin typeface="Arial"/>
                <a:cs typeface="Arial"/>
              </a:rPr>
              <a:t>Introduction</a:t>
            </a:r>
            <a:endParaRPr sz="900">
              <a:latin typeface="Arial"/>
              <a:cs typeface="Arial"/>
            </a:endParaRPr>
          </a:p>
        </p:txBody>
      </p:sp>
      <p:sp>
        <p:nvSpPr>
          <p:cNvPr id="4" name="object 4"/>
          <p:cNvSpPr txBox="1"/>
          <p:nvPr/>
        </p:nvSpPr>
        <p:spPr>
          <a:xfrm>
            <a:off x="1107439" y="1131824"/>
            <a:ext cx="6156960" cy="757555"/>
          </a:xfrm>
          <a:prstGeom prst="rect">
            <a:avLst/>
          </a:prstGeom>
        </p:spPr>
        <p:txBody>
          <a:bodyPr vert="horz" wrap="square" lIns="0" tIns="12700" rIns="0" bIns="0" rtlCol="0">
            <a:spAutoFit/>
          </a:bodyPr>
          <a:lstStyle/>
          <a:p>
            <a:pPr marL="12700" marR="5080">
              <a:lnSpc>
                <a:spcPct val="100000"/>
              </a:lnSpc>
              <a:spcBef>
                <a:spcPts val="100"/>
              </a:spcBef>
            </a:pPr>
            <a:r>
              <a:rPr sz="1600" dirty="0">
                <a:latin typeface="Arial"/>
                <a:cs typeface="Arial"/>
              </a:rPr>
              <a:t>Behind</a:t>
            </a:r>
            <a:r>
              <a:rPr sz="1600" spc="-35" dirty="0">
                <a:latin typeface="Arial"/>
                <a:cs typeface="Arial"/>
              </a:rPr>
              <a:t> </a:t>
            </a:r>
            <a:r>
              <a:rPr sz="1600" dirty="0">
                <a:latin typeface="Arial"/>
                <a:cs typeface="Arial"/>
              </a:rPr>
              <a:t>each</a:t>
            </a:r>
            <a:r>
              <a:rPr sz="1600" spc="-25" dirty="0">
                <a:latin typeface="Arial"/>
                <a:cs typeface="Arial"/>
              </a:rPr>
              <a:t> </a:t>
            </a:r>
            <a:r>
              <a:rPr sz="1600" dirty="0">
                <a:latin typeface="Arial"/>
                <a:cs typeface="Arial"/>
              </a:rPr>
              <a:t>system</a:t>
            </a:r>
            <a:r>
              <a:rPr sz="1600" spc="-20" dirty="0">
                <a:latin typeface="Arial"/>
                <a:cs typeface="Arial"/>
              </a:rPr>
              <a:t> </a:t>
            </a:r>
            <a:r>
              <a:rPr sz="1600" dirty="0">
                <a:latin typeface="Arial"/>
                <a:cs typeface="Arial"/>
              </a:rPr>
              <a:t>studied</a:t>
            </a:r>
            <a:r>
              <a:rPr sz="1600" spc="-30" dirty="0">
                <a:latin typeface="Arial"/>
                <a:cs typeface="Arial"/>
              </a:rPr>
              <a:t> </a:t>
            </a:r>
            <a:r>
              <a:rPr sz="1600" dirty="0">
                <a:latin typeface="Arial"/>
                <a:cs typeface="Arial"/>
              </a:rPr>
              <a:t>in</a:t>
            </a:r>
            <a:r>
              <a:rPr sz="1600" spc="-20" dirty="0">
                <a:latin typeface="Arial"/>
                <a:cs typeface="Arial"/>
              </a:rPr>
              <a:t> </a:t>
            </a:r>
            <a:r>
              <a:rPr sz="1600" dirty="0">
                <a:latin typeface="Arial"/>
                <a:cs typeface="Arial"/>
              </a:rPr>
              <a:t>complexity</a:t>
            </a:r>
            <a:r>
              <a:rPr sz="1600" spc="-25" dirty="0">
                <a:latin typeface="Arial"/>
                <a:cs typeface="Arial"/>
              </a:rPr>
              <a:t> </a:t>
            </a:r>
            <a:r>
              <a:rPr sz="1600" dirty="0">
                <a:latin typeface="Arial"/>
                <a:cs typeface="Arial"/>
              </a:rPr>
              <a:t>there</a:t>
            </a:r>
            <a:r>
              <a:rPr sz="1600" spc="-20" dirty="0">
                <a:latin typeface="Arial"/>
                <a:cs typeface="Arial"/>
              </a:rPr>
              <a:t> </a:t>
            </a:r>
            <a:r>
              <a:rPr sz="1600" dirty="0">
                <a:latin typeface="Arial"/>
                <a:cs typeface="Arial"/>
              </a:rPr>
              <a:t>is</a:t>
            </a:r>
            <a:r>
              <a:rPr sz="1600" spc="-20" dirty="0">
                <a:latin typeface="Arial"/>
                <a:cs typeface="Arial"/>
              </a:rPr>
              <a:t> </a:t>
            </a:r>
            <a:r>
              <a:rPr sz="1600" dirty="0">
                <a:latin typeface="Arial"/>
                <a:cs typeface="Arial"/>
              </a:rPr>
              <a:t>an</a:t>
            </a:r>
            <a:r>
              <a:rPr sz="1600" spc="-20" dirty="0">
                <a:latin typeface="Arial"/>
                <a:cs typeface="Arial"/>
              </a:rPr>
              <a:t> </a:t>
            </a:r>
            <a:r>
              <a:rPr sz="1600" dirty="0">
                <a:latin typeface="Arial"/>
                <a:cs typeface="Arial"/>
              </a:rPr>
              <a:t>intricate</a:t>
            </a:r>
            <a:r>
              <a:rPr sz="1600" spc="-25" dirty="0">
                <a:latin typeface="Arial"/>
                <a:cs typeface="Arial"/>
              </a:rPr>
              <a:t> </a:t>
            </a:r>
            <a:r>
              <a:rPr sz="1600" spc="-10" dirty="0">
                <a:latin typeface="Arial"/>
                <a:cs typeface="Arial"/>
              </a:rPr>
              <a:t>wiring </a:t>
            </a:r>
            <a:r>
              <a:rPr sz="1600" dirty="0">
                <a:latin typeface="Arial"/>
                <a:cs typeface="Arial"/>
              </a:rPr>
              <a:t>diagram,</a:t>
            </a:r>
            <a:r>
              <a:rPr sz="1600" spc="-20" dirty="0">
                <a:latin typeface="Arial"/>
                <a:cs typeface="Arial"/>
              </a:rPr>
              <a:t> </a:t>
            </a:r>
            <a:r>
              <a:rPr sz="1600" dirty="0">
                <a:latin typeface="Arial"/>
                <a:cs typeface="Arial"/>
              </a:rPr>
              <a:t>or</a:t>
            </a:r>
            <a:r>
              <a:rPr sz="1600" spc="-30" dirty="0">
                <a:latin typeface="Arial"/>
                <a:cs typeface="Arial"/>
              </a:rPr>
              <a:t> </a:t>
            </a:r>
            <a:r>
              <a:rPr sz="1600" dirty="0">
                <a:latin typeface="Arial"/>
                <a:cs typeface="Arial"/>
              </a:rPr>
              <a:t>a</a:t>
            </a:r>
            <a:r>
              <a:rPr sz="1600" spc="-30" dirty="0">
                <a:latin typeface="Arial"/>
                <a:cs typeface="Arial"/>
              </a:rPr>
              <a:t> </a:t>
            </a:r>
            <a:r>
              <a:rPr sz="1600" b="1" dirty="0">
                <a:latin typeface="Arial"/>
                <a:cs typeface="Arial"/>
              </a:rPr>
              <a:t>network</a:t>
            </a:r>
            <a:r>
              <a:rPr sz="1600" dirty="0">
                <a:latin typeface="Arial"/>
                <a:cs typeface="Arial"/>
              </a:rPr>
              <a:t>,</a:t>
            </a:r>
            <a:r>
              <a:rPr sz="1600" spc="-25" dirty="0">
                <a:latin typeface="Arial"/>
                <a:cs typeface="Arial"/>
              </a:rPr>
              <a:t> </a:t>
            </a:r>
            <a:r>
              <a:rPr sz="1600" dirty="0">
                <a:latin typeface="Arial"/>
                <a:cs typeface="Arial"/>
              </a:rPr>
              <a:t>that</a:t>
            </a:r>
            <a:r>
              <a:rPr sz="1600" spc="-15" dirty="0">
                <a:latin typeface="Arial"/>
                <a:cs typeface="Arial"/>
              </a:rPr>
              <a:t> </a:t>
            </a:r>
            <a:r>
              <a:rPr sz="1600" dirty="0">
                <a:latin typeface="Arial"/>
                <a:cs typeface="Arial"/>
              </a:rPr>
              <a:t>defines</a:t>
            </a:r>
            <a:r>
              <a:rPr sz="1600" spc="-35" dirty="0">
                <a:latin typeface="Arial"/>
                <a:cs typeface="Arial"/>
              </a:rPr>
              <a:t> </a:t>
            </a:r>
            <a:r>
              <a:rPr sz="1600" dirty="0">
                <a:latin typeface="Arial"/>
                <a:cs typeface="Arial"/>
              </a:rPr>
              <a:t>the</a:t>
            </a:r>
            <a:r>
              <a:rPr sz="1600" spc="-25" dirty="0">
                <a:latin typeface="Arial"/>
                <a:cs typeface="Arial"/>
              </a:rPr>
              <a:t> </a:t>
            </a:r>
            <a:r>
              <a:rPr sz="1600" dirty="0">
                <a:latin typeface="Arial"/>
                <a:cs typeface="Arial"/>
              </a:rPr>
              <a:t>interactions</a:t>
            </a:r>
            <a:r>
              <a:rPr sz="1600" spc="-30" dirty="0">
                <a:latin typeface="Arial"/>
                <a:cs typeface="Arial"/>
              </a:rPr>
              <a:t> </a:t>
            </a:r>
            <a:r>
              <a:rPr sz="1600" dirty="0">
                <a:latin typeface="Arial"/>
                <a:cs typeface="Arial"/>
              </a:rPr>
              <a:t>between</a:t>
            </a:r>
            <a:r>
              <a:rPr sz="1600" spc="-35" dirty="0">
                <a:latin typeface="Arial"/>
                <a:cs typeface="Arial"/>
              </a:rPr>
              <a:t> </a:t>
            </a:r>
            <a:r>
              <a:rPr sz="1600" spc="-25" dirty="0">
                <a:latin typeface="Arial"/>
                <a:cs typeface="Arial"/>
              </a:rPr>
              <a:t>the </a:t>
            </a:r>
            <a:r>
              <a:rPr sz="1600" spc="-10" dirty="0">
                <a:latin typeface="Arial"/>
                <a:cs typeface="Arial"/>
              </a:rPr>
              <a:t>component.</a:t>
            </a:r>
            <a:endParaRPr sz="1600">
              <a:latin typeface="Arial"/>
              <a:cs typeface="Arial"/>
            </a:endParaRPr>
          </a:p>
        </p:txBody>
      </p:sp>
      <p:sp>
        <p:nvSpPr>
          <p:cNvPr id="5" name="object 5"/>
          <p:cNvSpPr txBox="1"/>
          <p:nvPr/>
        </p:nvSpPr>
        <p:spPr>
          <a:xfrm>
            <a:off x="1107439" y="2272538"/>
            <a:ext cx="6820534" cy="2562860"/>
          </a:xfrm>
          <a:prstGeom prst="rect">
            <a:avLst/>
          </a:prstGeom>
        </p:spPr>
        <p:txBody>
          <a:bodyPr vert="horz" wrap="square" lIns="0" tIns="90170" rIns="0" bIns="0" rtlCol="0">
            <a:spAutoFit/>
          </a:bodyPr>
          <a:lstStyle/>
          <a:p>
            <a:pPr marL="12700" marR="5080">
              <a:lnSpc>
                <a:spcPts val="4860"/>
              </a:lnSpc>
              <a:spcBef>
                <a:spcPts val="710"/>
              </a:spcBef>
            </a:pPr>
            <a:r>
              <a:rPr sz="4500" dirty="0">
                <a:latin typeface="Arial"/>
                <a:cs typeface="Arial"/>
              </a:rPr>
              <a:t>We</a:t>
            </a:r>
            <a:r>
              <a:rPr sz="4500" spc="-55" dirty="0">
                <a:latin typeface="Arial"/>
                <a:cs typeface="Arial"/>
              </a:rPr>
              <a:t> </a:t>
            </a:r>
            <a:r>
              <a:rPr sz="4500" dirty="0">
                <a:latin typeface="Arial"/>
                <a:cs typeface="Arial"/>
              </a:rPr>
              <a:t>will</a:t>
            </a:r>
            <a:r>
              <a:rPr sz="4500" spc="-65" dirty="0">
                <a:latin typeface="Arial"/>
                <a:cs typeface="Arial"/>
              </a:rPr>
              <a:t> </a:t>
            </a:r>
            <a:r>
              <a:rPr sz="4500" dirty="0">
                <a:latin typeface="Arial"/>
                <a:cs typeface="Arial"/>
              </a:rPr>
              <a:t>never</a:t>
            </a:r>
            <a:r>
              <a:rPr sz="4500" spc="-60" dirty="0">
                <a:latin typeface="Arial"/>
                <a:cs typeface="Arial"/>
              </a:rPr>
              <a:t> </a:t>
            </a:r>
            <a:r>
              <a:rPr sz="4500" spc="-10" dirty="0">
                <a:latin typeface="Arial"/>
                <a:cs typeface="Arial"/>
              </a:rPr>
              <a:t>understand </a:t>
            </a:r>
            <a:r>
              <a:rPr sz="4500" dirty="0">
                <a:latin typeface="Arial"/>
                <a:cs typeface="Arial"/>
              </a:rPr>
              <a:t>complex</a:t>
            </a:r>
            <a:r>
              <a:rPr sz="4500" spc="-35" dirty="0">
                <a:latin typeface="Arial"/>
                <a:cs typeface="Arial"/>
              </a:rPr>
              <a:t> </a:t>
            </a:r>
            <a:r>
              <a:rPr sz="4500" dirty="0">
                <a:latin typeface="Arial"/>
                <a:cs typeface="Arial"/>
              </a:rPr>
              <a:t>system</a:t>
            </a:r>
            <a:r>
              <a:rPr sz="4500" spc="-15" dirty="0">
                <a:latin typeface="Arial"/>
                <a:cs typeface="Arial"/>
              </a:rPr>
              <a:t> </a:t>
            </a:r>
            <a:r>
              <a:rPr sz="4500" dirty="0">
                <a:latin typeface="Arial"/>
                <a:cs typeface="Arial"/>
              </a:rPr>
              <a:t>unless</a:t>
            </a:r>
            <a:r>
              <a:rPr sz="4500" spc="-20" dirty="0">
                <a:latin typeface="Arial"/>
                <a:cs typeface="Arial"/>
              </a:rPr>
              <a:t> </a:t>
            </a:r>
            <a:r>
              <a:rPr sz="4500" spc="-25" dirty="0">
                <a:latin typeface="Arial"/>
                <a:cs typeface="Arial"/>
              </a:rPr>
              <a:t>we </a:t>
            </a:r>
            <a:r>
              <a:rPr sz="4500" dirty="0">
                <a:latin typeface="Arial"/>
                <a:cs typeface="Arial"/>
              </a:rPr>
              <a:t>map</a:t>
            </a:r>
            <a:r>
              <a:rPr sz="4500" spc="-15" dirty="0">
                <a:latin typeface="Arial"/>
                <a:cs typeface="Arial"/>
              </a:rPr>
              <a:t> </a:t>
            </a:r>
            <a:r>
              <a:rPr sz="4500" dirty="0">
                <a:latin typeface="Arial"/>
                <a:cs typeface="Arial"/>
              </a:rPr>
              <a:t>out</a:t>
            </a:r>
            <a:r>
              <a:rPr sz="4500" spc="-10" dirty="0">
                <a:latin typeface="Arial"/>
                <a:cs typeface="Arial"/>
              </a:rPr>
              <a:t> </a:t>
            </a:r>
            <a:r>
              <a:rPr sz="4500" dirty="0">
                <a:latin typeface="Arial"/>
                <a:cs typeface="Arial"/>
              </a:rPr>
              <a:t>and</a:t>
            </a:r>
            <a:r>
              <a:rPr sz="4500" spc="-15" dirty="0">
                <a:latin typeface="Arial"/>
                <a:cs typeface="Arial"/>
              </a:rPr>
              <a:t> </a:t>
            </a:r>
            <a:r>
              <a:rPr sz="4500" spc="-10" dirty="0">
                <a:latin typeface="Arial"/>
                <a:cs typeface="Arial"/>
              </a:rPr>
              <a:t>understand </a:t>
            </a:r>
            <a:r>
              <a:rPr sz="4500" dirty="0">
                <a:latin typeface="Arial"/>
                <a:cs typeface="Arial"/>
              </a:rPr>
              <a:t>the</a:t>
            </a:r>
            <a:r>
              <a:rPr sz="4500" spc="-30" dirty="0">
                <a:latin typeface="Arial"/>
                <a:cs typeface="Arial"/>
              </a:rPr>
              <a:t> </a:t>
            </a:r>
            <a:r>
              <a:rPr sz="4500" dirty="0">
                <a:latin typeface="Arial"/>
                <a:cs typeface="Arial"/>
              </a:rPr>
              <a:t>networks</a:t>
            </a:r>
            <a:r>
              <a:rPr sz="4500" spc="-30" dirty="0">
                <a:latin typeface="Arial"/>
                <a:cs typeface="Arial"/>
              </a:rPr>
              <a:t> </a:t>
            </a:r>
            <a:r>
              <a:rPr sz="4500" dirty="0">
                <a:latin typeface="Arial"/>
                <a:cs typeface="Arial"/>
              </a:rPr>
              <a:t>behind</a:t>
            </a:r>
            <a:r>
              <a:rPr sz="4500" spc="-35" dirty="0">
                <a:latin typeface="Arial"/>
                <a:cs typeface="Arial"/>
              </a:rPr>
              <a:t> </a:t>
            </a:r>
            <a:r>
              <a:rPr sz="4500" spc="-10" dirty="0">
                <a:latin typeface="Arial"/>
                <a:cs typeface="Arial"/>
              </a:rPr>
              <a:t>them.</a:t>
            </a:r>
            <a:endParaRPr sz="45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9980" y="2131430"/>
            <a:ext cx="8942070" cy="1366520"/>
          </a:xfrm>
          <a:prstGeom prst="rect">
            <a:avLst/>
          </a:prstGeom>
        </p:spPr>
        <p:txBody>
          <a:bodyPr vert="horz" wrap="square" lIns="0" tIns="12065" rIns="0" bIns="0" rtlCol="0">
            <a:spAutoFit/>
          </a:bodyPr>
          <a:lstStyle/>
          <a:p>
            <a:pPr marL="1900555" marR="5080" indent="-1888489">
              <a:lnSpc>
                <a:spcPct val="100000"/>
              </a:lnSpc>
              <a:spcBef>
                <a:spcPts val="95"/>
              </a:spcBef>
            </a:pPr>
            <a:r>
              <a:rPr sz="4400" dirty="0">
                <a:latin typeface="Calibri"/>
                <a:cs typeface="Calibri"/>
              </a:rPr>
              <a:t>TWO</a:t>
            </a:r>
            <a:r>
              <a:rPr sz="4400" spc="-135" dirty="0">
                <a:latin typeface="Calibri"/>
                <a:cs typeface="Calibri"/>
              </a:rPr>
              <a:t> </a:t>
            </a:r>
            <a:r>
              <a:rPr sz="4400" spc="-10" dirty="0">
                <a:latin typeface="Calibri"/>
                <a:cs typeface="Calibri"/>
              </a:rPr>
              <a:t>FORCES</a:t>
            </a:r>
            <a:r>
              <a:rPr sz="4400" spc="-135" dirty="0">
                <a:latin typeface="Calibri"/>
                <a:cs typeface="Calibri"/>
              </a:rPr>
              <a:t> </a:t>
            </a:r>
            <a:r>
              <a:rPr sz="4400" dirty="0">
                <a:latin typeface="Calibri"/>
                <a:cs typeface="Calibri"/>
              </a:rPr>
              <a:t>HELPED</a:t>
            </a:r>
            <a:r>
              <a:rPr sz="4400" spc="-140" dirty="0">
                <a:latin typeface="Calibri"/>
                <a:cs typeface="Calibri"/>
              </a:rPr>
              <a:t> </a:t>
            </a:r>
            <a:r>
              <a:rPr sz="4400" dirty="0">
                <a:latin typeface="Calibri"/>
                <a:cs typeface="Calibri"/>
              </a:rPr>
              <a:t>THE</a:t>
            </a:r>
            <a:r>
              <a:rPr sz="4400" spc="-140" dirty="0">
                <a:latin typeface="Calibri"/>
                <a:cs typeface="Calibri"/>
              </a:rPr>
              <a:t> </a:t>
            </a:r>
            <a:r>
              <a:rPr sz="4400" spc="-10" dirty="0">
                <a:latin typeface="Calibri"/>
                <a:cs typeface="Calibri"/>
              </a:rPr>
              <a:t>EMERGENCE </a:t>
            </a:r>
            <a:r>
              <a:rPr sz="4400" dirty="0">
                <a:latin typeface="Calibri"/>
                <a:cs typeface="Calibri"/>
              </a:rPr>
              <a:t>OF</a:t>
            </a:r>
            <a:r>
              <a:rPr sz="4400" spc="-125" dirty="0">
                <a:latin typeface="Calibri"/>
                <a:cs typeface="Calibri"/>
              </a:rPr>
              <a:t> </a:t>
            </a:r>
            <a:r>
              <a:rPr sz="4400" dirty="0">
                <a:latin typeface="Calibri"/>
                <a:cs typeface="Calibri"/>
              </a:rPr>
              <a:t>NETWORK</a:t>
            </a:r>
            <a:r>
              <a:rPr sz="4400" spc="-114" dirty="0">
                <a:latin typeface="Calibri"/>
                <a:cs typeface="Calibri"/>
              </a:rPr>
              <a:t> </a:t>
            </a:r>
            <a:r>
              <a:rPr sz="4400" spc="-10" dirty="0">
                <a:latin typeface="Calibri"/>
                <a:cs typeface="Calibri"/>
              </a:rPr>
              <a:t>SCIENCE</a:t>
            </a:r>
            <a:endParaRPr sz="4400">
              <a:latin typeface="Calibri"/>
              <a:cs typeface="Calibri"/>
            </a:endParaRPr>
          </a:p>
        </p:txBody>
      </p:sp>
      <p:sp>
        <p:nvSpPr>
          <p:cNvPr id="3" name="object 3"/>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4" name="object 4"/>
          <p:cNvSpPr txBox="1">
            <a:spLocks noGrp="1"/>
          </p:cNvSpPr>
          <p:nvPr>
            <p:ph type="ctrTitle"/>
          </p:nvPr>
        </p:nvSpPr>
        <p:spPr>
          <a:prstGeom prst="rect">
            <a:avLst/>
          </a:prstGeom>
        </p:spPr>
        <p:txBody>
          <a:bodyPr vert="horz" wrap="square" lIns="0" tIns="12065" rIns="0" bIns="0" rtlCol="0">
            <a:spAutoFit/>
          </a:bodyPr>
          <a:lstStyle/>
          <a:p>
            <a:pPr marL="12700">
              <a:lnSpc>
                <a:spcPct val="100000"/>
              </a:lnSpc>
              <a:spcBef>
                <a:spcPts val="95"/>
              </a:spcBef>
            </a:pPr>
            <a:r>
              <a:rPr dirty="0"/>
              <a:t>Section</a:t>
            </a:r>
            <a:r>
              <a:rPr spc="-80" dirty="0"/>
              <a:t> </a:t>
            </a:r>
            <a:r>
              <a:rPr spc="-50" dirty="0"/>
              <a:t>5</a:t>
            </a:r>
          </a:p>
        </p:txBody>
      </p:sp>
      <p:sp>
        <p:nvSpPr>
          <p:cNvPr id="5" name="object 5"/>
          <p:cNvSpPr/>
          <p:nvPr/>
        </p:nvSpPr>
        <p:spPr>
          <a:xfrm>
            <a:off x="2819400" y="152400"/>
            <a:ext cx="45720" cy="419100"/>
          </a:xfrm>
          <a:custGeom>
            <a:avLst/>
            <a:gdLst/>
            <a:ahLst/>
            <a:cxnLst/>
            <a:rect l="l" t="t" r="r" b="b"/>
            <a:pathLst>
              <a:path w="45719" h="419100">
                <a:moveTo>
                  <a:pt x="45719" y="0"/>
                </a:moveTo>
                <a:lnTo>
                  <a:pt x="0" y="0"/>
                </a:lnTo>
                <a:lnTo>
                  <a:pt x="0" y="419100"/>
                </a:lnTo>
                <a:lnTo>
                  <a:pt x="45719" y="419100"/>
                </a:lnTo>
                <a:lnTo>
                  <a:pt x="45719" y="0"/>
                </a:lnTo>
                <a:close/>
              </a:path>
            </a:pathLst>
          </a:custGeom>
          <a:solidFill>
            <a:srgbClr val="FFFFFF"/>
          </a:solid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120775">
              <a:lnSpc>
                <a:spcPts val="1240"/>
              </a:lnSpc>
            </a:pPr>
            <a:fld id="{81D60167-4931-47E6-BA6A-407CBD079E47}" type="slidenum">
              <a:rPr spc="-25" dirty="0"/>
              <a:t>36</a:t>
            </a:fld>
            <a:endParaRPr spc="-25" dirty="0"/>
          </a:p>
        </p:txBody>
      </p:sp>
      <p:sp>
        <p:nvSpPr>
          <p:cNvPr id="7" name="object 7"/>
          <p:cNvSpPr txBox="1"/>
          <p:nvPr/>
        </p:nvSpPr>
        <p:spPr>
          <a:xfrm>
            <a:off x="6631940" y="5440699"/>
            <a:ext cx="1678305" cy="153670"/>
          </a:xfrm>
          <a:prstGeom prst="rect">
            <a:avLst/>
          </a:prstGeom>
        </p:spPr>
        <p:txBody>
          <a:bodyPr vert="horz" wrap="square" lIns="0" tIns="1905" rIns="0" bIns="0" rtlCol="0">
            <a:spAutoFit/>
          </a:bodyPr>
          <a:lstStyle/>
          <a:p>
            <a:pPr marL="12700">
              <a:lnSpc>
                <a:spcPct val="100000"/>
              </a:lnSpc>
              <a:spcBef>
                <a:spcPts val="15"/>
              </a:spcBef>
            </a:pPr>
            <a:r>
              <a:rPr sz="900" b="1" dirty="0">
                <a:solidFill>
                  <a:srgbClr val="A6A6A6"/>
                </a:solidFill>
                <a:latin typeface="Arial"/>
                <a:cs typeface="Arial"/>
              </a:rPr>
              <a:t>Network</a:t>
            </a:r>
            <a:r>
              <a:rPr sz="900" b="1" spc="-45" dirty="0">
                <a:solidFill>
                  <a:srgbClr val="A6A6A6"/>
                </a:solidFill>
                <a:latin typeface="Arial"/>
                <a:cs typeface="Arial"/>
              </a:rPr>
              <a:t> </a:t>
            </a:r>
            <a:r>
              <a:rPr sz="900" b="1" dirty="0">
                <a:solidFill>
                  <a:srgbClr val="A6A6A6"/>
                </a:solidFill>
                <a:latin typeface="Arial"/>
                <a:cs typeface="Arial"/>
              </a:rPr>
              <a:t>Science:</a:t>
            </a:r>
            <a:r>
              <a:rPr sz="900" b="1" spc="-15" dirty="0">
                <a:solidFill>
                  <a:srgbClr val="A6A6A6"/>
                </a:solidFill>
                <a:latin typeface="Arial"/>
                <a:cs typeface="Arial"/>
              </a:rPr>
              <a:t> </a:t>
            </a:r>
            <a:r>
              <a:rPr sz="900" b="1" spc="-10" dirty="0">
                <a:solidFill>
                  <a:srgbClr val="A6A6A6"/>
                </a:solidFill>
                <a:latin typeface="Arial"/>
                <a:cs typeface="Arial"/>
              </a:rPr>
              <a:t>Introduction</a:t>
            </a:r>
            <a:endParaRPr sz="9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0442" y="812545"/>
            <a:ext cx="4968240" cy="452755"/>
          </a:xfrm>
          <a:prstGeom prst="rect">
            <a:avLst/>
          </a:prstGeom>
        </p:spPr>
        <p:txBody>
          <a:bodyPr vert="horz" wrap="square" lIns="0" tIns="12700" rIns="0" bIns="0" rtlCol="0">
            <a:spAutoFit/>
          </a:bodyPr>
          <a:lstStyle/>
          <a:p>
            <a:pPr marL="12700">
              <a:lnSpc>
                <a:spcPct val="100000"/>
              </a:lnSpc>
              <a:spcBef>
                <a:spcPts val="100"/>
              </a:spcBef>
            </a:pPr>
            <a:r>
              <a:rPr sz="2800" b="1" dirty="0">
                <a:latin typeface="Calibri"/>
                <a:cs typeface="Calibri"/>
              </a:rPr>
              <a:t>The</a:t>
            </a:r>
            <a:r>
              <a:rPr sz="2800" b="1" spc="-60" dirty="0">
                <a:latin typeface="Calibri"/>
                <a:cs typeface="Calibri"/>
              </a:rPr>
              <a:t> </a:t>
            </a:r>
            <a:r>
              <a:rPr sz="2800" b="1" spc="-10" dirty="0">
                <a:latin typeface="Calibri"/>
                <a:cs typeface="Calibri"/>
              </a:rPr>
              <a:t>emergence</a:t>
            </a:r>
            <a:r>
              <a:rPr sz="2800" b="1" spc="-45" dirty="0">
                <a:latin typeface="Calibri"/>
                <a:cs typeface="Calibri"/>
              </a:rPr>
              <a:t> </a:t>
            </a:r>
            <a:r>
              <a:rPr sz="2800" b="1" dirty="0">
                <a:latin typeface="Calibri"/>
                <a:cs typeface="Calibri"/>
              </a:rPr>
              <a:t>of</a:t>
            </a:r>
            <a:r>
              <a:rPr sz="2800" b="1" spc="-65" dirty="0">
                <a:latin typeface="Calibri"/>
                <a:cs typeface="Calibri"/>
              </a:rPr>
              <a:t> </a:t>
            </a:r>
            <a:r>
              <a:rPr sz="2800" b="1" dirty="0">
                <a:latin typeface="Calibri"/>
                <a:cs typeface="Calibri"/>
              </a:rPr>
              <a:t>network</a:t>
            </a:r>
            <a:r>
              <a:rPr sz="2800" b="1" spc="-50" dirty="0">
                <a:latin typeface="Calibri"/>
                <a:cs typeface="Calibri"/>
              </a:rPr>
              <a:t> </a:t>
            </a:r>
            <a:r>
              <a:rPr sz="2800" b="1" spc="-10" dirty="0">
                <a:latin typeface="Calibri"/>
                <a:cs typeface="Calibri"/>
              </a:rPr>
              <a:t>maps:</a:t>
            </a:r>
            <a:endParaRPr sz="2800">
              <a:latin typeface="Calibri"/>
              <a:cs typeface="Calibri"/>
            </a:endParaRPr>
          </a:p>
        </p:txBody>
      </p:sp>
      <p:sp>
        <p:nvSpPr>
          <p:cNvPr id="3" name="object 3"/>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THE</a:t>
            </a:r>
            <a:r>
              <a:rPr spc="-85" dirty="0"/>
              <a:t> </a:t>
            </a:r>
            <a:r>
              <a:rPr dirty="0"/>
              <a:t>EMERGENCE</a:t>
            </a:r>
            <a:r>
              <a:rPr spc="-70" dirty="0"/>
              <a:t> </a:t>
            </a:r>
            <a:r>
              <a:rPr dirty="0"/>
              <a:t>OF</a:t>
            </a:r>
            <a:r>
              <a:rPr spc="-90" dirty="0"/>
              <a:t> </a:t>
            </a:r>
            <a:r>
              <a:rPr dirty="0"/>
              <a:t>NETWORK</a:t>
            </a:r>
            <a:r>
              <a:rPr spc="-60" dirty="0"/>
              <a:t> </a:t>
            </a:r>
            <a:r>
              <a:rPr spc="-10" dirty="0"/>
              <a:t>SCIENCE</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120775">
              <a:lnSpc>
                <a:spcPts val="1240"/>
              </a:lnSpc>
            </a:pPr>
            <a:fld id="{81D60167-4931-47E6-BA6A-407CBD079E47}" type="slidenum">
              <a:rPr spc="-25" dirty="0"/>
              <a:t>37</a:t>
            </a:fld>
            <a:endParaRPr spc="-25" dirty="0"/>
          </a:p>
        </p:txBody>
      </p:sp>
      <p:sp>
        <p:nvSpPr>
          <p:cNvPr id="7" name="object 7"/>
          <p:cNvSpPr txBox="1"/>
          <p:nvPr/>
        </p:nvSpPr>
        <p:spPr>
          <a:xfrm>
            <a:off x="6631940" y="5440699"/>
            <a:ext cx="1678305" cy="153670"/>
          </a:xfrm>
          <a:prstGeom prst="rect">
            <a:avLst/>
          </a:prstGeom>
        </p:spPr>
        <p:txBody>
          <a:bodyPr vert="horz" wrap="square" lIns="0" tIns="1905" rIns="0" bIns="0" rtlCol="0">
            <a:spAutoFit/>
          </a:bodyPr>
          <a:lstStyle/>
          <a:p>
            <a:pPr marL="12700">
              <a:lnSpc>
                <a:spcPct val="100000"/>
              </a:lnSpc>
              <a:spcBef>
                <a:spcPts val="15"/>
              </a:spcBef>
            </a:pPr>
            <a:r>
              <a:rPr sz="900" b="1" dirty="0">
                <a:solidFill>
                  <a:srgbClr val="A6A6A6"/>
                </a:solidFill>
                <a:latin typeface="Arial"/>
                <a:cs typeface="Arial"/>
              </a:rPr>
              <a:t>Network</a:t>
            </a:r>
            <a:r>
              <a:rPr sz="900" b="1" spc="-45" dirty="0">
                <a:solidFill>
                  <a:srgbClr val="A6A6A6"/>
                </a:solidFill>
                <a:latin typeface="Arial"/>
                <a:cs typeface="Arial"/>
              </a:rPr>
              <a:t> </a:t>
            </a:r>
            <a:r>
              <a:rPr sz="900" b="1" dirty="0">
                <a:solidFill>
                  <a:srgbClr val="A6A6A6"/>
                </a:solidFill>
                <a:latin typeface="Arial"/>
                <a:cs typeface="Arial"/>
              </a:rPr>
              <a:t>Science:</a:t>
            </a:r>
            <a:r>
              <a:rPr sz="900" b="1" spc="-15" dirty="0">
                <a:solidFill>
                  <a:srgbClr val="A6A6A6"/>
                </a:solidFill>
                <a:latin typeface="Arial"/>
                <a:cs typeface="Arial"/>
              </a:rPr>
              <a:t> </a:t>
            </a:r>
            <a:r>
              <a:rPr sz="900" b="1" spc="-10" dirty="0">
                <a:solidFill>
                  <a:srgbClr val="A6A6A6"/>
                </a:solidFill>
                <a:latin typeface="Arial"/>
                <a:cs typeface="Arial"/>
              </a:rPr>
              <a:t>Introduction</a:t>
            </a:r>
            <a:endParaRPr sz="900">
              <a:latin typeface="Arial"/>
              <a:cs typeface="Arial"/>
            </a:endParaRPr>
          </a:p>
        </p:txBody>
      </p:sp>
      <p:sp>
        <p:nvSpPr>
          <p:cNvPr id="5" name="object 5"/>
          <p:cNvSpPr txBox="1"/>
          <p:nvPr/>
        </p:nvSpPr>
        <p:spPr>
          <a:xfrm>
            <a:off x="1585737" y="2052729"/>
            <a:ext cx="4302760" cy="1854200"/>
          </a:xfrm>
          <a:prstGeom prst="rect">
            <a:avLst/>
          </a:prstGeom>
        </p:spPr>
        <p:txBody>
          <a:bodyPr vert="horz" wrap="square" lIns="0" tIns="12065" rIns="0" bIns="0" rtlCol="0">
            <a:spAutoFit/>
          </a:bodyPr>
          <a:lstStyle/>
          <a:p>
            <a:pPr marL="12700" marR="1109345">
              <a:lnSpc>
                <a:spcPct val="100000"/>
              </a:lnSpc>
              <a:spcBef>
                <a:spcPts val="95"/>
              </a:spcBef>
              <a:tabLst>
                <a:tab pos="2118360" algn="l"/>
                <a:tab pos="2550795" algn="l"/>
              </a:tabLst>
            </a:pPr>
            <a:r>
              <a:rPr sz="2000" spc="-10" dirty="0">
                <a:latin typeface="Arial"/>
                <a:cs typeface="Arial"/>
              </a:rPr>
              <a:t>Movie</a:t>
            </a:r>
            <a:r>
              <a:rPr sz="2000" spc="-130" dirty="0">
                <a:latin typeface="Arial"/>
                <a:cs typeface="Arial"/>
              </a:rPr>
              <a:t> </a:t>
            </a:r>
            <a:r>
              <a:rPr sz="2000" dirty="0">
                <a:latin typeface="Arial"/>
                <a:cs typeface="Arial"/>
              </a:rPr>
              <a:t>Actor</a:t>
            </a:r>
            <a:r>
              <a:rPr sz="2000" spc="-25" dirty="0">
                <a:latin typeface="Arial"/>
                <a:cs typeface="Arial"/>
              </a:rPr>
              <a:t> </a:t>
            </a:r>
            <a:r>
              <a:rPr sz="2000" spc="-10" dirty="0">
                <a:latin typeface="Arial"/>
                <a:cs typeface="Arial"/>
              </a:rPr>
              <a:t>Network,</a:t>
            </a:r>
            <a:r>
              <a:rPr sz="2000" dirty="0">
                <a:latin typeface="Arial"/>
                <a:cs typeface="Arial"/>
              </a:rPr>
              <a:t>	</a:t>
            </a:r>
            <a:r>
              <a:rPr sz="2000" spc="-20" dirty="0">
                <a:latin typeface="Arial"/>
                <a:cs typeface="Arial"/>
              </a:rPr>
              <a:t>1998; </a:t>
            </a:r>
            <a:r>
              <a:rPr sz="2000" dirty="0">
                <a:latin typeface="Arial"/>
                <a:cs typeface="Arial"/>
              </a:rPr>
              <a:t>World</a:t>
            </a:r>
            <a:r>
              <a:rPr sz="2000" spc="-75" dirty="0">
                <a:latin typeface="Arial"/>
                <a:cs typeface="Arial"/>
              </a:rPr>
              <a:t> </a:t>
            </a:r>
            <a:r>
              <a:rPr sz="2000" dirty="0">
                <a:latin typeface="Arial"/>
                <a:cs typeface="Arial"/>
              </a:rPr>
              <a:t>Wide</a:t>
            </a:r>
            <a:r>
              <a:rPr sz="2000" spc="-70" dirty="0">
                <a:latin typeface="Arial"/>
                <a:cs typeface="Arial"/>
              </a:rPr>
              <a:t> </a:t>
            </a:r>
            <a:r>
              <a:rPr sz="2000" spc="-20" dirty="0">
                <a:latin typeface="Arial"/>
                <a:cs typeface="Arial"/>
              </a:rPr>
              <a:t>Web,</a:t>
            </a:r>
            <a:r>
              <a:rPr sz="2000" dirty="0">
                <a:latin typeface="Arial"/>
                <a:cs typeface="Arial"/>
              </a:rPr>
              <a:t>	</a:t>
            </a:r>
            <a:r>
              <a:rPr sz="2000" spc="-10" dirty="0">
                <a:latin typeface="Arial"/>
                <a:cs typeface="Arial"/>
              </a:rPr>
              <a:t>1999.</a:t>
            </a:r>
            <a:endParaRPr sz="2000">
              <a:latin typeface="Arial"/>
              <a:cs typeface="Arial"/>
            </a:endParaRPr>
          </a:p>
          <a:p>
            <a:pPr marL="12700" marR="5080">
              <a:lnSpc>
                <a:spcPct val="100000"/>
              </a:lnSpc>
              <a:tabLst>
                <a:tab pos="2086610" algn="l"/>
              </a:tabLst>
            </a:pPr>
            <a:r>
              <a:rPr sz="2000" dirty="0">
                <a:latin typeface="Arial"/>
                <a:cs typeface="Arial"/>
              </a:rPr>
              <a:t>C</a:t>
            </a:r>
            <a:r>
              <a:rPr sz="2000" spc="-70" dirty="0">
                <a:latin typeface="Arial"/>
                <a:cs typeface="Arial"/>
              </a:rPr>
              <a:t> </a:t>
            </a:r>
            <a:r>
              <a:rPr sz="2000" dirty="0">
                <a:latin typeface="Arial"/>
                <a:cs typeface="Arial"/>
              </a:rPr>
              <a:t>elegans</a:t>
            </a:r>
            <a:r>
              <a:rPr sz="2000" spc="-50" dirty="0">
                <a:latin typeface="Arial"/>
                <a:cs typeface="Arial"/>
              </a:rPr>
              <a:t> </a:t>
            </a:r>
            <a:r>
              <a:rPr sz="2000" dirty="0">
                <a:latin typeface="Arial"/>
                <a:cs typeface="Arial"/>
              </a:rPr>
              <a:t>neural</a:t>
            </a:r>
            <a:r>
              <a:rPr sz="2000" spc="-60" dirty="0">
                <a:latin typeface="Arial"/>
                <a:cs typeface="Arial"/>
              </a:rPr>
              <a:t> </a:t>
            </a:r>
            <a:r>
              <a:rPr sz="2000" dirty="0">
                <a:latin typeface="Arial"/>
                <a:cs typeface="Arial"/>
              </a:rPr>
              <a:t>wiring</a:t>
            </a:r>
            <a:r>
              <a:rPr sz="2000" spc="-55" dirty="0">
                <a:latin typeface="Arial"/>
                <a:cs typeface="Arial"/>
              </a:rPr>
              <a:t> </a:t>
            </a:r>
            <a:r>
              <a:rPr sz="2000" dirty="0">
                <a:latin typeface="Arial"/>
                <a:cs typeface="Arial"/>
              </a:rPr>
              <a:t>diagram</a:t>
            </a:r>
            <a:r>
              <a:rPr sz="2000" spc="-60" dirty="0">
                <a:latin typeface="Arial"/>
                <a:cs typeface="Arial"/>
              </a:rPr>
              <a:t> </a:t>
            </a:r>
            <a:r>
              <a:rPr sz="2000" spc="-20" dirty="0">
                <a:latin typeface="Arial"/>
                <a:cs typeface="Arial"/>
              </a:rPr>
              <a:t>1990 </a:t>
            </a:r>
            <a:r>
              <a:rPr sz="2000" dirty="0">
                <a:latin typeface="Arial"/>
                <a:cs typeface="Arial"/>
              </a:rPr>
              <a:t>Citation</a:t>
            </a:r>
            <a:r>
              <a:rPr sz="2000" spc="-75" dirty="0">
                <a:latin typeface="Arial"/>
                <a:cs typeface="Arial"/>
              </a:rPr>
              <a:t> </a:t>
            </a:r>
            <a:r>
              <a:rPr sz="2000" spc="-10" dirty="0">
                <a:latin typeface="Arial"/>
                <a:cs typeface="Arial"/>
              </a:rPr>
              <a:t>Network,</a:t>
            </a:r>
            <a:r>
              <a:rPr sz="2000" dirty="0">
                <a:latin typeface="Arial"/>
                <a:cs typeface="Arial"/>
              </a:rPr>
              <a:t>	</a:t>
            </a:r>
            <a:r>
              <a:rPr sz="2000" spc="-20" dirty="0">
                <a:latin typeface="Arial"/>
                <a:cs typeface="Arial"/>
              </a:rPr>
              <a:t>1998</a:t>
            </a:r>
            <a:endParaRPr sz="2000">
              <a:latin typeface="Arial"/>
              <a:cs typeface="Arial"/>
            </a:endParaRPr>
          </a:p>
          <a:p>
            <a:pPr marL="12700">
              <a:lnSpc>
                <a:spcPct val="100000"/>
              </a:lnSpc>
            </a:pPr>
            <a:r>
              <a:rPr sz="2000" dirty="0">
                <a:latin typeface="Arial"/>
                <a:cs typeface="Arial"/>
              </a:rPr>
              <a:t>Metabolic</a:t>
            </a:r>
            <a:r>
              <a:rPr sz="2000" spc="-80" dirty="0">
                <a:latin typeface="Arial"/>
                <a:cs typeface="Arial"/>
              </a:rPr>
              <a:t> </a:t>
            </a:r>
            <a:r>
              <a:rPr sz="2000" dirty="0">
                <a:latin typeface="Arial"/>
                <a:cs typeface="Arial"/>
              </a:rPr>
              <a:t>Network,</a:t>
            </a:r>
            <a:r>
              <a:rPr sz="2000" spc="-90" dirty="0">
                <a:latin typeface="Arial"/>
                <a:cs typeface="Arial"/>
              </a:rPr>
              <a:t> </a:t>
            </a:r>
            <a:r>
              <a:rPr sz="2000" spc="-10" dirty="0">
                <a:latin typeface="Arial"/>
                <a:cs typeface="Arial"/>
              </a:rPr>
              <a:t>2000;</a:t>
            </a:r>
            <a:endParaRPr sz="2000">
              <a:latin typeface="Arial"/>
              <a:cs typeface="Arial"/>
            </a:endParaRPr>
          </a:p>
          <a:p>
            <a:pPr marL="12700">
              <a:lnSpc>
                <a:spcPct val="100000"/>
              </a:lnSpc>
            </a:pPr>
            <a:r>
              <a:rPr sz="2000" dirty="0">
                <a:latin typeface="Arial"/>
                <a:cs typeface="Arial"/>
              </a:rPr>
              <a:t>PPI</a:t>
            </a:r>
            <a:r>
              <a:rPr sz="2000" spc="-60" dirty="0">
                <a:latin typeface="Arial"/>
                <a:cs typeface="Arial"/>
              </a:rPr>
              <a:t> </a:t>
            </a:r>
            <a:r>
              <a:rPr sz="2000" dirty="0">
                <a:latin typeface="Arial"/>
                <a:cs typeface="Arial"/>
              </a:rPr>
              <a:t>network,</a:t>
            </a:r>
            <a:r>
              <a:rPr sz="2000" spc="-60" dirty="0">
                <a:latin typeface="Arial"/>
                <a:cs typeface="Arial"/>
              </a:rPr>
              <a:t> </a:t>
            </a:r>
            <a:r>
              <a:rPr sz="2000" spc="-20" dirty="0">
                <a:latin typeface="Arial"/>
                <a:cs typeface="Arial"/>
              </a:rPr>
              <a:t>2001</a:t>
            </a:r>
            <a:endParaRPr sz="20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78177" y="890754"/>
            <a:ext cx="6369685" cy="452755"/>
          </a:xfrm>
          <a:prstGeom prst="rect">
            <a:avLst/>
          </a:prstGeom>
        </p:spPr>
        <p:txBody>
          <a:bodyPr vert="horz" wrap="square" lIns="0" tIns="12700" rIns="0" bIns="0" rtlCol="0">
            <a:spAutoFit/>
          </a:bodyPr>
          <a:lstStyle/>
          <a:p>
            <a:pPr marL="12700">
              <a:lnSpc>
                <a:spcPct val="100000"/>
              </a:lnSpc>
              <a:spcBef>
                <a:spcPts val="100"/>
              </a:spcBef>
            </a:pPr>
            <a:r>
              <a:rPr sz="2800" b="1" dirty="0">
                <a:latin typeface="Calibri"/>
                <a:cs typeface="Calibri"/>
              </a:rPr>
              <a:t>The</a:t>
            </a:r>
            <a:r>
              <a:rPr sz="2800" b="1" spc="-70" dirty="0">
                <a:latin typeface="Calibri"/>
                <a:cs typeface="Calibri"/>
              </a:rPr>
              <a:t> </a:t>
            </a:r>
            <a:r>
              <a:rPr sz="2800" b="1" dirty="0">
                <a:latin typeface="Calibri"/>
                <a:cs typeface="Calibri"/>
              </a:rPr>
              <a:t>universality</a:t>
            </a:r>
            <a:r>
              <a:rPr sz="2800" b="1" spc="-80" dirty="0">
                <a:latin typeface="Calibri"/>
                <a:cs typeface="Calibri"/>
              </a:rPr>
              <a:t> </a:t>
            </a:r>
            <a:r>
              <a:rPr sz="2800" b="1" dirty="0">
                <a:latin typeface="Calibri"/>
                <a:cs typeface="Calibri"/>
              </a:rPr>
              <a:t>of</a:t>
            </a:r>
            <a:r>
              <a:rPr sz="2800" b="1" spc="-75" dirty="0">
                <a:latin typeface="Calibri"/>
                <a:cs typeface="Calibri"/>
              </a:rPr>
              <a:t> </a:t>
            </a:r>
            <a:r>
              <a:rPr sz="2800" b="1" dirty="0">
                <a:latin typeface="Calibri"/>
                <a:cs typeface="Calibri"/>
              </a:rPr>
              <a:t>network</a:t>
            </a:r>
            <a:r>
              <a:rPr sz="2800" b="1" spc="-65" dirty="0">
                <a:latin typeface="Calibri"/>
                <a:cs typeface="Calibri"/>
              </a:rPr>
              <a:t> </a:t>
            </a:r>
            <a:r>
              <a:rPr sz="2800" b="1" spc="-10" dirty="0">
                <a:latin typeface="Calibri"/>
                <a:cs typeface="Calibri"/>
              </a:rPr>
              <a:t>characteristics:</a:t>
            </a:r>
            <a:endParaRPr sz="2800">
              <a:latin typeface="Calibri"/>
              <a:cs typeface="Calibri"/>
            </a:endParaRPr>
          </a:p>
        </p:txBody>
      </p:sp>
      <p:sp>
        <p:nvSpPr>
          <p:cNvPr id="3" name="object 3"/>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THE</a:t>
            </a:r>
            <a:r>
              <a:rPr spc="-85" dirty="0"/>
              <a:t> </a:t>
            </a:r>
            <a:r>
              <a:rPr dirty="0"/>
              <a:t>EMERGENCE</a:t>
            </a:r>
            <a:r>
              <a:rPr spc="-70" dirty="0"/>
              <a:t> </a:t>
            </a:r>
            <a:r>
              <a:rPr dirty="0"/>
              <a:t>OF</a:t>
            </a:r>
            <a:r>
              <a:rPr spc="-90" dirty="0"/>
              <a:t> </a:t>
            </a:r>
            <a:r>
              <a:rPr dirty="0"/>
              <a:t>NETWORK</a:t>
            </a:r>
            <a:r>
              <a:rPr spc="-60" dirty="0"/>
              <a:t> </a:t>
            </a:r>
            <a:r>
              <a:rPr spc="-10" dirty="0"/>
              <a:t>SCIENCE</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120775">
              <a:lnSpc>
                <a:spcPts val="1240"/>
              </a:lnSpc>
            </a:pPr>
            <a:fld id="{81D60167-4931-47E6-BA6A-407CBD079E47}" type="slidenum">
              <a:rPr spc="-25" dirty="0"/>
              <a:t>38</a:t>
            </a:fld>
            <a:endParaRPr spc="-25" dirty="0"/>
          </a:p>
        </p:txBody>
      </p:sp>
      <p:sp>
        <p:nvSpPr>
          <p:cNvPr id="7" name="object 7"/>
          <p:cNvSpPr txBox="1"/>
          <p:nvPr/>
        </p:nvSpPr>
        <p:spPr>
          <a:xfrm>
            <a:off x="6631940" y="5440699"/>
            <a:ext cx="1678305" cy="153670"/>
          </a:xfrm>
          <a:prstGeom prst="rect">
            <a:avLst/>
          </a:prstGeom>
        </p:spPr>
        <p:txBody>
          <a:bodyPr vert="horz" wrap="square" lIns="0" tIns="1905" rIns="0" bIns="0" rtlCol="0">
            <a:spAutoFit/>
          </a:bodyPr>
          <a:lstStyle/>
          <a:p>
            <a:pPr marL="12700">
              <a:lnSpc>
                <a:spcPct val="100000"/>
              </a:lnSpc>
              <a:spcBef>
                <a:spcPts val="15"/>
              </a:spcBef>
            </a:pPr>
            <a:r>
              <a:rPr sz="900" b="1" dirty="0">
                <a:solidFill>
                  <a:srgbClr val="A6A6A6"/>
                </a:solidFill>
                <a:latin typeface="Arial"/>
                <a:cs typeface="Arial"/>
              </a:rPr>
              <a:t>Network</a:t>
            </a:r>
            <a:r>
              <a:rPr sz="900" b="1" spc="-45" dirty="0">
                <a:solidFill>
                  <a:srgbClr val="A6A6A6"/>
                </a:solidFill>
                <a:latin typeface="Arial"/>
                <a:cs typeface="Arial"/>
              </a:rPr>
              <a:t> </a:t>
            </a:r>
            <a:r>
              <a:rPr sz="900" b="1" dirty="0">
                <a:solidFill>
                  <a:srgbClr val="A6A6A6"/>
                </a:solidFill>
                <a:latin typeface="Arial"/>
                <a:cs typeface="Arial"/>
              </a:rPr>
              <a:t>Science:</a:t>
            </a:r>
            <a:r>
              <a:rPr sz="900" b="1" spc="-15" dirty="0">
                <a:solidFill>
                  <a:srgbClr val="A6A6A6"/>
                </a:solidFill>
                <a:latin typeface="Arial"/>
                <a:cs typeface="Arial"/>
              </a:rPr>
              <a:t> </a:t>
            </a:r>
            <a:r>
              <a:rPr sz="900" b="1" spc="-10" dirty="0">
                <a:solidFill>
                  <a:srgbClr val="A6A6A6"/>
                </a:solidFill>
                <a:latin typeface="Arial"/>
                <a:cs typeface="Arial"/>
              </a:rPr>
              <a:t>Introduction</a:t>
            </a:r>
            <a:endParaRPr sz="900">
              <a:latin typeface="Arial"/>
              <a:cs typeface="Arial"/>
            </a:endParaRPr>
          </a:p>
        </p:txBody>
      </p:sp>
      <p:sp>
        <p:nvSpPr>
          <p:cNvPr id="5" name="object 5"/>
          <p:cNvSpPr txBox="1"/>
          <p:nvPr/>
        </p:nvSpPr>
        <p:spPr>
          <a:xfrm>
            <a:off x="1517987" y="2351389"/>
            <a:ext cx="4044950" cy="1549400"/>
          </a:xfrm>
          <a:prstGeom prst="rect">
            <a:avLst/>
          </a:prstGeom>
        </p:spPr>
        <p:txBody>
          <a:bodyPr vert="horz" wrap="square" lIns="0" tIns="12065" rIns="0" bIns="0" rtlCol="0">
            <a:spAutoFit/>
          </a:bodyPr>
          <a:lstStyle/>
          <a:p>
            <a:pPr marL="12700" marR="5080">
              <a:lnSpc>
                <a:spcPct val="100000"/>
              </a:lnSpc>
              <a:spcBef>
                <a:spcPts val="95"/>
              </a:spcBef>
            </a:pPr>
            <a:r>
              <a:rPr sz="2000" dirty="0">
                <a:latin typeface="Arial"/>
                <a:cs typeface="Arial"/>
              </a:rPr>
              <a:t>The</a:t>
            </a:r>
            <a:r>
              <a:rPr sz="2000" spc="-50" dirty="0">
                <a:latin typeface="Arial"/>
                <a:cs typeface="Arial"/>
              </a:rPr>
              <a:t> </a:t>
            </a:r>
            <a:r>
              <a:rPr sz="2000" dirty="0">
                <a:latin typeface="Arial"/>
                <a:cs typeface="Arial"/>
              </a:rPr>
              <a:t>architecture</a:t>
            </a:r>
            <a:r>
              <a:rPr sz="2000" spc="-70" dirty="0">
                <a:latin typeface="Arial"/>
                <a:cs typeface="Arial"/>
              </a:rPr>
              <a:t> </a:t>
            </a:r>
            <a:r>
              <a:rPr sz="2000" dirty="0">
                <a:latin typeface="Arial"/>
                <a:cs typeface="Arial"/>
              </a:rPr>
              <a:t>of</a:t>
            </a:r>
            <a:r>
              <a:rPr sz="2000" spc="-60" dirty="0">
                <a:latin typeface="Arial"/>
                <a:cs typeface="Arial"/>
              </a:rPr>
              <a:t> </a:t>
            </a:r>
            <a:r>
              <a:rPr sz="2000" spc="-10" dirty="0">
                <a:latin typeface="Arial"/>
                <a:cs typeface="Arial"/>
              </a:rPr>
              <a:t>networks </a:t>
            </a:r>
            <a:r>
              <a:rPr sz="2000" dirty="0">
                <a:latin typeface="Arial"/>
                <a:cs typeface="Arial"/>
              </a:rPr>
              <a:t>emerging</a:t>
            </a:r>
            <a:r>
              <a:rPr sz="2000" spc="-60" dirty="0">
                <a:latin typeface="Arial"/>
                <a:cs typeface="Arial"/>
              </a:rPr>
              <a:t> </a:t>
            </a:r>
            <a:r>
              <a:rPr sz="2000" dirty="0">
                <a:latin typeface="Arial"/>
                <a:cs typeface="Arial"/>
              </a:rPr>
              <a:t>in</a:t>
            </a:r>
            <a:r>
              <a:rPr sz="2000" spc="-65" dirty="0">
                <a:latin typeface="Arial"/>
                <a:cs typeface="Arial"/>
              </a:rPr>
              <a:t> </a:t>
            </a:r>
            <a:r>
              <a:rPr sz="2000" dirty="0">
                <a:latin typeface="Arial"/>
                <a:cs typeface="Arial"/>
              </a:rPr>
              <a:t>various</a:t>
            </a:r>
            <a:r>
              <a:rPr sz="2000" spc="-55" dirty="0">
                <a:latin typeface="Arial"/>
                <a:cs typeface="Arial"/>
              </a:rPr>
              <a:t> </a:t>
            </a:r>
            <a:r>
              <a:rPr sz="2000" dirty="0">
                <a:latin typeface="Arial"/>
                <a:cs typeface="Arial"/>
              </a:rPr>
              <a:t>domains</a:t>
            </a:r>
            <a:r>
              <a:rPr sz="2000" spc="-55" dirty="0">
                <a:latin typeface="Arial"/>
                <a:cs typeface="Arial"/>
              </a:rPr>
              <a:t> </a:t>
            </a:r>
            <a:r>
              <a:rPr sz="2000" spc="-25" dirty="0">
                <a:latin typeface="Arial"/>
                <a:cs typeface="Arial"/>
              </a:rPr>
              <a:t>of </a:t>
            </a:r>
            <a:r>
              <a:rPr sz="2000" dirty="0">
                <a:latin typeface="Arial"/>
                <a:cs typeface="Arial"/>
              </a:rPr>
              <a:t>science,</a:t>
            </a:r>
            <a:r>
              <a:rPr sz="2000" spc="-80" dirty="0">
                <a:latin typeface="Arial"/>
                <a:cs typeface="Arial"/>
              </a:rPr>
              <a:t> </a:t>
            </a:r>
            <a:r>
              <a:rPr sz="2000" dirty="0">
                <a:latin typeface="Arial"/>
                <a:cs typeface="Arial"/>
              </a:rPr>
              <a:t>nature,</a:t>
            </a:r>
            <a:r>
              <a:rPr sz="2000" spc="-90" dirty="0">
                <a:latin typeface="Arial"/>
                <a:cs typeface="Arial"/>
              </a:rPr>
              <a:t> </a:t>
            </a:r>
            <a:r>
              <a:rPr sz="2000" dirty="0">
                <a:latin typeface="Arial"/>
                <a:cs typeface="Arial"/>
              </a:rPr>
              <a:t>and</a:t>
            </a:r>
            <a:r>
              <a:rPr sz="2000" spc="-75" dirty="0">
                <a:latin typeface="Arial"/>
                <a:cs typeface="Arial"/>
              </a:rPr>
              <a:t> </a:t>
            </a:r>
            <a:r>
              <a:rPr sz="2000" dirty="0">
                <a:latin typeface="Arial"/>
                <a:cs typeface="Arial"/>
              </a:rPr>
              <a:t>technology</a:t>
            </a:r>
            <a:r>
              <a:rPr sz="2000" spc="-70" dirty="0">
                <a:latin typeface="Arial"/>
                <a:cs typeface="Arial"/>
              </a:rPr>
              <a:t> </a:t>
            </a:r>
            <a:r>
              <a:rPr sz="2000" spc="-25" dirty="0">
                <a:latin typeface="Arial"/>
                <a:cs typeface="Arial"/>
              </a:rPr>
              <a:t>are </a:t>
            </a:r>
            <a:r>
              <a:rPr sz="2000" dirty="0">
                <a:latin typeface="Arial"/>
                <a:cs typeface="Arial"/>
              </a:rPr>
              <a:t>more</a:t>
            </a:r>
            <a:r>
              <a:rPr sz="2000" spc="-50" dirty="0">
                <a:latin typeface="Arial"/>
                <a:cs typeface="Arial"/>
              </a:rPr>
              <a:t> </a:t>
            </a:r>
            <a:r>
              <a:rPr sz="2000" dirty="0">
                <a:latin typeface="Arial"/>
                <a:cs typeface="Arial"/>
              </a:rPr>
              <a:t>similar</a:t>
            </a:r>
            <a:r>
              <a:rPr sz="2000" spc="-35" dirty="0">
                <a:latin typeface="Arial"/>
                <a:cs typeface="Arial"/>
              </a:rPr>
              <a:t> </a:t>
            </a:r>
            <a:r>
              <a:rPr sz="2000" dirty="0">
                <a:latin typeface="Arial"/>
                <a:cs typeface="Arial"/>
              </a:rPr>
              <a:t>to</a:t>
            </a:r>
            <a:r>
              <a:rPr sz="2000" spc="-55" dirty="0">
                <a:latin typeface="Arial"/>
                <a:cs typeface="Arial"/>
              </a:rPr>
              <a:t> </a:t>
            </a:r>
            <a:r>
              <a:rPr sz="2000" dirty="0">
                <a:latin typeface="Arial"/>
                <a:cs typeface="Arial"/>
              </a:rPr>
              <a:t>each</a:t>
            </a:r>
            <a:r>
              <a:rPr sz="2000" spc="-45" dirty="0">
                <a:latin typeface="Arial"/>
                <a:cs typeface="Arial"/>
              </a:rPr>
              <a:t> </a:t>
            </a:r>
            <a:r>
              <a:rPr sz="2000" dirty="0">
                <a:latin typeface="Arial"/>
                <a:cs typeface="Arial"/>
              </a:rPr>
              <a:t>other</a:t>
            </a:r>
            <a:r>
              <a:rPr sz="2000" spc="-50" dirty="0">
                <a:latin typeface="Arial"/>
                <a:cs typeface="Arial"/>
              </a:rPr>
              <a:t> </a:t>
            </a:r>
            <a:r>
              <a:rPr sz="2000" dirty="0">
                <a:latin typeface="Arial"/>
                <a:cs typeface="Arial"/>
              </a:rPr>
              <a:t>than</a:t>
            </a:r>
            <a:r>
              <a:rPr sz="2000" spc="-55" dirty="0">
                <a:latin typeface="Arial"/>
                <a:cs typeface="Arial"/>
              </a:rPr>
              <a:t> </a:t>
            </a:r>
            <a:r>
              <a:rPr sz="2000" spc="-25" dirty="0">
                <a:latin typeface="Arial"/>
                <a:cs typeface="Arial"/>
              </a:rPr>
              <a:t>one </a:t>
            </a:r>
            <a:r>
              <a:rPr sz="2000" dirty="0">
                <a:latin typeface="Arial"/>
                <a:cs typeface="Arial"/>
              </a:rPr>
              <a:t>would</a:t>
            </a:r>
            <a:r>
              <a:rPr sz="2000" spc="-50" dirty="0">
                <a:latin typeface="Arial"/>
                <a:cs typeface="Arial"/>
              </a:rPr>
              <a:t> </a:t>
            </a:r>
            <a:r>
              <a:rPr sz="2000" dirty="0">
                <a:latin typeface="Arial"/>
                <a:cs typeface="Arial"/>
              </a:rPr>
              <a:t>have</a:t>
            </a:r>
            <a:r>
              <a:rPr sz="2000" spc="-75" dirty="0">
                <a:latin typeface="Arial"/>
                <a:cs typeface="Arial"/>
              </a:rPr>
              <a:t> </a:t>
            </a:r>
            <a:r>
              <a:rPr sz="2000" spc="-10" dirty="0">
                <a:latin typeface="Arial"/>
                <a:cs typeface="Arial"/>
              </a:rPr>
              <a:t>expected.</a:t>
            </a:r>
            <a:endParaRPr sz="20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21789" y="823213"/>
            <a:ext cx="2870835" cy="452755"/>
          </a:xfrm>
          <a:prstGeom prst="rect">
            <a:avLst/>
          </a:prstGeom>
        </p:spPr>
        <p:txBody>
          <a:bodyPr vert="horz" wrap="square" lIns="0" tIns="12700" rIns="0" bIns="0" rtlCol="0">
            <a:spAutoFit/>
          </a:bodyPr>
          <a:lstStyle/>
          <a:p>
            <a:pPr marL="12700">
              <a:lnSpc>
                <a:spcPct val="100000"/>
              </a:lnSpc>
              <a:spcBef>
                <a:spcPts val="100"/>
              </a:spcBef>
            </a:pPr>
            <a:r>
              <a:rPr sz="2800" b="1" dirty="0">
                <a:latin typeface="Arial"/>
                <a:cs typeface="Arial"/>
              </a:rPr>
              <a:t>Data</a:t>
            </a:r>
            <a:r>
              <a:rPr sz="2800" b="1" spc="-170" dirty="0">
                <a:latin typeface="Arial"/>
                <a:cs typeface="Arial"/>
              </a:rPr>
              <a:t> </a:t>
            </a:r>
            <a:r>
              <a:rPr sz="2800" b="1" spc="-10" dirty="0">
                <a:latin typeface="Arial"/>
                <a:cs typeface="Arial"/>
              </a:rPr>
              <a:t>Availability:</a:t>
            </a:r>
            <a:endParaRPr sz="2800">
              <a:latin typeface="Arial"/>
              <a:cs typeface="Arial"/>
            </a:endParaRPr>
          </a:p>
        </p:txBody>
      </p:sp>
      <p:sp>
        <p:nvSpPr>
          <p:cNvPr id="3" name="object 3"/>
          <p:cNvSpPr txBox="1"/>
          <p:nvPr/>
        </p:nvSpPr>
        <p:spPr>
          <a:xfrm>
            <a:off x="449140" y="2340575"/>
            <a:ext cx="4044950" cy="2059305"/>
          </a:xfrm>
          <a:prstGeom prst="rect">
            <a:avLst/>
          </a:prstGeom>
        </p:spPr>
        <p:txBody>
          <a:bodyPr vert="horz" wrap="square" lIns="0" tIns="12700" rIns="0" bIns="0" rtlCol="0">
            <a:spAutoFit/>
          </a:bodyPr>
          <a:lstStyle/>
          <a:p>
            <a:pPr marR="5080" algn="r">
              <a:lnSpc>
                <a:spcPct val="100000"/>
              </a:lnSpc>
              <a:spcBef>
                <a:spcPts val="100"/>
              </a:spcBef>
            </a:pPr>
            <a:r>
              <a:rPr sz="2800" b="1" spc="-10" dirty="0">
                <a:latin typeface="Arial"/>
                <a:cs typeface="Arial"/>
              </a:rPr>
              <a:t>Universality:</a:t>
            </a:r>
            <a:endParaRPr sz="2800">
              <a:latin typeface="Arial"/>
              <a:cs typeface="Arial"/>
            </a:endParaRPr>
          </a:p>
          <a:p>
            <a:pPr>
              <a:lnSpc>
                <a:spcPct val="100000"/>
              </a:lnSpc>
              <a:spcBef>
                <a:spcPts val="2710"/>
              </a:spcBef>
            </a:pPr>
            <a:endParaRPr sz="2800">
              <a:latin typeface="Arial"/>
              <a:cs typeface="Arial"/>
            </a:endParaRPr>
          </a:p>
          <a:p>
            <a:pPr marL="12700" marR="5080" indent="1193165" algn="r">
              <a:lnSpc>
                <a:spcPct val="100000"/>
              </a:lnSpc>
            </a:pPr>
            <a:r>
              <a:rPr sz="2800" b="1" dirty="0">
                <a:solidFill>
                  <a:srgbClr val="FF0000"/>
                </a:solidFill>
                <a:latin typeface="Arial"/>
                <a:cs typeface="Arial"/>
              </a:rPr>
              <a:t>The</a:t>
            </a:r>
            <a:r>
              <a:rPr sz="2800" b="1" spc="-65" dirty="0">
                <a:solidFill>
                  <a:srgbClr val="FF0000"/>
                </a:solidFill>
                <a:latin typeface="Arial"/>
                <a:cs typeface="Arial"/>
              </a:rPr>
              <a:t> </a:t>
            </a:r>
            <a:r>
              <a:rPr sz="1600" b="1" dirty="0">
                <a:solidFill>
                  <a:srgbClr val="FF0000"/>
                </a:solidFill>
                <a:latin typeface="Arial"/>
                <a:cs typeface="Arial"/>
              </a:rPr>
              <a:t>(urgent)</a:t>
            </a:r>
            <a:r>
              <a:rPr sz="1600" b="1" spc="-30" dirty="0">
                <a:solidFill>
                  <a:srgbClr val="FF0000"/>
                </a:solidFill>
                <a:latin typeface="Arial"/>
                <a:cs typeface="Arial"/>
              </a:rPr>
              <a:t> </a:t>
            </a:r>
            <a:r>
              <a:rPr sz="2800" b="1" dirty="0">
                <a:solidFill>
                  <a:srgbClr val="FF0000"/>
                </a:solidFill>
                <a:latin typeface="Arial"/>
                <a:cs typeface="Arial"/>
              </a:rPr>
              <a:t>need</a:t>
            </a:r>
            <a:r>
              <a:rPr sz="2800" b="1" spc="-65" dirty="0">
                <a:solidFill>
                  <a:srgbClr val="FF0000"/>
                </a:solidFill>
                <a:latin typeface="Arial"/>
                <a:cs typeface="Arial"/>
              </a:rPr>
              <a:t> </a:t>
            </a:r>
            <a:r>
              <a:rPr sz="2800" b="1" spc="-25" dirty="0">
                <a:solidFill>
                  <a:srgbClr val="FF0000"/>
                </a:solidFill>
                <a:latin typeface="Arial"/>
                <a:cs typeface="Arial"/>
              </a:rPr>
              <a:t>to </a:t>
            </a:r>
            <a:r>
              <a:rPr sz="2800" b="1" dirty="0">
                <a:solidFill>
                  <a:srgbClr val="FF0000"/>
                </a:solidFill>
                <a:latin typeface="Arial"/>
                <a:cs typeface="Arial"/>
              </a:rPr>
              <a:t>understand</a:t>
            </a:r>
            <a:r>
              <a:rPr sz="2800" b="1" spc="-165" dirty="0">
                <a:solidFill>
                  <a:srgbClr val="FF0000"/>
                </a:solidFill>
                <a:latin typeface="Arial"/>
                <a:cs typeface="Arial"/>
              </a:rPr>
              <a:t> </a:t>
            </a:r>
            <a:r>
              <a:rPr sz="2800" b="1" spc="-10" dirty="0">
                <a:solidFill>
                  <a:srgbClr val="FF0000"/>
                </a:solidFill>
                <a:latin typeface="Arial"/>
                <a:cs typeface="Arial"/>
              </a:rPr>
              <a:t>complexity:</a:t>
            </a:r>
            <a:endParaRPr sz="2800">
              <a:latin typeface="Arial"/>
              <a:cs typeface="Arial"/>
            </a:endParaRPr>
          </a:p>
        </p:txBody>
      </p:sp>
      <p:sp>
        <p:nvSpPr>
          <p:cNvPr id="4" name="object 4"/>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THE</a:t>
            </a:r>
            <a:r>
              <a:rPr spc="-85" dirty="0"/>
              <a:t> </a:t>
            </a:r>
            <a:r>
              <a:rPr dirty="0"/>
              <a:t>EMERGENCE</a:t>
            </a:r>
            <a:r>
              <a:rPr spc="-70" dirty="0"/>
              <a:t> </a:t>
            </a:r>
            <a:r>
              <a:rPr dirty="0"/>
              <a:t>OF</a:t>
            </a:r>
            <a:r>
              <a:rPr spc="-90" dirty="0"/>
              <a:t> </a:t>
            </a:r>
            <a:r>
              <a:rPr dirty="0"/>
              <a:t>NETWORK</a:t>
            </a:r>
            <a:r>
              <a:rPr spc="-60" dirty="0"/>
              <a:t> </a:t>
            </a:r>
            <a:r>
              <a:rPr spc="-10" dirty="0"/>
              <a:t>SCIENCE</a:t>
            </a:r>
          </a:p>
        </p:txBody>
      </p:sp>
      <p:sp>
        <p:nvSpPr>
          <p:cNvPr id="6" name="object 6"/>
          <p:cNvSpPr txBox="1"/>
          <p:nvPr/>
        </p:nvSpPr>
        <p:spPr>
          <a:xfrm>
            <a:off x="4650740" y="924364"/>
            <a:ext cx="4304030" cy="4160520"/>
          </a:xfrm>
          <a:prstGeom prst="rect">
            <a:avLst/>
          </a:prstGeom>
        </p:spPr>
        <p:txBody>
          <a:bodyPr vert="horz" wrap="square" lIns="0" tIns="12065" rIns="0" bIns="0" rtlCol="0">
            <a:spAutoFit/>
          </a:bodyPr>
          <a:lstStyle/>
          <a:p>
            <a:pPr marL="12700" marR="1295400" algn="just">
              <a:lnSpc>
                <a:spcPct val="100000"/>
              </a:lnSpc>
              <a:spcBef>
                <a:spcPts val="95"/>
              </a:spcBef>
            </a:pPr>
            <a:r>
              <a:rPr sz="1400" dirty="0">
                <a:latin typeface="Arial"/>
                <a:cs typeface="Arial"/>
              </a:rPr>
              <a:t>C</a:t>
            </a:r>
            <a:r>
              <a:rPr sz="1400" spc="-20" dirty="0">
                <a:latin typeface="Arial"/>
                <a:cs typeface="Arial"/>
              </a:rPr>
              <a:t> </a:t>
            </a:r>
            <a:r>
              <a:rPr sz="1400" dirty="0">
                <a:latin typeface="Arial"/>
                <a:cs typeface="Arial"/>
              </a:rPr>
              <a:t>elegans</a:t>
            </a:r>
            <a:r>
              <a:rPr sz="1400" spc="-25" dirty="0">
                <a:latin typeface="Arial"/>
                <a:cs typeface="Arial"/>
              </a:rPr>
              <a:t> </a:t>
            </a:r>
            <a:r>
              <a:rPr sz="1400" dirty="0">
                <a:latin typeface="Arial"/>
                <a:cs typeface="Arial"/>
              </a:rPr>
              <a:t>neural</a:t>
            </a:r>
            <a:r>
              <a:rPr sz="1400" spc="-35" dirty="0">
                <a:latin typeface="Arial"/>
                <a:cs typeface="Arial"/>
              </a:rPr>
              <a:t> </a:t>
            </a:r>
            <a:r>
              <a:rPr sz="1400" dirty="0">
                <a:latin typeface="Arial"/>
                <a:cs typeface="Arial"/>
              </a:rPr>
              <a:t>wiring</a:t>
            </a:r>
            <a:r>
              <a:rPr sz="1400" spc="-20" dirty="0">
                <a:latin typeface="Arial"/>
                <a:cs typeface="Arial"/>
              </a:rPr>
              <a:t> </a:t>
            </a:r>
            <a:r>
              <a:rPr sz="1400" dirty="0">
                <a:latin typeface="Arial"/>
                <a:cs typeface="Arial"/>
              </a:rPr>
              <a:t>diagram</a:t>
            </a:r>
            <a:r>
              <a:rPr sz="1400" spc="-35" dirty="0">
                <a:latin typeface="Arial"/>
                <a:cs typeface="Arial"/>
              </a:rPr>
              <a:t> </a:t>
            </a:r>
            <a:r>
              <a:rPr sz="1400" spc="-20" dirty="0">
                <a:latin typeface="Arial"/>
                <a:cs typeface="Arial"/>
              </a:rPr>
              <a:t>1990 </a:t>
            </a:r>
            <a:r>
              <a:rPr sz="1400" spc="-10" dirty="0">
                <a:latin typeface="Arial"/>
                <a:cs typeface="Arial"/>
              </a:rPr>
              <a:t>Movie</a:t>
            </a:r>
            <a:r>
              <a:rPr sz="1400" spc="-90" dirty="0">
                <a:latin typeface="Arial"/>
                <a:cs typeface="Arial"/>
              </a:rPr>
              <a:t> </a:t>
            </a:r>
            <a:r>
              <a:rPr sz="1400" dirty="0">
                <a:latin typeface="Arial"/>
                <a:cs typeface="Arial"/>
              </a:rPr>
              <a:t>Actor</a:t>
            </a:r>
            <a:r>
              <a:rPr sz="1400" spc="-25" dirty="0">
                <a:latin typeface="Arial"/>
                <a:cs typeface="Arial"/>
              </a:rPr>
              <a:t> </a:t>
            </a:r>
            <a:r>
              <a:rPr sz="1400" dirty="0">
                <a:latin typeface="Arial"/>
                <a:cs typeface="Arial"/>
              </a:rPr>
              <a:t>Network,</a:t>
            </a:r>
            <a:r>
              <a:rPr sz="1400" spc="355" dirty="0">
                <a:latin typeface="Arial"/>
                <a:cs typeface="Arial"/>
              </a:rPr>
              <a:t> </a:t>
            </a:r>
            <a:r>
              <a:rPr sz="1400" spc="-20" dirty="0">
                <a:latin typeface="Arial"/>
                <a:cs typeface="Arial"/>
              </a:rPr>
              <a:t>1998</a:t>
            </a:r>
            <a:endParaRPr sz="1400">
              <a:latin typeface="Arial"/>
              <a:cs typeface="Arial"/>
            </a:endParaRPr>
          </a:p>
          <a:p>
            <a:pPr marL="12700" marR="2328545" algn="just">
              <a:lnSpc>
                <a:spcPct val="100000"/>
              </a:lnSpc>
            </a:pPr>
            <a:r>
              <a:rPr sz="1400" dirty="0">
                <a:latin typeface="Arial"/>
                <a:cs typeface="Arial"/>
              </a:rPr>
              <a:t>Citation</a:t>
            </a:r>
            <a:r>
              <a:rPr sz="1400" spc="-35" dirty="0">
                <a:latin typeface="Arial"/>
                <a:cs typeface="Arial"/>
              </a:rPr>
              <a:t> </a:t>
            </a:r>
            <a:r>
              <a:rPr sz="1400" dirty="0">
                <a:latin typeface="Arial"/>
                <a:cs typeface="Arial"/>
              </a:rPr>
              <a:t>Network,</a:t>
            </a:r>
            <a:r>
              <a:rPr sz="1400" spc="340" dirty="0">
                <a:latin typeface="Arial"/>
                <a:cs typeface="Arial"/>
              </a:rPr>
              <a:t> </a:t>
            </a:r>
            <a:r>
              <a:rPr sz="1400" spc="-20" dirty="0">
                <a:latin typeface="Arial"/>
                <a:cs typeface="Arial"/>
              </a:rPr>
              <a:t>1998 </a:t>
            </a:r>
            <a:r>
              <a:rPr sz="1400" dirty="0">
                <a:latin typeface="Arial"/>
                <a:cs typeface="Arial"/>
              </a:rPr>
              <a:t>World</a:t>
            </a:r>
            <a:r>
              <a:rPr sz="1400" spc="-35" dirty="0">
                <a:latin typeface="Arial"/>
                <a:cs typeface="Arial"/>
              </a:rPr>
              <a:t> </a:t>
            </a:r>
            <a:r>
              <a:rPr sz="1400" dirty="0">
                <a:latin typeface="Arial"/>
                <a:cs typeface="Arial"/>
              </a:rPr>
              <a:t>Wide</a:t>
            </a:r>
            <a:r>
              <a:rPr sz="1400" spc="-30" dirty="0">
                <a:latin typeface="Arial"/>
                <a:cs typeface="Arial"/>
              </a:rPr>
              <a:t> </a:t>
            </a:r>
            <a:r>
              <a:rPr sz="1400" dirty="0">
                <a:latin typeface="Arial"/>
                <a:cs typeface="Arial"/>
              </a:rPr>
              <a:t>Web,</a:t>
            </a:r>
            <a:r>
              <a:rPr sz="1400" spc="330" dirty="0">
                <a:latin typeface="Arial"/>
                <a:cs typeface="Arial"/>
              </a:rPr>
              <a:t> </a:t>
            </a:r>
            <a:r>
              <a:rPr sz="1400" spc="-20" dirty="0">
                <a:latin typeface="Arial"/>
                <a:cs typeface="Arial"/>
              </a:rPr>
              <a:t>1999 </a:t>
            </a:r>
            <a:r>
              <a:rPr sz="1400" dirty="0">
                <a:latin typeface="Arial"/>
                <a:cs typeface="Arial"/>
              </a:rPr>
              <a:t>Metabolic</a:t>
            </a:r>
            <a:r>
              <a:rPr sz="1400" spc="-50" dirty="0">
                <a:latin typeface="Arial"/>
                <a:cs typeface="Arial"/>
              </a:rPr>
              <a:t> </a:t>
            </a:r>
            <a:r>
              <a:rPr sz="1400" dirty="0">
                <a:latin typeface="Arial"/>
                <a:cs typeface="Arial"/>
              </a:rPr>
              <a:t>Network,</a:t>
            </a:r>
            <a:r>
              <a:rPr sz="1400" spc="-35" dirty="0">
                <a:latin typeface="Arial"/>
                <a:cs typeface="Arial"/>
              </a:rPr>
              <a:t> </a:t>
            </a:r>
            <a:r>
              <a:rPr sz="1400" spc="-20" dirty="0">
                <a:latin typeface="Arial"/>
                <a:cs typeface="Arial"/>
              </a:rPr>
              <a:t>2000</a:t>
            </a:r>
            <a:endParaRPr sz="1400">
              <a:latin typeface="Arial"/>
              <a:cs typeface="Arial"/>
            </a:endParaRPr>
          </a:p>
          <a:p>
            <a:pPr marL="12700" algn="just">
              <a:lnSpc>
                <a:spcPct val="100000"/>
              </a:lnSpc>
              <a:spcBef>
                <a:spcPts val="5"/>
              </a:spcBef>
            </a:pPr>
            <a:r>
              <a:rPr sz="1400" dirty="0">
                <a:latin typeface="Arial"/>
                <a:cs typeface="Arial"/>
              </a:rPr>
              <a:t>PPI</a:t>
            </a:r>
            <a:r>
              <a:rPr sz="1400" spc="-20" dirty="0">
                <a:latin typeface="Arial"/>
                <a:cs typeface="Arial"/>
              </a:rPr>
              <a:t> </a:t>
            </a:r>
            <a:r>
              <a:rPr sz="1400" dirty="0">
                <a:latin typeface="Arial"/>
                <a:cs typeface="Arial"/>
              </a:rPr>
              <a:t>network,</a:t>
            </a:r>
            <a:r>
              <a:rPr sz="1400" spc="-45" dirty="0">
                <a:latin typeface="Arial"/>
                <a:cs typeface="Arial"/>
              </a:rPr>
              <a:t> </a:t>
            </a:r>
            <a:r>
              <a:rPr sz="1400" spc="-20" dirty="0">
                <a:latin typeface="Arial"/>
                <a:cs typeface="Arial"/>
              </a:rPr>
              <a:t>2001</a:t>
            </a:r>
            <a:endParaRPr sz="1400">
              <a:latin typeface="Arial"/>
              <a:cs typeface="Arial"/>
            </a:endParaRPr>
          </a:p>
          <a:p>
            <a:pPr>
              <a:lnSpc>
                <a:spcPct val="100000"/>
              </a:lnSpc>
              <a:spcBef>
                <a:spcPts val="360"/>
              </a:spcBef>
            </a:pPr>
            <a:endParaRPr sz="1400">
              <a:latin typeface="Arial"/>
              <a:cs typeface="Arial"/>
            </a:endParaRPr>
          </a:p>
          <a:p>
            <a:pPr marL="12700" marR="450215">
              <a:lnSpc>
                <a:spcPct val="100000"/>
              </a:lnSpc>
              <a:spcBef>
                <a:spcPts val="5"/>
              </a:spcBef>
            </a:pPr>
            <a:r>
              <a:rPr sz="1400" dirty="0">
                <a:latin typeface="Arial"/>
                <a:cs typeface="Arial"/>
              </a:rPr>
              <a:t>The</a:t>
            </a:r>
            <a:r>
              <a:rPr sz="1400" spc="-20" dirty="0">
                <a:latin typeface="Arial"/>
                <a:cs typeface="Arial"/>
              </a:rPr>
              <a:t> </a:t>
            </a:r>
            <a:r>
              <a:rPr sz="1400" dirty="0">
                <a:latin typeface="Arial"/>
                <a:cs typeface="Arial"/>
              </a:rPr>
              <a:t>architecture</a:t>
            </a:r>
            <a:r>
              <a:rPr sz="1400" spc="-35" dirty="0">
                <a:latin typeface="Arial"/>
                <a:cs typeface="Arial"/>
              </a:rPr>
              <a:t> </a:t>
            </a:r>
            <a:r>
              <a:rPr sz="1400" dirty="0">
                <a:latin typeface="Arial"/>
                <a:cs typeface="Arial"/>
              </a:rPr>
              <a:t>of</a:t>
            </a:r>
            <a:r>
              <a:rPr sz="1400" spc="-20" dirty="0">
                <a:latin typeface="Arial"/>
                <a:cs typeface="Arial"/>
              </a:rPr>
              <a:t> </a:t>
            </a:r>
            <a:r>
              <a:rPr sz="1400" dirty="0">
                <a:latin typeface="Arial"/>
                <a:cs typeface="Arial"/>
              </a:rPr>
              <a:t>networks</a:t>
            </a:r>
            <a:r>
              <a:rPr sz="1400" spc="-30" dirty="0">
                <a:latin typeface="Arial"/>
                <a:cs typeface="Arial"/>
              </a:rPr>
              <a:t> </a:t>
            </a:r>
            <a:r>
              <a:rPr sz="1400" dirty="0">
                <a:latin typeface="Arial"/>
                <a:cs typeface="Arial"/>
              </a:rPr>
              <a:t>emerging</a:t>
            </a:r>
            <a:r>
              <a:rPr sz="1400" spc="-40" dirty="0">
                <a:latin typeface="Arial"/>
                <a:cs typeface="Arial"/>
              </a:rPr>
              <a:t> </a:t>
            </a:r>
            <a:r>
              <a:rPr sz="1400" dirty="0">
                <a:latin typeface="Arial"/>
                <a:cs typeface="Arial"/>
              </a:rPr>
              <a:t>in</a:t>
            </a:r>
            <a:r>
              <a:rPr sz="1400" spc="-15" dirty="0">
                <a:latin typeface="Arial"/>
                <a:cs typeface="Arial"/>
              </a:rPr>
              <a:t> </a:t>
            </a:r>
            <a:r>
              <a:rPr sz="1400" spc="-10" dirty="0">
                <a:latin typeface="Arial"/>
                <a:cs typeface="Arial"/>
              </a:rPr>
              <a:t>various </a:t>
            </a:r>
            <a:r>
              <a:rPr sz="1400" dirty="0">
                <a:latin typeface="Arial"/>
                <a:cs typeface="Arial"/>
              </a:rPr>
              <a:t>domains</a:t>
            </a:r>
            <a:r>
              <a:rPr sz="1400" spc="-35" dirty="0">
                <a:latin typeface="Arial"/>
                <a:cs typeface="Arial"/>
              </a:rPr>
              <a:t> </a:t>
            </a:r>
            <a:r>
              <a:rPr sz="1400" dirty="0">
                <a:latin typeface="Arial"/>
                <a:cs typeface="Arial"/>
              </a:rPr>
              <a:t>of</a:t>
            </a:r>
            <a:r>
              <a:rPr sz="1400" spc="-20" dirty="0">
                <a:latin typeface="Arial"/>
                <a:cs typeface="Arial"/>
              </a:rPr>
              <a:t> </a:t>
            </a:r>
            <a:r>
              <a:rPr sz="1400" dirty="0">
                <a:latin typeface="Arial"/>
                <a:cs typeface="Arial"/>
              </a:rPr>
              <a:t>science,</a:t>
            </a:r>
            <a:r>
              <a:rPr sz="1400" spc="-35" dirty="0">
                <a:latin typeface="Arial"/>
                <a:cs typeface="Arial"/>
              </a:rPr>
              <a:t> </a:t>
            </a:r>
            <a:r>
              <a:rPr sz="1400" dirty="0">
                <a:latin typeface="Arial"/>
                <a:cs typeface="Arial"/>
              </a:rPr>
              <a:t>nature,</a:t>
            </a:r>
            <a:r>
              <a:rPr sz="1400" spc="-30" dirty="0">
                <a:latin typeface="Arial"/>
                <a:cs typeface="Arial"/>
              </a:rPr>
              <a:t> </a:t>
            </a:r>
            <a:r>
              <a:rPr sz="1400" dirty="0">
                <a:latin typeface="Arial"/>
                <a:cs typeface="Arial"/>
              </a:rPr>
              <a:t>and</a:t>
            </a:r>
            <a:r>
              <a:rPr sz="1400" spc="-25" dirty="0">
                <a:latin typeface="Arial"/>
                <a:cs typeface="Arial"/>
              </a:rPr>
              <a:t> </a:t>
            </a:r>
            <a:r>
              <a:rPr sz="1400" dirty="0">
                <a:latin typeface="Arial"/>
                <a:cs typeface="Arial"/>
              </a:rPr>
              <a:t>technology</a:t>
            </a:r>
            <a:r>
              <a:rPr sz="1400" spc="-30" dirty="0">
                <a:latin typeface="Arial"/>
                <a:cs typeface="Arial"/>
              </a:rPr>
              <a:t> </a:t>
            </a:r>
            <a:r>
              <a:rPr sz="1400" spc="-25" dirty="0">
                <a:latin typeface="Arial"/>
                <a:cs typeface="Arial"/>
              </a:rPr>
              <a:t>are </a:t>
            </a:r>
            <a:r>
              <a:rPr sz="1400" dirty="0">
                <a:latin typeface="Arial"/>
                <a:cs typeface="Arial"/>
              </a:rPr>
              <a:t>more</a:t>
            </a:r>
            <a:r>
              <a:rPr sz="1400" spc="-25" dirty="0">
                <a:latin typeface="Arial"/>
                <a:cs typeface="Arial"/>
              </a:rPr>
              <a:t> </a:t>
            </a:r>
            <a:r>
              <a:rPr sz="1400" dirty="0">
                <a:latin typeface="Arial"/>
                <a:cs typeface="Arial"/>
              </a:rPr>
              <a:t>similar</a:t>
            </a:r>
            <a:r>
              <a:rPr sz="1400" spc="-20" dirty="0">
                <a:latin typeface="Arial"/>
                <a:cs typeface="Arial"/>
              </a:rPr>
              <a:t> </a:t>
            </a:r>
            <a:r>
              <a:rPr sz="1400" dirty="0">
                <a:latin typeface="Arial"/>
                <a:cs typeface="Arial"/>
              </a:rPr>
              <a:t>to</a:t>
            </a:r>
            <a:r>
              <a:rPr sz="1400" spc="-10" dirty="0">
                <a:latin typeface="Arial"/>
                <a:cs typeface="Arial"/>
              </a:rPr>
              <a:t> </a:t>
            </a:r>
            <a:r>
              <a:rPr sz="1400" dirty="0">
                <a:latin typeface="Arial"/>
                <a:cs typeface="Arial"/>
              </a:rPr>
              <a:t>each</a:t>
            </a:r>
            <a:r>
              <a:rPr sz="1400" spc="-30" dirty="0">
                <a:latin typeface="Arial"/>
                <a:cs typeface="Arial"/>
              </a:rPr>
              <a:t> </a:t>
            </a:r>
            <a:r>
              <a:rPr sz="1400" dirty="0">
                <a:latin typeface="Arial"/>
                <a:cs typeface="Arial"/>
              </a:rPr>
              <a:t>other</a:t>
            </a:r>
            <a:r>
              <a:rPr sz="1400" spc="-30" dirty="0">
                <a:latin typeface="Arial"/>
                <a:cs typeface="Arial"/>
              </a:rPr>
              <a:t> </a:t>
            </a:r>
            <a:r>
              <a:rPr sz="1400" dirty="0">
                <a:latin typeface="Arial"/>
                <a:cs typeface="Arial"/>
              </a:rPr>
              <a:t>than</a:t>
            </a:r>
            <a:r>
              <a:rPr sz="1400" spc="-20" dirty="0">
                <a:latin typeface="Arial"/>
                <a:cs typeface="Arial"/>
              </a:rPr>
              <a:t> </a:t>
            </a:r>
            <a:r>
              <a:rPr sz="1400" dirty="0">
                <a:latin typeface="Arial"/>
                <a:cs typeface="Arial"/>
              </a:rPr>
              <a:t>one</a:t>
            </a:r>
            <a:r>
              <a:rPr sz="1400" spc="-20" dirty="0">
                <a:latin typeface="Arial"/>
                <a:cs typeface="Arial"/>
              </a:rPr>
              <a:t> </a:t>
            </a:r>
            <a:r>
              <a:rPr sz="1400" dirty="0">
                <a:latin typeface="Arial"/>
                <a:cs typeface="Arial"/>
              </a:rPr>
              <a:t>would</a:t>
            </a:r>
            <a:r>
              <a:rPr sz="1400" spc="-15" dirty="0">
                <a:latin typeface="Arial"/>
                <a:cs typeface="Arial"/>
              </a:rPr>
              <a:t> </a:t>
            </a:r>
            <a:r>
              <a:rPr sz="1400" spc="-20" dirty="0">
                <a:latin typeface="Arial"/>
                <a:cs typeface="Arial"/>
              </a:rPr>
              <a:t>have </a:t>
            </a:r>
            <a:r>
              <a:rPr sz="1400" spc="-10" dirty="0">
                <a:latin typeface="Arial"/>
                <a:cs typeface="Arial"/>
              </a:rPr>
              <a:t>expected.</a:t>
            </a:r>
            <a:endParaRPr sz="1400">
              <a:latin typeface="Arial"/>
              <a:cs typeface="Arial"/>
            </a:endParaRPr>
          </a:p>
          <a:p>
            <a:pPr>
              <a:lnSpc>
                <a:spcPct val="100000"/>
              </a:lnSpc>
              <a:spcBef>
                <a:spcPts val="409"/>
              </a:spcBef>
            </a:pPr>
            <a:endParaRPr sz="1400">
              <a:latin typeface="Arial"/>
              <a:cs typeface="Arial"/>
            </a:endParaRPr>
          </a:p>
          <a:p>
            <a:pPr marL="12700" marR="5080">
              <a:lnSpc>
                <a:spcPct val="100000"/>
              </a:lnSpc>
            </a:pPr>
            <a:r>
              <a:rPr sz="1400" dirty="0">
                <a:solidFill>
                  <a:srgbClr val="FF0000"/>
                </a:solidFill>
                <a:latin typeface="Arial"/>
                <a:cs typeface="Arial"/>
              </a:rPr>
              <a:t>Despite</a:t>
            </a:r>
            <a:r>
              <a:rPr sz="1400" spc="-30" dirty="0">
                <a:solidFill>
                  <a:srgbClr val="FF0000"/>
                </a:solidFill>
                <a:latin typeface="Arial"/>
                <a:cs typeface="Arial"/>
              </a:rPr>
              <a:t> </a:t>
            </a:r>
            <a:r>
              <a:rPr sz="1400" dirty="0">
                <a:solidFill>
                  <a:srgbClr val="FF0000"/>
                </a:solidFill>
                <a:latin typeface="Arial"/>
                <a:cs typeface="Arial"/>
              </a:rPr>
              <a:t>the</a:t>
            </a:r>
            <a:r>
              <a:rPr sz="1400" spc="-25" dirty="0">
                <a:solidFill>
                  <a:srgbClr val="FF0000"/>
                </a:solidFill>
                <a:latin typeface="Arial"/>
                <a:cs typeface="Arial"/>
              </a:rPr>
              <a:t> </a:t>
            </a:r>
            <a:r>
              <a:rPr sz="1400" dirty="0">
                <a:solidFill>
                  <a:srgbClr val="FF0000"/>
                </a:solidFill>
                <a:latin typeface="Arial"/>
                <a:cs typeface="Arial"/>
              </a:rPr>
              <a:t>challenges</a:t>
            </a:r>
            <a:r>
              <a:rPr sz="1400" spc="-40" dirty="0">
                <a:solidFill>
                  <a:srgbClr val="FF0000"/>
                </a:solidFill>
                <a:latin typeface="Arial"/>
                <a:cs typeface="Arial"/>
              </a:rPr>
              <a:t> </a:t>
            </a:r>
            <a:r>
              <a:rPr sz="1400" dirty="0">
                <a:solidFill>
                  <a:srgbClr val="FF0000"/>
                </a:solidFill>
                <a:latin typeface="Arial"/>
                <a:cs typeface="Arial"/>
              </a:rPr>
              <a:t>complex</a:t>
            </a:r>
            <a:r>
              <a:rPr sz="1400" spc="-35" dirty="0">
                <a:solidFill>
                  <a:srgbClr val="FF0000"/>
                </a:solidFill>
                <a:latin typeface="Arial"/>
                <a:cs typeface="Arial"/>
              </a:rPr>
              <a:t> </a:t>
            </a:r>
            <a:r>
              <a:rPr sz="1400" dirty="0">
                <a:solidFill>
                  <a:srgbClr val="FF0000"/>
                </a:solidFill>
                <a:latin typeface="Arial"/>
                <a:cs typeface="Arial"/>
              </a:rPr>
              <a:t>systems</a:t>
            </a:r>
            <a:r>
              <a:rPr sz="1400" spc="-30" dirty="0">
                <a:solidFill>
                  <a:srgbClr val="FF0000"/>
                </a:solidFill>
                <a:latin typeface="Arial"/>
                <a:cs typeface="Arial"/>
              </a:rPr>
              <a:t> </a:t>
            </a:r>
            <a:r>
              <a:rPr sz="1400" dirty="0">
                <a:solidFill>
                  <a:srgbClr val="FF0000"/>
                </a:solidFill>
                <a:latin typeface="Arial"/>
                <a:cs typeface="Arial"/>
              </a:rPr>
              <a:t>offer</a:t>
            </a:r>
            <a:r>
              <a:rPr sz="1400" spc="-40" dirty="0">
                <a:solidFill>
                  <a:srgbClr val="FF0000"/>
                </a:solidFill>
                <a:latin typeface="Arial"/>
                <a:cs typeface="Arial"/>
              </a:rPr>
              <a:t> </a:t>
            </a:r>
            <a:r>
              <a:rPr sz="1400" dirty="0">
                <a:solidFill>
                  <a:srgbClr val="FF0000"/>
                </a:solidFill>
                <a:latin typeface="Arial"/>
                <a:cs typeface="Arial"/>
              </a:rPr>
              <a:t>us,</a:t>
            </a:r>
            <a:r>
              <a:rPr sz="1400" spc="-25" dirty="0">
                <a:solidFill>
                  <a:srgbClr val="FF0000"/>
                </a:solidFill>
                <a:latin typeface="Arial"/>
                <a:cs typeface="Arial"/>
              </a:rPr>
              <a:t> we </a:t>
            </a:r>
            <a:r>
              <a:rPr sz="1400" dirty="0">
                <a:solidFill>
                  <a:srgbClr val="FF0000"/>
                </a:solidFill>
                <a:latin typeface="Arial"/>
                <a:cs typeface="Arial"/>
              </a:rPr>
              <a:t>cannot</a:t>
            </a:r>
            <a:r>
              <a:rPr sz="1400" spc="-30" dirty="0">
                <a:solidFill>
                  <a:srgbClr val="FF0000"/>
                </a:solidFill>
                <a:latin typeface="Arial"/>
                <a:cs typeface="Arial"/>
              </a:rPr>
              <a:t> </a:t>
            </a:r>
            <a:r>
              <a:rPr sz="1400" dirty="0">
                <a:solidFill>
                  <a:srgbClr val="FF0000"/>
                </a:solidFill>
                <a:latin typeface="Arial"/>
                <a:cs typeface="Arial"/>
              </a:rPr>
              <a:t>afford</a:t>
            </a:r>
            <a:r>
              <a:rPr sz="1400" spc="-35" dirty="0">
                <a:solidFill>
                  <a:srgbClr val="FF0000"/>
                </a:solidFill>
                <a:latin typeface="Arial"/>
                <a:cs typeface="Arial"/>
              </a:rPr>
              <a:t> </a:t>
            </a:r>
            <a:r>
              <a:rPr sz="1400" dirty="0">
                <a:solidFill>
                  <a:srgbClr val="FF0000"/>
                </a:solidFill>
                <a:latin typeface="Arial"/>
                <a:cs typeface="Arial"/>
              </a:rPr>
              <a:t>to</a:t>
            </a:r>
            <a:r>
              <a:rPr sz="1400" spc="-15" dirty="0">
                <a:solidFill>
                  <a:srgbClr val="FF0000"/>
                </a:solidFill>
                <a:latin typeface="Arial"/>
                <a:cs typeface="Arial"/>
              </a:rPr>
              <a:t> </a:t>
            </a:r>
            <a:r>
              <a:rPr sz="1400" dirty="0">
                <a:solidFill>
                  <a:srgbClr val="FF0000"/>
                </a:solidFill>
                <a:latin typeface="Arial"/>
                <a:cs typeface="Arial"/>
              </a:rPr>
              <a:t>not</a:t>
            </a:r>
            <a:r>
              <a:rPr sz="1400" spc="-30" dirty="0">
                <a:solidFill>
                  <a:srgbClr val="FF0000"/>
                </a:solidFill>
                <a:latin typeface="Arial"/>
                <a:cs typeface="Arial"/>
              </a:rPr>
              <a:t> </a:t>
            </a:r>
            <a:r>
              <a:rPr sz="1400" dirty="0">
                <a:solidFill>
                  <a:srgbClr val="FF0000"/>
                </a:solidFill>
                <a:latin typeface="Arial"/>
                <a:cs typeface="Arial"/>
              </a:rPr>
              <a:t>address</a:t>
            </a:r>
            <a:r>
              <a:rPr sz="1400" spc="-30" dirty="0">
                <a:solidFill>
                  <a:srgbClr val="FF0000"/>
                </a:solidFill>
                <a:latin typeface="Arial"/>
                <a:cs typeface="Arial"/>
              </a:rPr>
              <a:t> </a:t>
            </a:r>
            <a:r>
              <a:rPr sz="1400" dirty="0">
                <a:solidFill>
                  <a:srgbClr val="FF0000"/>
                </a:solidFill>
                <a:latin typeface="Arial"/>
                <a:cs typeface="Arial"/>
              </a:rPr>
              <a:t>their</a:t>
            </a:r>
            <a:r>
              <a:rPr sz="1400" spc="-25" dirty="0">
                <a:solidFill>
                  <a:srgbClr val="FF0000"/>
                </a:solidFill>
                <a:latin typeface="Arial"/>
                <a:cs typeface="Arial"/>
              </a:rPr>
              <a:t> </a:t>
            </a:r>
            <a:r>
              <a:rPr sz="1400" spc="-10" dirty="0">
                <a:solidFill>
                  <a:srgbClr val="FF0000"/>
                </a:solidFill>
                <a:latin typeface="Arial"/>
                <a:cs typeface="Arial"/>
              </a:rPr>
              <a:t>behavior,</a:t>
            </a:r>
            <a:r>
              <a:rPr sz="1400" spc="-35" dirty="0">
                <a:solidFill>
                  <a:srgbClr val="FF0000"/>
                </a:solidFill>
                <a:latin typeface="Arial"/>
                <a:cs typeface="Arial"/>
              </a:rPr>
              <a:t> </a:t>
            </a:r>
            <a:r>
              <a:rPr sz="1400" dirty="0">
                <a:solidFill>
                  <a:srgbClr val="FF0000"/>
                </a:solidFill>
                <a:latin typeface="Arial"/>
                <a:cs typeface="Arial"/>
              </a:rPr>
              <a:t>a</a:t>
            </a:r>
            <a:r>
              <a:rPr sz="1400" spc="-10" dirty="0">
                <a:solidFill>
                  <a:srgbClr val="FF0000"/>
                </a:solidFill>
                <a:latin typeface="Arial"/>
                <a:cs typeface="Arial"/>
              </a:rPr>
              <a:t> </a:t>
            </a:r>
            <a:r>
              <a:rPr sz="1400" spc="-20" dirty="0">
                <a:solidFill>
                  <a:srgbClr val="FF0000"/>
                </a:solidFill>
                <a:latin typeface="Arial"/>
                <a:cs typeface="Arial"/>
              </a:rPr>
              <a:t>view </a:t>
            </a:r>
            <a:r>
              <a:rPr sz="1400" dirty="0">
                <a:solidFill>
                  <a:srgbClr val="FF0000"/>
                </a:solidFill>
                <a:latin typeface="Arial"/>
                <a:cs typeface="Arial"/>
              </a:rPr>
              <a:t>increasingly</a:t>
            </a:r>
            <a:r>
              <a:rPr sz="1400" spc="-30" dirty="0">
                <a:solidFill>
                  <a:srgbClr val="FF0000"/>
                </a:solidFill>
                <a:latin typeface="Arial"/>
                <a:cs typeface="Arial"/>
              </a:rPr>
              <a:t> </a:t>
            </a:r>
            <a:r>
              <a:rPr sz="1400" dirty="0">
                <a:solidFill>
                  <a:srgbClr val="FF0000"/>
                </a:solidFill>
                <a:latin typeface="Arial"/>
                <a:cs typeface="Arial"/>
              </a:rPr>
              <a:t>shared</a:t>
            </a:r>
            <a:r>
              <a:rPr sz="1400" spc="-40" dirty="0">
                <a:solidFill>
                  <a:srgbClr val="FF0000"/>
                </a:solidFill>
                <a:latin typeface="Arial"/>
                <a:cs typeface="Arial"/>
              </a:rPr>
              <a:t> </a:t>
            </a:r>
            <a:r>
              <a:rPr sz="1400" dirty="0">
                <a:solidFill>
                  <a:srgbClr val="FF0000"/>
                </a:solidFill>
                <a:latin typeface="Arial"/>
                <a:cs typeface="Arial"/>
              </a:rPr>
              <a:t>both</a:t>
            </a:r>
            <a:r>
              <a:rPr sz="1400" spc="-40" dirty="0">
                <a:solidFill>
                  <a:srgbClr val="FF0000"/>
                </a:solidFill>
                <a:latin typeface="Arial"/>
                <a:cs typeface="Arial"/>
              </a:rPr>
              <a:t> </a:t>
            </a:r>
            <a:r>
              <a:rPr sz="1400" dirty="0">
                <a:solidFill>
                  <a:srgbClr val="FF0000"/>
                </a:solidFill>
                <a:latin typeface="Arial"/>
                <a:cs typeface="Arial"/>
              </a:rPr>
              <a:t>by</a:t>
            </a:r>
            <a:r>
              <a:rPr sz="1400" spc="-15" dirty="0">
                <a:solidFill>
                  <a:srgbClr val="FF0000"/>
                </a:solidFill>
                <a:latin typeface="Arial"/>
                <a:cs typeface="Arial"/>
              </a:rPr>
              <a:t> </a:t>
            </a:r>
            <a:r>
              <a:rPr sz="1400" dirty="0">
                <a:solidFill>
                  <a:srgbClr val="FF0000"/>
                </a:solidFill>
                <a:latin typeface="Arial"/>
                <a:cs typeface="Arial"/>
              </a:rPr>
              <a:t>scientists</a:t>
            </a:r>
            <a:r>
              <a:rPr sz="1400" spc="-40" dirty="0">
                <a:solidFill>
                  <a:srgbClr val="FF0000"/>
                </a:solidFill>
                <a:latin typeface="Arial"/>
                <a:cs typeface="Arial"/>
              </a:rPr>
              <a:t> </a:t>
            </a:r>
            <a:r>
              <a:rPr sz="1400" dirty="0">
                <a:solidFill>
                  <a:srgbClr val="FF0000"/>
                </a:solidFill>
                <a:latin typeface="Arial"/>
                <a:cs typeface="Arial"/>
              </a:rPr>
              <a:t>and</a:t>
            </a:r>
            <a:r>
              <a:rPr sz="1400" spc="-30" dirty="0">
                <a:solidFill>
                  <a:srgbClr val="FF0000"/>
                </a:solidFill>
                <a:latin typeface="Arial"/>
                <a:cs typeface="Arial"/>
              </a:rPr>
              <a:t> </a:t>
            </a:r>
            <a:r>
              <a:rPr sz="1400" spc="-10" dirty="0">
                <a:solidFill>
                  <a:srgbClr val="FF0000"/>
                </a:solidFill>
                <a:latin typeface="Arial"/>
                <a:cs typeface="Arial"/>
              </a:rPr>
              <a:t>policy </a:t>
            </a:r>
            <a:r>
              <a:rPr sz="1400" dirty="0">
                <a:solidFill>
                  <a:srgbClr val="FF0000"/>
                </a:solidFill>
                <a:latin typeface="Arial"/>
                <a:cs typeface="Arial"/>
              </a:rPr>
              <a:t>makers.</a:t>
            </a:r>
            <a:r>
              <a:rPr sz="1400" spc="-35" dirty="0">
                <a:solidFill>
                  <a:srgbClr val="FF0000"/>
                </a:solidFill>
                <a:latin typeface="Arial"/>
                <a:cs typeface="Arial"/>
              </a:rPr>
              <a:t> </a:t>
            </a:r>
            <a:r>
              <a:rPr sz="1400" dirty="0">
                <a:solidFill>
                  <a:srgbClr val="FF0000"/>
                </a:solidFill>
                <a:latin typeface="Arial"/>
                <a:cs typeface="Arial"/>
              </a:rPr>
              <a:t>Networks</a:t>
            </a:r>
            <a:r>
              <a:rPr sz="1400" spc="-25" dirty="0">
                <a:solidFill>
                  <a:srgbClr val="FF0000"/>
                </a:solidFill>
                <a:latin typeface="Arial"/>
                <a:cs typeface="Arial"/>
              </a:rPr>
              <a:t> </a:t>
            </a:r>
            <a:r>
              <a:rPr sz="1400" dirty="0">
                <a:solidFill>
                  <a:srgbClr val="FF0000"/>
                </a:solidFill>
                <a:latin typeface="Arial"/>
                <a:cs typeface="Arial"/>
              </a:rPr>
              <a:t>are</a:t>
            </a:r>
            <a:r>
              <a:rPr sz="1400" spc="-20" dirty="0">
                <a:solidFill>
                  <a:srgbClr val="FF0000"/>
                </a:solidFill>
                <a:latin typeface="Arial"/>
                <a:cs typeface="Arial"/>
              </a:rPr>
              <a:t> </a:t>
            </a:r>
            <a:r>
              <a:rPr sz="1400" dirty="0">
                <a:solidFill>
                  <a:srgbClr val="FF0000"/>
                </a:solidFill>
                <a:latin typeface="Arial"/>
                <a:cs typeface="Arial"/>
              </a:rPr>
              <a:t>not</a:t>
            </a:r>
            <a:r>
              <a:rPr sz="1400" spc="-20" dirty="0">
                <a:solidFill>
                  <a:srgbClr val="FF0000"/>
                </a:solidFill>
                <a:latin typeface="Arial"/>
                <a:cs typeface="Arial"/>
              </a:rPr>
              <a:t> </a:t>
            </a:r>
            <a:r>
              <a:rPr sz="1400" dirty="0">
                <a:solidFill>
                  <a:srgbClr val="FF0000"/>
                </a:solidFill>
                <a:latin typeface="Arial"/>
                <a:cs typeface="Arial"/>
              </a:rPr>
              <a:t>only</a:t>
            </a:r>
            <a:r>
              <a:rPr sz="1400" spc="-20" dirty="0">
                <a:solidFill>
                  <a:srgbClr val="FF0000"/>
                </a:solidFill>
                <a:latin typeface="Arial"/>
                <a:cs typeface="Arial"/>
              </a:rPr>
              <a:t> </a:t>
            </a:r>
            <a:r>
              <a:rPr sz="1400" dirty="0">
                <a:solidFill>
                  <a:srgbClr val="FF0000"/>
                </a:solidFill>
                <a:latin typeface="Arial"/>
                <a:cs typeface="Arial"/>
              </a:rPr>
              <a:t>essential</a:t>
            </a:r>
            <a:r>
              <a:rPr sz="1400" spc="-30" dirty="0">
                <a:solidFill>
                  <a:srgbClr val="FF0000"/>
                </a:solidFill>
                <a:latin typeface="Arial"/>
                <a:cs typeface="Arial"/>
              </a:rPr>
              <a:t> </a:t>
            </a:r>
            <a:r>
              <a:rPr sz="1400" dirty="0">
                <a:solidFill>
                  <a:srgbClr val="FF0000"/>
                </a:solidFill>
                <a:latin typeface="Arial"/>
                <a:cs typeface="Arial"/>
              </a:rPr>
              <a:t>for</a:t>
            </a:r>
            <a:r>
              <a:rPr sz="1400" spc="-20" dirty="0">
                <a:solidFill>
                  <a:srgbClr val="FF0000"/>
                </a:solidFill>
                <a:latin typeface="Arial"/>
                <a:cs typeface="Arial"/>
              </a:rPr>
              <a:t> this </a:t>
            </a:r>
            <a:r>
              <a:rPr sz="1400" spc="-10" dirty="0">
                <a:solidFill>
                  <a:srgbClr val="FF0000"/>
                </a:solidFill>
                <a:latin typeface="Arial"/>
                <a:cs typeface="Arial"/>
              </a:rPr>
              <a:t>journey,</a:t>
            </a:r>
            <a:r>
              <a:rPr sz="1400" spc="-35" dirty="0">
                <a:solidFill>
                  <a:srgbClr val="FF0000"/>
                </a:solidFill>
                <a:latin typeface="Arial"/>
                <a:cs typeface="Arial"/>
              </a:rPr>
              <a:t> </a:t>
            </a:r>
            <a:r>
              <a:rPr sz="1400" dirty="0">
                <a:solidFill>
                  <a:srgbClr val="FF0000"/>
                </a:solidFill>
                <a:latin typeface="Arial"/>
                <a:cs typeface="Arial"/>
              </a:rPr>
              <a:t>but</a:t>
            </a:r>
            <a:r>
              <a:rPr sz="1400" spc="-15" dirty="0">
                <a:solidFill>
                  <a:srgbClr val="FF0000"/>
                </a:solidFill>
                <a:latin typeface="Arial"/>
                <a:cs typeface="Arial"/>
              </a:rPr>
              <a:t> </a:t>
            </a:r>
            <a:r>
              <a:rPr sz="1400" dirty="0">
                <a:solidFill>
                  <a:srgbClr val="FF0000"/>
                </a:solidFill>
                <a:latin typeface="Arial"/>
                <a:cs typeface="Arial"/>
              </a:rPr>
              <a:t>during</a:t>
            </a:r>
            <a:r>
              <a:rPr sz="1400" spc="-35" dirty="0">
                <a:solidFill>
                  <a:srgbClr val="FF0000"/>
                </a:solidFill>
                <a:latin typeface="Arial"/>
                <a:cs typeface="Arial"/>
              </a:rPr>
              <a:t> </a:t>
            </a:r>
            <a:r>
              <a:rPr sz="1400" dirty="0">
                <a:solidFill>
                  <a:srgbClr val="FF0000"/>
                </a:solidFill>
                <a:latin typeface="Arial"/>
                <a:cs typeface="Arial"/>
              </a:rPr>
              <a:t>the</a:t>
            </a:r>
            <a:r>
              <a:rPr sz="1400" spc="-15" dirty="0">
                <a:solidFill>
                  <a:srgbClr val="FF0000"/>
                </a:solidFill>
                <a:latin typeface="Arial"/>
                <a:cs typeface="Arial"/>
              </a:rPr>
              <a:t> </a:t>
            </a:r>
            <a:r>
              <a:rPr sz="1400" dirty="0">
                <a:solidFill>
                  <a:srgbClr val="FF0000"/>
                </a:solidFill>
                <a:latin typeface="Arial"/>
                <a:cs typeface="Arial"/>
              </a:rPr>
              <a:t>past</a:t>
            </a:r>
            <a:r>
              <a:rPr sz="1400" spc="-25" dirty="0">
                <a:solidFill>
                  <a:srgbClr val="FF0000"/>
                </a:solidFill>
                <a:latin typeface="Arial"/>
                <a:cs typeface="Arial"/>
              </a:rPr>
              <a:t> </a:t>
            </a:r>
            <a:r>
              <a:rPr sz="1400" dirty="0">
                <a:solidFill>
                  <a:srgbClr val="FF0000"/>
                </a:solidFill>
                <a:latin typeface="Arial"/>
                <a:cs typeface="Arial"/>
              </a:rPr>
              <a:t>decade</a:t>
            </a:r>
            <a:r>
              <a:rPr sz="1400" spc="-30" dirty="0">
                <a:solidFill>
                  <a:srgbClr val="FF0000"/>
                </a:solidFill>
                <a:latin typeface="Arial"/>
                <a:cs typeface="Arial"/>
              </a:rPr>
              <a:t> </a:t>
            </a:r>
            <a:r>
              <a:rPr sz="1400" dirty="0">
                <a:solidFill>
                  <a:srgbClr val="FF0000"/>
                </a:solidFill>
                <a:latin typeface="Arial"/>
                <a:cs typeface="Arial"/>
              </a:rPr>
              <a:t>some</a:t>
            </a:r>
            <a:r>
              <a:rPr sz="1400" spc="-20" dirty="0">
                <a:solidFill>
                  <a:srgbClr val="FF0000"/>
                </a:solidFill>
                <a:latin typeface="Arial"/>
                <a:cs typeface="Arial"/>
              </a:rPr>
              <a:t> </a:t>
            </a:r>
            <a:r>
              <a:rPr sz="1400" dirty="0">
                <a:solidFill>
                  <a:srgbClr val="FF0000"/>
                </a:solidFill>
                <a:latin typeface="Arial"/>
                <a:cs typeface="Arial"/>
              </a:rPr>
              <a:t>of</a:t>
            </a:r>
            <a:r>
              <a:rPr sz="1400" spc="-10" dirty="0">
                <a:solidFill>
                  <a:srgbClr val="FF0000"/>
                </a:solidFill>
                <a:latin typeface="Arial"/>
                <a:cs typeface="Arial"/>
              </a:rPr>
              <a:t> </a:t>
            </a:r>
            <a:r>
              <a:rPr sz="1400" dirty="0">
                <a:solidFill>
                  <a:srgbClr val="FF0000"/>
                </a:solidFill>
                <a:latin typeface="Arial"/>
                <a:cs typeface="Arial"/>
              </a:rPr>
              <a:t>the</a:t>
            </a:r>
            <a:r>
              <a:rPr sz="1400" spc="-25" dirty="0">
                <a:solidFill>
                  <a:srgbClr val="FF0000"/>
                </a:solidFill>
                <a:latin typeface="Arial"/>
                <a:cs typeface="Arial"/>
              </a:rPr>
              <a:t> </a:t>
            </a:r>
            <a:r>
              <a:rPr sz="1400" spc="-20" dirty="0">
                <a:solidFill>
                  <a:srgbClr val="FF0000"/>
                </a:solidFill>
                <a:latin typeface="Arial"/>
                <a:cs typeface="Arial"/>
              </a:rPr>
              <a:t>most </a:t>
            </a:r>
            <a:r>
              <a:rPr sz="1400" dirty="0">
                <a:solidFill>
                  <a:srgbClr val="FF0000"/>
                </a:solidFill>
                <a:latin typeface="Arial"/>
                <a:cs typeface="Arial"/>
              </a:rPr>
              <a:t>important</a:t>
            </a:r>
            <a:r>
              <a:rPr sz="1400" spc="-50" dirty="0">
                <a:solidFill>
                  <a:srgbClr val="FF0000"/>
                </a:solidFill>
                <a:latin typeface="Arial"/>
                <a:cs typeface="Arial"/>
              </a:rPr>
              <a:t> </a:t>
            </a:r>
            <a:r>
              <a:rPr sz="1400" dirty="0">
                <a:solidFill>
                  <a:srgbClr val="FF0000"/>
                </a:solidFill>
                <a:latin typeface="Arial"/>
                <a:cs typeface="Arial"/>
              </a:rPr>
              <a:t>advances</a:t>
            </a:r>
            <a:r>
              <a:rPr sz="1400" spc="-40" dirty="0">
                <a:solidFill>
                  <a:srgbClr val="FF0000"/>
                </a:solidFill>
                <a:latin typeface="Arial"/>
                <a:cs typeface="Arial"/>
              </a:rPr>
              <a:t> </a:t>
            </a:r>
            <a:r>
              <a:rPr sz="1400" dirty="0">
                <a:solidFill>
                  <a:srgbClr val="FF0000"/>
                </a:solidFill>
                <a:latin typeface="Arial"/>
                <a:cs typeface="Arial"/>
              </a:rPr>
              <a:t>towards</a:t>
            </a:r>
            <a:r>
              <a:rPr sz="1400" spc="-40" dirty="0">
                <a:solidFill>
                  <a:srgbClr val="FF0000"/>
                </a:solidFill>
                <a:latin typeface="Arial"/>
                <a:cs typeface="Arial"/>
              </a:rPr>
              <a:t> </a:t>
            </a:r>
            <a:r>
              <a:rPr sz="1400" dirty="0">
                <a:solidFill>
                  <a:srgbClr val="FF0000"/>
                </a:solidFill>
                <a:latin typeface="Arial"/>
                <a:cs typeface="Arial"/>
              </a:rPr>
              <a:t>understanding</a:t>
            </a:r>
            <a:r>
              <a:rPr sz="1400" spc="-50" dirty="0">
                <a:solidFill>
                  <a:srgbClr val="FF0000"/>
                </a:solidFill>
                <a:latin typeface="Arial"/>
                <a:cs typeface="Arial"/>
              </a:rPr>
              <a:t> </a:t>
            </a:r>
            <a:r>
              <a:rPr sz="1400" spc="-10" dirty="0">
                <a:solidFill>
                  <a:srgbClr val="FF0000"/>
                </a:solidFill>
                <a:latin typeface="Arial"/>
                <a:cs typeface="Arial"/>
              </a:rPr>
              <a:t>complexity </a:t>
            </a:r>
            <a:r>
              <a:rPr sz="1400" dirty="0">
                <a:solidFill>
                  <a:srgbClr val="FF0000"/>
                </a:solidFill>
                <a:latin typeface="Arial"/>
                <a:cs typeface="Arial"/>
              </a:rPr>
              <a:t>were</a:t>
            </a:r>
            <a:r>
              <a:rPr sz="1400" spc="-20" dirty="0">
                <a:solidFill>
                  <a:srgbClr val="FF0000"/>
                </a:solidFill>
                <a:latin typeface="Arial"/>
                <a:cs typeface="Arial"/>
              </a:rPr>
              <a:t> </a:t>
            </a:r>
            <a:r>
              <a:rPr sz="1400" dirty="0">
                <a:solidFill>
                  <a:srgbClr val="FF0000"/>
                </a:solidFill>
                <a:latin typeface="Arial"/>
                <a:cs typeface="Arial"/>
              </a:rPr>
              <a:t>provided</a:t>
            </a:r>
            <a:r>
              <a:rPr sz="1400" spc="-35" dirty="0">
                <a:solidFill>
                  <a:srgbClr val="FF0000"/>
                </a:solidFill>
                <a:latin typeface="Arial"/>
                <a:cs typeface="Arial"/>
              </a:rPr>
              <a:t> </a:t>
            </a:r>
            <a:r>
              <a:rPr sz="1400" dirty="0">
                <a:solidFill>
                  <a:srgbClr val="FF0000"/>
                </a:solidFill>
                <a:latin typeface="Arial"/>
                <a:cs typeface="Arial"/>
              </a:rPr>
              <a:t>in</a:t>
            </a:r>
            <a:r>
              <a:rPr sz="1400" spc="-10" dirty="0">
                <a:solidFill>
                  <a:srgbClr val="FF0000"/>
                </a:solidFill>
                <a:latin typeface="Arial"/>
                <a:cs typeface="Arial"/>
              </a:rPr>
              <a:t> </a:t>
            </a:r>
            <a:r>
              <a:rPr sz="1400" dirty="0">
                <a:solidFill>
                  <a:srgbClr val="FF0000"/>
                </a:solidFill>
                <a:latin typeface="Arial"/>
                <a:cs typeface="Arial"/>
              </a:rPr>
              <a:t>context</a:t>
            </a:r>
            <a:r>
              <a:rPr sz="1400" spc="-35" dirty="0">
                <a:solidFill>
                  <a:srgbClr val="FF0000"/>
                </a:solidFill>
                <a:latin typeface="Arial"/>
                <a:cs typeface="Arial"/>
              </a:rPr>
              <a:t> </a:t>
            </a:r>
            <a:r>
              <a:rPr sz="1400" dirty="0">
                <a:solidFill>
                  <a:srgbClr val="FF0000"/>
                </a:solidFill>
                <a:latin typeface="Arial"/>
                <a:cs typeface="Arial"/>
              </a:rPr>
              <a:t>of</a:t>
            </a:r>
            <a:r>
              <a:rPr sz="1400" spc="-15" dirty="0">
                <a:solidFill>
                  <a:srgbClr val="FF0000"/>
                </a:solidFill>
                <a:latin typeface="Arial"/>
                <a:cs typeface="Arial"/>
              </a:rPr>
              <a:t> </a:t>
            </a:r>
            <a:r>
              <a:rPr sz="1400" dirty="0">
                <a:solidFill>
                  <a:srgbClr val="FF0000"/>
                </a:solidFill>
                <a:latin typeface="Arial"/>
                <a:cs typeface="Arial"/>
              </a:rPr>
              <a:t>network</a:t>
            </a:r>
            <a:r>
              <a:rPr sz="1400" spc="-30" dirty="0">
                <a:solidFill>
                  <a:srgbClr val="FF0000"/>
                </a:solidFill>
                <a:latin typeface="Arial"/>
                <a:cs typeface="Arial"/>
              </a:rPr>
              <a:t> </a:t>
            </a:r>
            <a:r>
              <a:rPr sz="1400" spc="-10" dirty="0">
                <a:solidFill>
                  <a:srgbClr val="FF0000"/>
                </a:solidFill>
                <a:latin typeface="Arial"/>
                <a:cs typeface="Arial"/>
              </a:rPr>
              <a:t>theory.</a:t>
            </a:r>
            <a:endParaRPr sz="1400">
              <a:latin typeface="Arial"/>
              <a:cs typeface="Arial"/>
            </a:endParaRPr>
          </a:p>
        </p:txBody>
      </p:sp>
      <p:sp>
        <p:nvSpPr>
          <p:cNvPr id="7" name="object 7"/>
          <p:cNvSpPr txBox="1"/>
          <p:nvPr/>
        </p:nvSpPr>
        <p:spPr>
          <a:xfrm>
            <a:off x="7293317" y="5391772"/>
            <a:ext cx="1729105" cy="208279"/>
          </a:xfrm>
          <a:prstGeom prst="rect">
            <a:avLst/>
          </a:prstGeom>
        </p:spPr>
        <p:txBody>
          <a:bodyPr vert="horz" wrap="square" lIns="0" tIns="12700" rIns="0" bIns="0" rtlCol="0">
            <a:spAutoFit/>
          </a:bodyPr>
          <a:lstStyle/>
          <a:p>
            <a:pPr marL="38100">
              <a:lnSpc>
                <a:spcPct val="100000"/>
              </a:lnSpc>
              <a:spcBef>
                <a:spcPts val="100"/>
              </a:spcBef>
            </a:pPr>
            <a:r>
              <a:rPr sz="900" b="1" dirty="0">
                <a:solidFill>
                  <a:srgbClr val="BEBEBE"/>
                </a:solidFill>
                <a:latin typeface="Arial"/>
                <a:cs typeface="Arial"/>
              </a:rPr>
              <a:t>Network</a:t>
            </a:r>
            <a:r>
              <a:rPr sz="900" b="1" spc="-45" dirty="0">
                <a:solidFill>
                  <a:srgbClr val="BEBEBE"/>
                </a:solidFill>
                <a:latin typeface="Arial"/>
                <a:cs typeface="Arial"/>
              </a:rPr>
              <a:t> </a:t>
            </a:r>
            <a:r>
              <a:rPr sz="900" b="1" dirty="0">
                <a:solidFill>
                  <a:srgbClr val="BEBEBE"/>
                </a:solidFill>
                <a:latin typeface="Arial"/>
                <a:cs typeface="Arial"/>
              </a:rPr>
              <a:t>Science:</a:t>
            </a:r>
            <a:r>
              <a:rPr sz="900" b="1" spc="-15" dirty="0">
                <a:solidFill>
                  <a:srgbClr val="BEBEBE"/>
                </a:solidFill>
                <a:latin typeface="Arial"/>
                <a:cs typeface="Arial"/>
              </a:rPr>
              <a:t> </a:t>
            </a:r>
            <a:r>
              <a:rPr sz="900" b="1" spc="-70" dirty="0">
                <a:solidFill>
                  <a:srgbClr val="BEBEBE"/>
                </a:solidFill>
                <a:latin typeface="Arial"/>
                <a:cs typeface="Arial"/>
              </a:rPr>
              <a:t>Int</a:t>
            </a:r>
            <a:r>
              <a:rPr sz="1800" spc="-104" baseline="20833" dirty="0">
                <a:solidFill>
                  <a:srgbClr val="888888"/>
                </a:solidFill>
                <a:latin typeface="Calibri"/>
                <a:cs typeface="Calibri"/>
              </a:rPr>
              <a:t>3</a:t>
            </a:r>
            <a:r>
              <a:rPr sz="900" b="1" spc="-70" dirty="0">
                <a:solidFill>
                  <a:srgbClr val="BEBEBE"/>
                </a:solidFill>
                <a:latin typeface="Arial"/>
                <a:cs typeface="Arial"/>
              </a:rPr>
              <a:t>ro</a:t>
            </a:r>
            <a:r>
              <a:rPr sz="1800" spc="-104" baseline="20833" dirty="0">
                <a:solidFill>
                  <a:srgbClr val="888888"/>
                </a:solidFill>
                <a:latin typeface="Calibri"/>
                <a:cs typeface="Calibri"/>
              </a:rPr>
              <a:t>7</a:t>
            </a:r>
            <a:r>
              <a:rPr sz="900" b="1" spc="-70" dirty="0">
                <a:solidFill>
                  <a:srgbClr val="BEBEBE"/>
                </a:solidFill>
                <a:latin typeface="Arial"/>
                <a:cs typeface="Arial"/>
              </a:rPr>
              <a:t>duction</a:t>
            </a:r>
            <a:endParaRPr sz="9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1015" y="18541"/>
            <a:ext cx="152082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C00000"/>
                </a:solidFill>
                <a:latin typeface="Calibri"/>
                <a:cs typeface="Calibri"/>
              </a:rPr>
              <a:t>Grading</a:t>
            </a:r>
            <a:r>
              <a:rPr sz="1800" spc="-90" dirty="0">
                <a:solidFill>
                  <a:srgbClr val="C00000"/>
                </a:solidFill>
                <a:latin typeface="Calibri"/>
                <a:cs typeface="Calibri"/>
              </a:rPr>
              <a:t> </a:t>
            </a:r>
            <a:r>
              <a:rPr sz="1800" spc="-10" dirty="0">
                <a:solidFill>
                  <a:srgbClr val="C00000"/>
                </a:solidFill>
                <a:latin typeface="Calibri"/>
                <a:cs typeface="Calibri"/>
              </a:rPr>
              <a:t>Criteria</a:t>
            </a:r>
            <a:endParaRPr sz="1800">
              <a:latin typeface="Calibri"/>
              <a:cs typeface="Calibri"/>
            </a:endParaRPr>
          </a:p>
        </p:txBody>
      </p:sp>
      <p:sp>
        <p:nvSpPr>
          <p:cNvPr id="3" name="object 3"/>
          <p:cNvSpPr txBox="1"/>
          <p:nvPr/>
        </p:nvSpPr>
        <p:spPr>
          <a:xfrm>
            <a:off x="40792" y="567182"/>
            <a:ext cx="8989695" cy="4688840"/>
          </a:xfrm>
          <a:prstGeom prst="rect">
            <a:avLst/>
          </a:prstGeom>
        </p:spPr>
        <p:txBody>
          <a:bodyPr vert="horz" wrap="square" lIns="0" tIns="12700" rIns="0" bIns="0" rtlCol="0">
            <a:spAutoFit/>
          </a:bodyPr>
          <a:lstStyle/>
          <a:p>
            <a:pPr marL="70485" algn="ctr">
              <a:lnSpc>
                <a:spcPct val="100000"/>
              </a:lnSpc>
              <a:spcBef>
                <a:spcPts val="100"/>
              </a:spcBef>
            </a:pPr>
            <a:r>
              <a:rPr sz="1800" b="1" spc="-10" dirty="0">
                <a:latin typeface="Calibri"/>
                <a:cs typeface="Calibri"/>
              </a:rPr>
              <a:t>Undergraduates:</a:t>
            </a:r>
            <a:endParaRPr sz="1800">
              <a:latin typeface="Calibri"/>
              <a:cs typeface="Calibri"/>
            </a:endParaRPr>
          </a:p>
          <a:p>
            <a:pPr marL="50800" marR="96520" indent="-635">
              <a:lnSpc>
                <a:spcPct val="100000"/>
              </a:lnSpc>
              <a:spcBef>
                <a:spcPts val="2160"/>
              </a:spcBef>
            </a:pPr>
            <a:r>
              <a:rPr sz="1800" b="1" dirty="0">
                <a:latin typeface="Calibri"/>
                <a:cs typeface="Calibri"/>
              </a:rPr>
              <a:t>One</a:t>
            </a:r>
            <a:r>
              <a:rPr sz="1800" b="1" spc="-50" dirty="0">
                <a:latin typeface="Calibri"/>
                <a:cs typeface="Calibri"/>
              </a:rPr>
              <a:t> </a:t>
            </a:r>
            <a:r>
              <a:rPr sz="1800" b="1" dirty="0">
                <a:latin typeface="Calibri"/>
                <a:cs typeface="Calibri"/>
              </a:rPr>
              <a:t>individual</a:t>
            </a:r>
            <a:r>
              <a:rPr sz="1800" b="1" spc="-40" dirty="0">
                <a:latin typeface="Calibri"/>
                <a:cs typeface="Calibri"/>
              </a:rPr>
              <a:t> </a:t>
            </a:r>
            <a:r>
              <a:rPr sz="1800" b="1" spc="-10" dirty="0">
                <a:latin typeface="Calibri"/>
                <a:cs typeface="Calibri"/>
              </a:rPr>
              <a:t>programming</a:t>
            </a:r>
            <a:r>
              <a:rPr sz="1800" b="1" spc="-50" dirty="0">
                <a:latin typeface="Calibri"/>
                <a:cs typeface="Calibri"/>
              </a:rPr>
              <a:t> </a:t>
            </a:r>
            <a:r>
              <a:rPr sz="1800" b="1" dirty="0">
                <a:latin typeface="Calibri"/>
                <a:cs typeface="Calibri"/>
              </a:rPr>
              <a:t>homework</a:t>
            </a:r>
            <a:r>
              <a:rPr sz="1800" b="1" spc="-45" dirty="0">
                <a:latin typeface="Calibri"/>
                <a:cs typeface="Calibri"/>
              </a:rPr>
              <a:t> </a:t>
            </a:r>
            <a:r>
              <a:rPr sz="1800" dirty="0">
                <a:latin typeface="Calibri"/>
                <a:cs typeface="Calibri"/>
              </a:rPr>
              <a:t>(40%</a:t>
            </a:r>
            <a:r>
              <a:rPr sz="1800" spc="-30"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total</a:t>
            </a:r>
            <a:r>
              <a:rPr sz="1800" spc="-30" dirty="0">
                <a:latin typeface="Calibri"/>
                <a:cs typeface="Calibri"/>
              </a:rPr>
              <a:t> </a:t>
            </a:r>
            <a:r>
              <a:rPr sz="1800" dirty="0">
                <a:latin typeface="Calibri"/>
                <a:cs typeface="Calibri"/>
              </a:rPr>
              <a:t>grade),</a:t>
            </a:r>
            <a:r>
              <a:rPr sz="1800" spc="-25" dirty="0">
                <a:latin typeface="Calibri"/>
                <a:cs typeface="Calibri"/>
              </a:rPr>
              <a:t> </a:t>
            </a:r>
            <a:r>
              <a:rPr sz="1800" spc="-10" dirty="0">
                <a:latin typeface="Calibri"/>
                <a:cs typeface="Calibri"/>
              </a:rPr>
              <a:t>followed</a:t>
            </a:r>
            <a:r>
              <a:rPr sz="1800" spc="-25" dirty="0">
                <a:latin typeface="Calibri"/>
                <a:cs typeface="Calibri"/>
              </a:rPr>
              <a:t> </a:t>
            </a:r>
            <a:r>
              <a:rPr sz="1800" dirty="0">
                <a:latin typeface="Calibri"/>
                <a:cs typeface="Calibri"/>
              </a:rPr>
              <a:t>by</a:t>
            </a:r>
            <a:r>
              <a:rPr sz="1800" spc="-25" dirty="0">
                <a:latin typeface="Calibri"/>
                <a:cs typeface="Calibri"/>
              </a:rPr>
              <a:t> </a:t>
            </a:r>
            <a:r>
              <a:rPr sz="1800" b="1" dirty="0">
                <a:latin typeface="Calibri"/>
                <a:cs typeface="Calibri"/>
              </a:rPr>
              <a:t>one</a:t>
            </a:r>
            <a:r>
              <a:rPr sz="1800" b="1" spc="-45" dirty="0">
                <a:latin typeface="Calibri"/>
                <a:cs typeface="Calibri"/>
              </a:rPr>
              <a:t> </a:t>
            </a:r>
            <a:r>
              <a:rPr sz="1800" b="1" spc="-10" dirty="0">
                <a:latin typeface="Calibri"/>
                <a:cs typeface="Calibri"/>
              </a:rPr>
              <a:t>individual presentation</a:t>
            </a:r>
            <a:r>
              <a:rPr sz="1800" b="1" spc="-60" dirty="0">
                <a:latin typeface="Calibri"/>
                <a:cs typeface="Calibri"/>
              </a:rPr>
              <a:t> </a:t>
            </a:r>
            <a:r>
              <a:rPr sz="1800" dirty="0">
                <a:latin typeface="Calibri"/>
                <a:cs typeface="Calibri"/>
              </a:rPr>
              <a:t>of</a:t>
            </a:r>
            <a:r>
              <a:rPr sz="1800" spc="-60" dirty="0">
                <a:latin typeface="Calibri"/>
                <a:cs typeface="Calibri"/>
              </a:rPr>
              <a:t> </a:t>
            </a:r>
            <a:r>
              <a:rPr sz="1800" dirty="0">
                <a:latin typeface="Calibri"/>
                <a:cs typeface="Calibri"/>
              </a:rPr>
              <a:t>the</a:t>
            </a:r>
            <a:r>
              <a:rPr sz="1800" spc="-40" dirty="0">
                <a:latin typeface="Calibri"/>
                <a:cs typeface="Calibri"/>
              </a:rPr>
              <a:t> </a:t>
            </a:r>
            <a:r>
              <a:rPr sz="1800" dirty="0">
                <a:latin typeface="Calibri"/>
                <a:cs typeface="Calibri"/>
              </a:rPr>
              <a:t>selected</a:t>
            </a:r>
            <a:r>
              <a:rPr sz="1800" spc="-35" dirty="0">
                <a:latin typeface="Calibri"/>
                <a:cs typeface="Calibri"/>
              </a:rPr>
              <a:t> </a:t>
            </a:r>
            <a:r>
              <a:rPr sz="1800" dirty="0">
                <a:latin typeface="Calibri"/>
                <a:cs typeface="Calibri"/>
              </a:rPr>
              <a:t>research</a:t>
            </a:r>
            <a:r>
              <a:rPr sz="1800" spc="-45" dirty="0">
                <a:latin typeface="Calibri"/>
                <a:cs typeface="Calibri"/>
              </a:rPr>
              <a:t> </a:t>
            </a:r>
            <a:r>
              <a:rPr sz="1800" dirty="0">
                <a:latin typeface="Calibri"/>
                <a:cs typeface="Calibri"/>
              </a:rPr>
              <a:t>paper</a:t>
            </a:r>
            <a:r>
              <a:rPr sz="1800" spc="-45" dirty="0">
                <a:latin typeface="Calibri"/>
                <a:cs typeface="Calibri"/>
              </a:rPr>
              <a:t> </a:t>
            </a:r>
            <a:r>
              <a:rPr sz="1800" dirty="0">
                <a:latin typeface="Calibri"/>
                <a:cs typeface="Calibri"/>
              </a:rPr>
              <a:t>or</a:t>
            </a:r>
            <a:r>
              <a:rPr sz="1800" spc="-55" dirty="0">
                <a:latin typeface="Calibri"/>
                <a:cs typeface="Calibri"/>
              </a:rPr>
              <a:t> </a:t>
            </a:r>
            <a:r>
              <a:rPr sz="1800" dirty="0">
                <a:latin typeface="Calibri"/>
                <a:cs typeface="Calibri"/>
              </a:rPr>
              <a:t>textbook</a:t>
            </a:r>
            <a:r>
              <a:rPr sz="1800" spc="-40" dirty="0">
                <a:latin typeface="Calibri"/>
                <a:cs typeface="Calibri"/>
              </a:rPr>
              <a:t> </a:t>
            </a:r>
            <a:r>
              <a:rPr sz="1800" dirty="0">
                <a:latin typeface="Calibri"/>
                <a:cs typeface="Calibri"/>
              </a:rPr>
              <a:t>problem</a:t>
            </a:r>
            <a:r>
              <a:rPr sz="1800" spc="-45" dirty="0">
                <a:latin typeface="Calibri"/>
                <a:cs typeface="Calibri"/>
              </a:rPr>
              <a:t> </a:t>
            </a:r>
            <a:r>
              <a:rPr sz="1800" dirty="0">
                <a:latin typeface="Calibri"/>
                <a:cs typeface="Calibri"/>
              </a:rPr>
              <a:t>(50%</a:t>
            </a:r>
            <a:r>
              <a:rPr sz="1800" spc="-45" dirty="0">
                <a:latin typeface="Calibri"/>
                <a:cs typeface="Calibri"/>
              </a:rPr>
              <a:t> </a:t>
            </a:r>
            <a:r>
              <a:rPr sz="1800" dirty="0">
                <a:latin typeface="Calibri"/>
                <a:cs typeface="Calibri"/>
              </a:rPr>
              <a:t>of</a:t>
            </a:r>
            <a:r>
              <a:rPr sz="1800" spc="-45" dirty="0">
                <a:latin typeface="Calibri"/>
                <a:cs typeface="Calibri"/>
              </a:rPr>
              <a:t> </a:t>
            </a:r>
            <a:r>
              <a:rPr sz="1800" dirty="0">
                <a:latin typeface="Calibri"/>
                <a:cs typeface="Calibri"/>
              </a:rPr>
              <a:t>the</a:t>
            </a:r>
            <a:r>
              <a:rPr sz="1800" spc="-45" dirty="0">
                <a:latin typeface="Calibri"/>
                <a:cs typeface="Calibri"/>
              </a:rPr>
              <a:t> </a:t>
            </a:r>
            <a:r>
              <a:rPr sz="1800" dirty="0">
                <a:latin typeface="Calibri"/>
                <a:cs typeface="Calibri"/>
              </a:rPr>
              <a:t>total</a:t>
            </a:r>
            <a:r>
              <a:rPr sz="1800" spc="-45" dirty="0">
                <a:latin typeface="Calibri"/>
                <a:cs typeface="Calibri"/>
              </a:rPr>
              <a:t> </a:t>
            </a:r>
            <a:r>
              <a:rPr sz="1800" dirty="0">
                <a:latin typeface="Calibri"/>
                <a:cs typeface="Calibri"/>
              </a:rPr>
              <a:t>grade),</a:t>
            </a:r>
            <a:r>
              <a:rPr sz="1800" spc="-40" dirty="0">
                <a:latin typeface="Calibri"/>
                <a:cs typeface="Calibri"/>
              </a:rPr>
              <a:t> </a:t>
            </a:r>
            <a:r>
              <a:rPr sz="1800" spc="-20" dirty="0">
                <a:latin typeface="Calibri"/>
                <a:cs typeface="Calibri"/>
              </a:rPr>
              <a:t>with </a:t>
            </a:r>
            <a:r>
              <a:rPr sz="1800" dirty="0">
                <a:latin typeface="Calibri"/>
                <a:cs typeface="Calibri"/>
              </a:rPr>
              <a:t>questions</a:t>
            </a:r>
            <a:r>
              <a:rPr sz="1800" spc="-45" dirty="0">
                <a:latin typeface="Calibri"/>
                <a:cs typeface="Calibri"/>
              </a:rPr>
              <a:t> </a:t>
            </a:r>
            <a:r>
              <a:rPr sz="1800" dirty="0">
                <a:latin typeface="Calibri"/>
                <a:cs typeface="Calibri"/>
              </a:rPr>
              <a:t>and</a:t>
            </a:r>
            <a:r>
              <a:rPr sz="1800" spc="-50" dirty="0">
                <a:latin typeface="Calibri"/>
                <a:cs typeface="Calibri"/>
              </a:rPr>
              <a:t> </a:t>
            </a:r>
            <a:r>
              <a:rPr sz="1800" dirty="0">
                <a:latin typeface="Calibri"/>
                <a:cs typeface="Calibri"/>
              </a:rPr>
              <a:t>participation</a:t>
            </a:r>
            <a:r>
              <a:rPr sz="1800" spc="-50" dirty="0">
                <a:latin typeface="Calibri"/>
                <a:cs typeface="Calibri"/>
              </a:rPr>
              <a:t> </a:t>
            </a:r>
            <a:r>
              <a:rPr sz="1800" dirty="0">
                <a:latin typeface="Calibri"/>
                <a:cs typeface="Calibri"/>
              </a:rPr>
              <a:t>in</a:t>
            </a:r>
            <a:r>
              <a:rPr sz="1800" spc="-50" dirty="0">
                <a:latin typeface="Calibri"/>
                <a:cs typeface="Calibri"/>
              </a:rPr>
              <a:t> </a:t>
            </a:r>
            <a:r>
              <a:rPr sz="1800" dirty="0">
                <a:latin typeface="Calibri"/>
                <a:cs typeface="Calibri"/>
              </a:rPr>
              <a:t>discussions</a:t>
            </a:r>
            <a:r>
              <a:rPr sz="1800" spc="-50" dirty="0">
                <a:latin typeface="Calibri"/>
                <a:cs typeface="Calibri"/>
              </a:rPr>
              <a:t> </a:t>
            </a:r>
            <a:r>
              <a:rPr sz="1800" dirty="0">
                <a:latin typeface="Calibri"/>
                <a:cs typeface="Calibri"/>
              </a:rPr>
              <a:t>for</a:t>
            </a:r>
            <a:r>
              <a:rPr sz="1800" spc="-55" dirty="0">
                <a:latin typeface="Calibri"/>
                <a:cs typeface="Calibri"/>
              </a:rPr>
              <a:t> </a:t>
            </a:r>
            <a:r>
              <a:rPr sz="1800" dirty="0">
                <a:latin typeface="Calibri"/>
                <a:cs typeface="Calibri"/>
              </a:rPr>
              <a:t>at</a:t>
            </a:r>
            <a:r>
              <a:rPr sz="1800" spc="-50" dirty="0">
                <a:latin typeface="Calibri"/>
                <a:cs typeface="Calibri"/>
              </a:rPr>
              <a:t> </a:t>
            </a:r>
            <a:r>
              <a:rPr sz="1800" dirty="0">
                <a:latin typeface="Calibri"/>
                <a:cs typeface="Calibri"/>
              </a:rPr>
              <a:t>least</a:t>
            </a:r>
            <a:r>
              <a:rPr sz="1800" spc="-60" dirty="0">
                <a:latin typeface="Calibri"/>
                <a:cs typeface="Calibri"/>
              </a:rPr>
              <a:t> </a:t>
            </a:r>
            <a:r>
              <a:rPr sz="1800" dirty="0">
                <a:latin typeface="Calibri"/>
                <a:cs typeface="Calibri"/>
              </a:rPr>
              <a:t>two</a:t>
            </a:r>
            <a:r>
              <a:rPr sz="1800" spc="-45" dirty="0">
                <a:latin typeface="Calibri"/>
                <a:cs typeface="Calibri"/>
              </a:rPr>
              <a:t> </a:t>
            </a:r>
            <a:r>
              <a:rPr sz="1800" dirty="0">
                <a:latin typeface="Calibri"/>
                <a:cs typeface="Calibri"/>
              </a:rPr>
              <a:t>student</a:t>
            </a:r>
            <a:r>
              <a:rPr sz="1800" spc="-40" dirty="0">
                <a:latin typeface="Calibri"/>
                <a:cs typeface="Calibri"/>
              </a:rPr>
              <a:t> </a:t>
            </a:r>
            <a:r>
              <a:rPr sz="1800" spc="-10" dirty="0">
                <a:latin typeface="Calibri"/>
                <a:cs typeface="Calibri"/>
              </a:rPr>
              <a:t>presentations</a:t>
            </a:r>
            <a:r>
              <a:rPr sz="1800" spc="-35" dirty="0">
                <a:latin typeface="Calibri"/>
                <a:cs typeface="Calibri"/>
              </a:rPr>
              <a:t> </a:t>
            </a:r>
            <a:r>
              <a:rPr sz="1800" dirty="0">
                <a:latin typeface="Calibri"/>
                <a:cs typeface="Calibri"/>
              </a:rPr>
              <a:t>will</a:t>
            </a:r>
            <a:r>
              <a:rPr sz="1800" spc="-55" dirty="0">
                <a:latin typeface="Calibri"/>
                <a:cs typeface="Calibri"/>
              </a:rPr>
              <a:t> </a:t>
            </a:r>
            <a:r>
              <a:rPr sz="1800" spc="-10" dirty="0">
                <a:latin typeface="Calibri"/>
                <a:cs typeface="Calibri"/>
              </a:rPr>
              <a:t>providing </a:t>
            </a:r>
            <a:r>
              <a:rPr sz="1800" dirty="0">
                <a:latin typeface="Calibri"/>
                <a:cs typeface="Calibri"/>
              </a:rPr>
              <a:t>the</a:t>
            </a:r>
            <a:r>
              <a:rPr sz="1800" spc="-40" dirty="0">
                <a:latin typeface="Calibri"/>
                <a:cs typeface="Calibri"/>
              </a:rPr>
              <a:t> </a:t>
            </a:r>
            <a:r>
              <a:rPr sz="1800" dirty="0">
                <a:latin typeface="Calibri"/>
                <a:cs typeface="Calibri"/>
              </a:rPr>
              <a:t>remaining</a:t>
            </a:r>
            <a:r>
              <a:rPr sz="1800" spc="-45" dirty="0">
                <a:latin typeface="Calibri"/>
                <a:cs typeface="Calibri"/>
              </a:rPr>
              <a:t> </a:t>
            </a:r>
            <a:r>
              <a:rPr sz="1800" dirty="0">
                <a:latin typeface="Calibri"/>
                <a:cs typeface="Calibri"/>
              </a:rPr>
              <a:t>(10%)</a:t>
            </a:r>
            <a:r>
              <a:rPr sz="1800" spc="-35"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the</a:t>
            </a:r>
            <a:r>
              <a:rPr sz="1800" spc="-40" dirty="0">
                <a:latin typeface="Calibri"/>
                <a:cs typeface="Calibri"/>
              </a:rPr>
              <a:t> </a:t>
            </a:r>
            <a:r>
              <a:rPr sz="1800" dirty="0">
                <a:latin typeface="Calibri"/>
                <a:cs typeface="Calibri"/>
              </a:rPr>
              <a:t>total</a:t>
            </a:r>
            <a:r>
              <a:rPr sz="1800" spc="-45" dirty="0">
                <a:latin typeface="Calibri"/>
                <a:cs typeface="Calibri"/>
              </a:rPr>
              <a:t> </a:t>
            </a:r>
            <a:r>
              <a:rPr sz="1800" spc="-10" dirty="0">
                <a:latin typeface="Calibri"/>
                <a:cs typeface="Calibri"/>
              </a:rPr>
              <a:t>grade.</a:t>
            </a:r>
            <a:endParaRPr sz="1800">
              <a:latin typeface="Calibri"/>
              <a:cs typeface="Calibri"/>
            </a:endParaRPr>
          </a:p>
          <a:p>
            <a:pPr marL="50800" marR="17780">
              <a:lnSpc>
                <a:spcPct val="100000"/>
              </a:lnSpc>
              <a:spcBef>
                <a:spcPts val="2160"/>
              </a:spcBef>
            </a:pPr>
            <a:r>
              <a:rPr sz="1800" dirty="0">
                <a:latin typeface="Calibri"/>
                <a:cs typeface="Calibri"/>
              </a:rPr>
              <a:t>The</a:t>
            </a:r>
            <a:r>
              <a:rPr sz="1800" spc="-25" dirty="0">
                <a:latin typeface="Calibri"/>
                <a:cs typeface="Calibri"/>
              </a:rPr>
              <a:t> </a:t>
            </a:r>
            <a:r>
              <a:rPr sz="1800" spc="-10" dirty="0">
                <a:latin typeface="Calibri"/>
                <a:cs typeface="Calibri"/>
              </a:rPr>
              <a:t>programming</a:t>
            </a:r>
            <a:r>
              <a:rPr sz="1800" spc="-40" dirty="0">
                <a:latin typeface="Calibri"/>
                <a:cs typeface="Calibri"/>
              </a:rPr>
              <a:t> </a:t>
            </a:r>
            <a:r>
              <a:rPr sz="1800" spc="-10" dirty="0">
                <a:latin typeface="Calibri"/>
                <a:cs typeface="Calibri"/>
              </a:rPr>
              <a:t>homework</a:t>
            </a:r>
            <a:r>
              <a:rPr sz="1800" spc="-20" dirty="0">
                <a:latin typeface="Calibri"/>
                <a:cs typeface="Calibri"/>
              </a:rPr>
              <a:t> </a:t>
            </a:r>
            <a:r>
              <a:rPr sz="1800" dirty="0">
                <a:latin typeface="Calibri"/>
                <a:cs typeface="Calibri"/>
              </a:rPr>
              <a:t>will</a:t>
            </a:r>
            <a:r>
              <a:rPr sz="1800" spc="-30" dirty="0">
                <a:latin typeface="Calibri"/>
                <a:cs typeface="Calibri"/>
              </a:rPr>
              <a:t> </a:t>
            </a:r>
            <a:r>
              <a:rPr sz="1800" dirty="0">
                <a:latin typeface="Calibri"/>
                <a:cs typeface="Calibri"/>
              </a:rPr>
              <a:t>be</a:t>
            </a:r>
            <a:r>
              <a:rPr sz="1800" spc="-25" dirty="0">
                <a:latin typeface="Calibri"/>
                <a:cs typeface="Calibri"/>
              </a:rPr>
              <a:t> </a:t>
            </a:r>
            <a:r>
              <a:rPr sz="1800" dirty="0">
                <a:latin typeface="Calibri"/>
                <a:cs typeface="Calibri"/>
              </a:rPr>
              <a:t>handed</a:t>
            </a:r>
            <a:r>
              <a:rPr sz="1800" spc="-10" dirty="0">
                <a:latin typeface="Calibri"/>
                <a:cs typeface="Calibri"/>
              </a:rPr>
              <a:t> </a:t>
            </a:r>
            <a:r>
              <a:rPr sz="1800" dirty="0">
                <a:latin typeface="Calibri"/>
                <a:cs typeface="Calibri"/>
              </a:rPr>
              <a:t>out</a:t>
            </a:r>
            <a:r>
              <a:rPr sz="1800" spc="-35" dirty="0">
                <a:latin typeface="Calibri"/>
                <a:cs typeface="Calibri"/>
              </a:rPr>
              <a:t> </a:t>
            </a:r>
            <a:r>
              <a:rPr sz="1800" spc="-10" dirty="0">
                <a:latin typeface="Calibri"/>
                <a:cs typeface="Calibri"/>
              </a:rPr>
              <a:t>approximately</a:t>
            </a:r>
            <a:r>
              <a:rPr sz="1800" spc="-35" dirty="0">
                <a:latin typeface="Calibri"/>
                <a:cs typeface="Calibri"/>
              </a:rPr>
              <a:t> </a:t>
            </a:r>
            <a:r>
              <a:rPr sz="1800" dirty="0">
                <a:latin typeface="Calibri"/>
                <a:cs typeface="Calibri"/>
              </a:rPr>
              <a:t>after</a:t>
            </a:r>
            <a:r>
              <a:rPr sz="1800" spc="-30"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end</a:t>
            </a:r>
            <a:r>
              <a:rPr sz="1800" spc="-20"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4th</a:t>
            </a:r>
            <a:r>
              <a:rPr sz="1800" spc="-25" dirty="0">
                <a:latin typeface="Calibri"/>
                <a:cs typeface="Calibri"/>
              </a:rPr>
              <a:t> </a:t>
            </a:r>
            <a:r>
              <a:rPr sz="1800" spc="-10" dirty="0">
                <a:latin typeface="Calibri"/>
                <a:cs typeface="Calibri"/>
              </a:rPr>
              <a:t>week, </a:t>
            </a:r>
            <a:r>
              <a:rPr sz="1800" dirty="0">
                <a:latin typeface="Calibri"/>
                <a:cs typeface="Calibri"/>
              </a:rPr>
              <a:t>together</a:t>
            </a:r>
            <a:r>
              <a:rPr sz="1800" spc="-35" dirty="0">
                <a:latin typeface="Calibri"/>
                <a:cs typeface="Calibri"/>
              </a:rPr>
              <a:t> </a:t>
            </a:r>
            <a:r>
              <a:rPr sz="1800" dirty="0">
                <a:latin typeface="Calibri"/>
                <a:cs typeface="Calibri"/>
              </a:rPr>
              <a:t>with</a:t>
            </a:r>
            <a:r>
              <a:rPr sz="1800" spc="-45" dirty="0">
                <a:latin typeface="Calibri"/>
                <a:cs typeface="Calibri"/>
              </a:rPr>
              <a:t> </a:t>
            </a:r>
            <a:r>
              <a:rPr sz="1800" dirty="0">
                <a:latin typeface="Calibri"/>
                <a:cs typeface="Calibri"/>
              </a:rPr>
              <a:t>choices</a:t>
            </a:r>
            <a:r>
              <a:rPr sz="1800" spc="-45" dirty="0">
                <a:latin typeface="Calibri"/>
                <a:cs typeface="Calibri"/>
              </a:rPr>
              <a:t> </a:t>
            </a:r>
            <a:r>
              <a:rPr sz="1800" dirty="0">
                <a:latin typeface="Calibri"/>
                <a:cs typeface="Calibri"/>
              </a:rPr>
              <a:t>of</a:t>
            </a:r>
            <a:r>
              <a:rPr sz="1800" spc="-55" dirty="0">
                <a:latin typeface="Calibri"/>
                <a:cs typeface="Calibri"/>
              </a:rPr>
              <a:t> </a:t>
            </a:r>
            <a:r>
              <a:rPr sz="1800" dirty="0">
                <a:latin typeface="Calibri"/>
                <a:cs typeface="Calibri"/>
              </a:rPr>
              <a:t>networks</a:t>
            </a:r>
            <a:r>
              <a:rPr sz="1800" spc="-40" dirty="0">
                <a:latin typeface="Calibri"/>
                <a:cs typeface="Calibri"/>
              </a:rPr>
              <a:t> </a:t>
            </a:r>
            <a:r>
              <a:rPr sz="1800" dirty="0">
                <a:latin typeface="Calibri"/>
                <a:cs typeface="Calibri"/>
              </a:rPr>
              <a:t>for</a:t>
            </a:r>
            <a:r>
              <a:rPr sz="1800" spc="-60" dirty="0">
                <a:latin typeface="Calibri"/>
                <a:cs typeface="Calibri"/>
              </a:rPr>
              <a:t> </a:t>
            </a:r>
            <a:r>
              <a:rPr sz="1800" spc="-10" dirty="0">
                <a:latin typeface="Calibri"/>
                <a:cs typeface="Calibri"/>
              </a:rPr>
              <a:t>experiments,</a:t>
            </a:r>
            <a:r>
              <a:rPr sz="1800" spc="-40" dirty="0">
                <a:latin typeface="Calibri"/>
                <a:cs typeface="Calibri"/>
              </a:rPr>
              <a:t> </a:t>
            </a:r>
            <a:r>
              <a:rPr sz="1800" dirty="0">
                <a:latin typeface="Calibri"/>
                <a:cs typeface="Calibri"/>
              </a:rPr>
              <a:t>and</a:t>
            </a:r>
            <a:r>
              <a:rPr sz="1800" spc="-50" dirty="0">
                <a:latin typeface="Calibri"/>
                <a:cs typeface="Calibri"/>
              </a:rPr>
              <a:t> </a:t>
            </a:r>
            <a:r>
              <a:rPr sz="1800" dirty="0">
                <a:latin typeface="Calibri"/>
                <a:cs typeface="Calibri"/>
              </a:rPr>
              <a:t>due</a:t>
            </a:r>
            <a:r>
              <a:rPr sz="1800" spc="-45" dirty="0">
                <a:latin typeface="Calibri"/>
                <a:cs typeface="Calibri"/>
              </a:rPr>
              <a:t> </a:t>
            </a:r>
            <a:r>
              <a:rPr sz="1800" dirty="0">
                <a:latin typeface="Calibri"/>
                <a:cs typeface="Calibri"/>
              </a:rPr>
              <a:t>in</a:t>
            </a:r>
            <a:r>
              <a:rPr sz="1800" spc="-50" dirty="0">
                <a:latin typeface="Calibri"/>
                <a:cs typeface="Calibri"/>
              </a:rPr>
              <a:t> </a:t>
            </a:r>
            <a:r>
              <a:rPr sz="1800" dirty="0">
                <a:latin typeface="Calibri"/>
                <a:cs typeface="Calibri"/>
              </a:rPr>
              <a:t>three</a:t>
            </a:r>
            <a:r>
              <a:rPr sz="1800" spc="-45" dirty="0">
                <a:latin typeface="Calibri"/>
                <a:cs typeface="Calibri"/>
              </a:rPr>
              <a:t> </a:t>
            </a:r>
            <a:r>
              <a:rPr sz="1800" dirty="0">
                <a:latin typeface="Calibri"/>
                <a:cs typeface="Calibri"/>
              </a:rPr>
              <a:t>weeks</a:t>
            </a:r>
            <a:r>
              <a:rPr sz="1800" spc="-40" dirty="0">
                <a:latin typeface="Calibri"/>
                <a:cs typeface="Calibri"/>
              </a:rPr>
              <a:t> </a:t>
            </a:r>
            <a:r>
              <a:rPr sz="1800" dirty="0">
                <a:latin typeface="Calibri"/>
                <a:cs typeface="Calibri"/>
              </a:rPr>
              <a:t>after</a:t>
            </a:r>
            <a:r>
              <a:rPr sz="1800" spc="-50" dirty="0">
                <a:latin typeface="Calibri"/>
                <a:cs typeface="Calibri"/>
              </a:rPr>
              <a:t> </a:t>
            </a:r>
            <a:r>
              <a:rPr sz="1800" dirty="0">
                <a:latin typeface="Calibri"/>
                <a:cs typeface="Calibri"/>
              </a:rPr>
              <a:t>that.</a:t>
            </a:r>
            <a:r>
              <a:rPr sz="1800" spc="-55" dirty="0">
                <a:latin typeface="Calibri"/>
                <a:cs typeface="Calibri"/>
              </a:rPr>
              <a:t> </a:t>
            </a:r>
            <a:r>
              <a:rPr sz="1800" spc="-25" dirty="0">
                <a:latin typeface="Calibri"/>
                <a:cs typeface="Calibri"/>
              </a:rPr>
              <a:t>The </a:t>
            </a:r>
            <a:r>
              <a:rPr sz="1800" spc="-10" dirty="0">
                <a:latin typeface="Calibri"/>
                <a:cs typeface="Calibri"/>
              </a:rPr>
              <a:t>homework</a:t>
            </a:r>
            <a:r>
              <a:rPr sz="1800" spc="-35" dirty="0">
                <a:latin typeface="Calibri"/>
                <a:cs typeface="Calibri"/>
              </a:rPr>
              <a:t> </a:t>
            </a:r>
            <a:r>
              <a:rPr sz="1800" dirty="0">
                <a:latin typeface="Calibri"/>
                <a:cs typeface="Calibri"/>
              </a:rPr>
              <a:t>will</a:t>
            </a:r>
            <a:r>
              <a:rPr sz="1800" spc="-40" dirty="0">
                <a:latin typeface="Calibri"/>
                <a:cs typeface="Calibri"/>
              </a:rPr>
              <a:t> </a:t>
            </a:r>
            <a:r>
              <a:rPr sz="1800" dirty="0">
                <a:latin typeface="Calibri"/>
                <a:cs typeface="Calibri"/>
              </a:rPr>
              <a:t>require</a:t>
            </a:r>
            <a:r>
              <a:rPr sz="1800" spc="-30" dirty="0">
                <a:latin typeface="Calibri"/>
                <a:cs typeface="Calibri"/>
              </a:rPr>
              <a:t> </a:t>
            </a:r>
            <a:r>
              <a:rPr sz="1800" dirty="0">
                <a:latin typeface="Calibri"/>
                <a:cs typeface="Calibri"/>
              </a:rPr>
              <a:t>using</a:t>
            </a:r>
            <a:r>
              <a:rPr sz="1800" spc="-40" dirty="0">
                <a:latin typeface="Calibri"/>
                <a:cs typeface="Calibri"/>
              </a:rPr>
              <a:t> </a:t>
            </a:r>
            <a:r>
              <a:rPr sz="1800" dirty="0">
                <a:latin typeface="Calibri"/>
                <a:cs typeface="Calibri"/>
              </a:rPr>
              <a:t>network</a:t>
            </a:r>
            <a:r>
              <a:rPr sz="1800" spc="-35" dirty="0">
                <a:latin typeface="Calibri"/>
                <a:cs typeface="Calibri"/>
              </a:rPr>
              <a:t> </a:t>
            </a:r>
            <a:r>
              <a:rPr sz="1800" dirty="0">
                <a:latin typeface="Calibri"/>
                <a:cs typeface="Calibri"/>
              </a:rPr>
              <a:t>analysis</a:t>
            </a:r>
            <a:r>
              <a:rPr sz="1800" spc="-50" dirty="0">
                <a:latin typeface="Calibri"/>
                <a:cs typeface="Calibri"/>
              </a:rPr>
              <a:t> </a:t>
            </a:r>
            <a:r>
              <a:rPr sz="1800" dirty="0">
                <a:latin typeface="Calibri"/>
                <a:cs typeface="Calibri"/>
              </a:rPr>
              <a:t>tools</a:t>
            </a:r>
            <a:r>
              <a:rPr sz="1800" spc="-35" dirty="0">
                <a:latin typeface="Calibri"/>
                <a:cs typeface="Calibri"/>
              </a:rPr>
              <a:t> </a:t>
            </a:r>
            <a:r>
              <a:rPr sz="1800" dirty="0">
                <a:latin typeface="Calibri"/>
                <a:cs typeface="Calibri"/>
              </a:rPr>
              <a:t>(or</a:t>
            </a:r>
            <a:r>
              <a:rPr sz="1800" spc="-40" dirty="0">
                <a:latin typeface="Calibri"/>
                <a:cs typeface="Calibri"/>
              </a:rPr>
              <a:t> </a:t>
            </a:r>
            <a:r>
              <a:rPr sz="1800" spc="-10" dirty="0">
                <a:latin typeface="Calibri"/>
                <a:cs typeface="Calibri"/>
              </a:rPr>
              <a:t>programming)</a:t>
            </a:r>
            <a:r>
              <a:rPr sz="1800" spc="-40"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analysis</a:t>
            </a:r>
            <a:r>
              <a:rPr sz="1800" spc="-50"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the</a:t>
            </a:r>
            <a:r>
              <a:rPr sz="1800" spc="-35" dirty="0">
                <a:latin typeface="Calibri"/>
                <a:cs typeface="Calibri"/>
              </a:rPr>
              <a:t> </a:t>
            </a:r>
            <a:r>
              <a:rPr sz="1800" spc="-10" dirty="0">
                <a:latin typeface="Calibri"/>
                <a:cs typeface="Calibri"/>
              </a:rPr>
              <a:t>results </a:t>
            </a:r>
            <a:r>
              <a:rPr sz="1800" dirty="0">
                <a:latin typeface="Calibri"/>
                <a:cs typeface="Calibri"/>
              </a:rPr>
              <a:t>obtained</a:t>
            </a:r>
            <a:r>
              <a:rPr sz="1800" spc="-35" dirty="0">
                <a:latin typeface="Calibri"/>
                <a:cs typeface="Calibri"/>
              </a:rPr>
              <a:t> </a:t>
            </a:r>
            <a:r>
              <a:rPr sz="1800" dirty="0">
                <a:latin typeface="Calibri"/>
                <a:cs typeface="Calibri"/>
              </a:rPr>
              <a:t>for</a:t>
            </a:r>
            <a:r>
              <a:rPr sz="1800" spc="-55" dirty="0">
                <a:latin typeface="Calibri"/>
                <a:cs typeface="Calibri"/>
              </a:rPr>
              <a:t> </a:t>
            </a:r>
            <a:r>
              <a:rPr sz="1800" dirty="0">
                <a:latin typeface="Calibri"/>
                <a:cs typeface="Calibri"/>
              </a:rPr>
              <a:t>the</a:t>
            </a:r>
            <a:r>
              <a:rPr sz="1800" spc="-45" dirty="0">
                <a:latin typeface="Calibri"/>
                <a:cs typeface="Calibri"/>
              </a:rPr>
              <a:t> </a:t>
            </a:r>
            <a:r>
              <a:rPr sz="1800" dirty="0">
                <a:latin typeface="Calibri"/>
                <a:cs typeface="Calibri"/>
              </a:rPr>
              <a:t>real</a:t>
            </a:r>
            <a:r>
              <a:rPr sz="1800" spc="-45" dirty="0">
                <a:latin typeface="Calibri"/>
                <a:cs typeface="Calibri"/>
              </a:rPr>
              <a:t> </a:t>
            </a:r>
            <a:r>
              <a:rPr sz="1800" dirty="0">
                <a:latin typeface="Calibri"/>
                <a:cs typeface="Calibri"/>
              </a:rPr>
              <a:t>and</a:t>
            </a:r>
            <a:r>
              <a:rPr sz="1800" spc="-45" dirty="0">
                <a:latin typeface="Calibri"/>
                <a:cs typeface="Calibri"/>
              </a:rPr>
              <a:t> </a:t>
            </a:r>
            <a:r>
              <a:rPr sz="1800" spc="-10" dirty="0">
                <a:latin typeface="Calibri"/>
                <a:cs typeface="Calibri"/>
              </a:rPr>
              <a:t>synthetic</a:t>
            </a:r>
            <a:r>
              <a:rPr sz="1800" spc="-45" dirty="0">
                <a:latin typeface="Calibri"/>
                <a:cs typeface="Calibri"/>
              </a:rPr>
              <a:t> </a:t>
            </a:r>
            <a:r>
              <a:rPr sz="1800" spc="-10" dirty="0">
                <a:latin typeface="Calibri"/>
                <a:cs typeface="Calibri"/>
              </a:rPr>
              <a:t>networks.</a:t>
            </a:r>
            <a:r>
              <a:rPr sz="1800" spc="-45" dirty="0">
                <a:latin typeface="Calibri"/>
                <a:cs typeface="Calibri"/>
              </a:rPr>
              <a:t> </a:t>
            </a:r>
            <a:r>
              <a:rPr sz="1800" dirty="0">
                <a:latin typeface="Calibri"/>
                <a:cs typeface="Calibri"/>
              </a:rPr>
              <a:t>The</a:t>
            </a:r>
            <a:r>
              <a:rPr sz="1800" spc="-45" dirty="0">
                <a:latin typeface="Calibri"/>
                <a:cs typeface="Calibri"/>
              </a:rPr>
              <a:t> </a:t>
            </a:r>
            <a:r>
              <a:rPr sz="1800" dirty="0">
                <a:latin typeface="Calibri"/>
                <a:cs typeface="Calibri"/>
              </a:rPr>
              <a:t>graded</a:t>
            </a:r>
            <a:r>
              <a:rPr sz="1800" spc="-45" dirty="0">
                <a:latin typeface="Calibri"/>
                <a:cs typeface="Calibri"/>
              </a:rPr>
              <a:t> </a:t>
            </a:r>
            <a:r>
              <a:rPr sz="1800" dirty="0">
                <a:latin typeface="Calibri"/>
                <a:cs typeface="Calibri"/>
              </a:rPr>
              <a:t>homework</a:t>
            </a:r>
            <a:r>
              <a:rPr sz="1800" spc="-40" dirty="0">
                <a:latin typeface="Calibri"/>
                <a:cs typeface="Calibri"/>
              </a:rPr>
              <a:t> </a:t>
            </a:r>
            <a:r>
              <a:rPr sz="1800" dirty="0">
                <a:latin typeface="Calibri"/>
                <a:cs typeface="Calibri"/>
              </a:rPr>
              <a:t>will</a:t>
            </a:r>
            <a:r>
              <a:rPr sz="1800" spc="-50" dirty="0">
                <a:latin typeface="Calibri"/>
                <a:cs typeface="Calibri"/>
              </a:rPr>
              <a:t> </a:t>
            </a:r>
            <a:r>
              <a:rPr sz="1800" dirty="0">
                <a:latin typeface="Calibri"/>
                <a:cs typeface="Calibri"/>
              </a:rPr>
              <a:t>be</a:t>
            </a:r>
            <a:r>
              <a:rPr sz="1800" spc="-40" dirty="0">
                <a:latin typeface="Calibri"/>
                <a:cs typeface="Calibri"/>
              </a:rPr>
              <a:t> </a:t>
            </a:r>
            <a:r>
              <a:rPr sz="1800" dirty="0">
                <a:latin typeface="Calibri"/>
                <a:cs typeface="Calibri"/>
              </a:rPr>
              <a:t>returned</a:t>
            </a:r>
            <a:r>
              <a:rPr sz="1800" spc="-35" dirty="0">
                <a:latin typeface="Calibri"/>
                <a:cs typeface="Calibri"/>
              </a:rPr>
              <a:t> </a:t>
            </a:r>
            <a:r>
              <a:rPr sz="1800" spc="-25" dirty="0">
                <a:latin typeface="Calibri"/>
                <a:cs typeface="Calibri"/>
              </a:rPr>
              <a:t>to </a:t>
            </a:r>
            <a:r>
              <a:rPr sz="1800" spc="-10" dirty="0">
                <a:latin typeface="Calibri"/>
                <a:cs typeface="Calibri"/>
              </a:rPr>
              <a:t>undergraduates</a:t>
            </a:r>
            <a:r>
              <a:rPr sz="1800" spc="-40" dirty="0">
                <a:latin typeface="Calibri"/>
                <a:cs typeface="Calibri"/>
              </a:rPr>
              <a:t> </a:t>
            </a:r>
            <a:r>
              <a:rPr sz="1800" spc="-10" dirty="0">
                <a:latin typeface="Calibri"/>
                <a:cs typeface="Calibri"/>
              </a:rPr>
              <a:t>approximately</a:t>
            </a:r>
            <a:r>
              <a:rPr sz="1800" spc="-50" dirty="0">
                <a:latin typeface="Calibri"/>
                <a:cs typeface="Calibri"/>
              </a:rPr>
              <a:t> </a:t>
            </a:r>
            <a:r>
              <a:rPr sz="1800" dirty="0">
                <a:latin typeface="Calibri"/>
                <a:cs typeface="Calibri"/>
              </a:rPr>
              <a:t>one</a:t>
            </a:r>
            <a:r>
              <a:rPr sz="1800" spc="-40" dirty="0">
                <a:latin typeface="Calibri"/>
                <a:cs typeface="Calibri"/>
              </a:rPr>
              <a:t> </a:t>
            </a:r>
            <a:r>
              <a:rPr sz="1800" dirty="0">
                <a:latin typeface="Calibri"/>
                <a:cs typeface="Calibri"/>
              </a:rPr>
              <a:t>week</a:t>
            </a:r>
            <a:r>
              <a:rPr sz="1800" spc="-35" dirty="0">
                <a:latin typeface="Calibri"/>
                <a:cs typeface="Calibri"/>
              </a:rPr>
              <a:t> </a:t>
            </a:r>
            <a:r>
              <a:rPr sz="1800" dirty="0">
                <a:latin typeface="Calibri"/>
                <a:cs typeface="Calibri"/>
              </a:rPr>
              <a:t>after</a:t>
            </a:r>
            <a:r>
              <a:rPr sz="1800" spc="-40" dirty="0">
                <a:latin typeface="Calibri"/>
                <a:cs typeface="Calibri"/>
              </a:rPr>
              <a:t> </a:t>
            </a:r>
            <a:r>
              <a:rPr sz="1800" dirty="0">
                <a:latin typeface="Calibri"/>
                <a:cs typeface="Calibri"/>
              </a:rPr>
              <a:t>they</a:t>
            </a:r>
            <a:r>
              <a:rPr sz="1800" spc="-45" dirty="0">
                <a:latin typeface="Calibri"/>
                <a:cs typeface="Calibri"/>
              </a:rPr>
              <a:t> </a:t>
            </a:r>
            <a:r>
              <a:rPr sz="1800" dirty="0">
                <a:latin typeface="Calibri"/>
                <a:cs typeface="Calibri"/>
              </a:rPr>
              <a:t>are</a:t>
            </a:r>
            <a:r>
              <a:rPr sz="1800" spc="-45" dirty="0">
                <a:latin typeface="Calibri"/>
                <a:cs typeface="Calibri"/>
              </a:rPr>
              <a:t> </a:t>
            </a:r>
            <a:r>
              <a:rPr sz="1800" dirty="0">
                <a:latin typeface="Calibri"/>
                <a:cs typeface="Calibri"/>
              </a:rPr>
              <a:t>handed</a:t>
            </a:r>
            <a:r>
              <a:rPr sz="1800" spc="-30" dirty="0">
                <a:latin typeface="Calibri"/>
                <a:cs typeface="Calibri"/>
              </a:rPr>
              <a:t> </a:t>
            </a:r>
            <a:r>
              <a:rPr sz="1800" dirty="0">
                <a:latin typeface="Calibri"/>
                <a:cs typeface="Calibri"/>
              </a:rPr>
              <a:t>in.</a:t>
            </a:r>
            <a:r>
              <a:rPr sz="1800" spc="-45" dirty="0">
                <a:latin typeface="Calibri"/>
                <a:cs typeface="Calibri"/>
              </a:rPr>
              <a:t> </a:t>
            </a:r>
            <a:r>
              <a:rPr sz="1800" dirty="0">
                <a:latin typeface="Calibri"/>
                <a:cs typeface="Calibri"/>
              </a:rPr>
              <a:t>Students</a:t>
            </a:r>
            <a:r>
              <a:rPr sz="1800" spc="-40" dirty="0">
                <a:latin typeface="Calibri"/>
                <a:cs typeface="Calibri"/>
              </a:rPr>
              <a:t> </a:t>
            </a:r>
            <a:r>
              <a:rPr sz="1800" dirty="0">
                <a:latin typeface="Calibri"/>
                <a:cs typeface="Calibri"/>
              </a:rPr>
              <a:t>will</a:t>
            </a:r>
            <a:r>
              <a:rPr sz="1800" spc="-45" dirty="0">
                <a:latin typeface="Calibri"/>
                <a:cs typeface="Calibri"/>
              </a:rPr>
              <a:t> </a:t>
            </a:r>
            <a:r>
              <a:rPr sz="1800" dirty="0">
                <a:latin typeface="Calibri"/>
                <a:cs typeface="Calibri"/>
              </a:rPr>
              <a:t>have</a:t>
            </a:r>
            <a:r>
              <a:rPr sz="1800" spc="-40" dirty="0">
                <a:latin typeface="Calibri"/>
                <a:cs typeface="Calibri"/>
              </a:rPr>
              <a:t> </a:t>
            </a:r>
            <a:r>
              <a:rPr sz="1800" spc="-10" dirty="0">
                <a:latin typeface="Calibri"/>
                <a:cs typeface="Calibri"/>
              </a:rPr>
              <a:t>these </a:t>
            </a:r>
            <a:r>
              <a:rPr sz="1800" dirty="0">
                <a:latin typeface="Calibri"/>
                <a:cs typeface="Calibri"/>
              </a:rPr>
              <a:t>grades</a:t>
            </a:r>
            <a:r>
              <a:rPr sz="1800" spc="-40" dirty="0">
                <a:latin typeface="Calibri"/>
                <a:cs typeface="Calibri"/>
              </a:rPr>
              <a:t> </a:t>
            </a:r>
            <a:r>
              <a:rPr sz="1800" dirty="0">
                <a:latin typeface="Calibri"/>
                <a:cs typeface="Calibri"/>
              </a:rPr>
              <a:t>as</a:t>
            </a:r>
            <a:r>
              <a:rPr sz="1800" spc="-50" dirty="0">
                <a:latin typeface="Calibri"/>
                <a:cs typeface="Calibri"/>
              </a:rPr>
              <a:t> </a:t>
            </a:r>
            <a:r>
              <a:rPr sz="1800" dirty="0">
                <a:latin typeface="Calibri"/>
                <a:cs typeface="Calibri"/>
              </a:rPr>
              <a:t>their</a:t>
            </a:r>
            <a:r>
              <a:rPr sz="1800" spc="-35" dirty="0">
                <a:latin typeface="Calibri"/>
                <a:cs typeface="Calibri"/>
              </a:rPr>
              <a:t> </a:t>
            </a:r>
            <a:r>
              <a:rPr sz="1800" dirty="0">
                <a:latin typeface="Calibri"/>
                <a:cs typeface="Calibri"/>
              </a:rPr>
              <a:t>means</a:t>
            </a:r>
            <a:r>
              <a:rPr sz="1800" spc="-40" dirty="0">
                <a:latin typeface="Calibri"/>
                <a:cs typeface="Calibri"/>
              </a:rPr>
              <a:t> </a:t>
            </a:r>
            <a:r>
              <a:rPr sz="1800" dirty="0">
                <a:latin typeface="Calibri"/>
                <a:cs typeface="Calibri"/>
              </a:rPr>
              <a:t>to</a:t>
            </a:r>
            <a:r>
              <a:rPr sz="1800" spc="-35" dirty="0">
                <a:latin typeface="Calibri"/>
                <a:cs typeface="Calibri"/>
              </a:rPr>
              <a:t> </a:t>
            </a:r>
            <a:r>
              <a:rPr sz="1800" dirty="0">
                <a:latin typeface="Calibri"/>
                <a:cs typeface="Calibri"/>
              </a:rPr>
              <a:t>determine</a:t>
            </a:r>
            <a:r>
              <a:rPr sz="1800" spc="-30" dirty="0">
                <a:latin typeface="Calibri"/>
                <a:cs typeface="Calibri"/>
              </a:rPr>
              <a:t> </a:t>
            </a:r>
            <a:r>
              <a:rPr sz="1800" spc="-10" dirty="0">
                <a:latin typeface="Calibri"/>
                <a:cs typeface="Calibri"/>
              </a:rPr>
              <a:t>progress</a:t>
            </a:r>
            <a:r>
              <a:rPr sz="1800" spc="-35" dirty="0">
                <a:latin typeface="Calibri"/>
                <a:cs typeface="Calibri"/>
              </a:rPr>
              <a:t> </a:t>
            </a:r>
            <a:r>
              <a:rPr sz="1800" dirty="0">
                <a:latin typeface="Calibri"/>
                <a:cs typeface="Calibri"/>
              </a:rPr>
              <a:t>in</a:t>
            </a:r>
            <a:r>
              <a:rPr sz="1800" spc="-40"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course</a:t>
            </a:r>
            <a:r>
              <a:rPr sz="1800" spc="-35" dirty="0">
                <a:latin typeface="Calibri"/>
                <a:cs typeface="Calibri"/>
              </a:rPr>
              <a:t> </a:t>
            </a:r>
            <a:r>
              <a:rPr sz="1800" dirty="0">
                <a:latin typeface="Calibri"/>
                <a:cs typeface="Calibri"/>
              </a:rPr>
              <a:t>by</a:t>
            </a:r>
            <a:r>
              <a:rPr sz="1800" spc="-40" dirty="0">
                <a:latin typeface="Calibri"/>
                <a:cs typeface="Calibri"/>
              </a:rPr>
              <a:t> </a:t>
            </a:r>
            <a:r>
              <a:rPr sz="1800" spc="-10" dirty="0">
                <a:latin typeface="Calibri"/>
                <a:cs typeface="Calibri"/>
              </a:rPr>
              <a:t>mid-semester.</a:t>
            </a:r>
            <a:endParaRPr sz="1800">
              <a:latin typeface="Calibri"/>
              <a:cs typeface="Calibri"/>
            </a:endParaRPr>
          </a:p>
          <a:p>
            <a:pPr marL="50800" marR="175895">
              <a:lnSpc>
                <a:spcPct val="100000"/>
              </a:lnSpc>
              <a:spcBef>
                <a:spcPts val="2160"/>
              </a:spcBef>
            </a:pPr>
            <a:r>
              <a:rPr sz="1800" dirty="0">
                <a:latin typeface="Calibri"/>
                <a:cs typeface="Calibri"/>
              </a:rPr>
              <a:t>Students</a:t>
            </a:r>
            <a:r>
              <a:rPr sz="1800" spc="-40" dirty="0">
                <a:latin typeface="Calibri"/>
                <a:cs typeface="Calibri"/>
              </a:rPr>
              <a:t> </a:t>
            </a:r>
            <a:r>
              <a:rPr sz="1800" dirty="0">
                <a:latin typeface="Calibri"/>
                <a:cs typeface="Calibri"/>
              </a:rPr>
              <a:t>need</a:t>
            </a:r>
            <a:r>
              <a:rPr sz="1800" spc="-20" dirty="0">
                <a:latin typeface="Calibri"/>
                <a:cs typeface="Calibri"/>
              </a:rPr>
              <a:t> </a:t>
            </a:r>
            <a:r>
              <a:rPr sz="1800" dirty="0">
                <a:latin typeface="Calibri"/>
                <a:cs typeface="Calibri"/>
              </a:rPr>
              <a:t>to</a:t>
            </a:r>
            <a:r>
              <a:rPr sz="1800" spc="-45" dirty="0">
                <a:latin typeface="Calibri"/>
                <a:cs typeface="Calibri"/>
              </a:rPr>
              <a:t> </a:t>
            </a:r>
            <a:r>
              <a:rPr sz="1800" dirty="0">
                <a:latin typeface="Calibri"/>
                <a:cs typeface="Calibri"/>
              </a:rPr>
              <a:t>choose</a:t>
            </a:r>
            <a:r>
              <a:rPr sz="1800" spc="-35" dirty="0">
                <a:latin typeface="Calibri"/>
                <a:cs typeface="Calibri"/>
              </a:rPr>
              <a:t> </a:t>
            </a:r>
            <a:r>
              <a:rPr sz="1800" dirty="0">
                <a:latin typeface="Calibri"/>
                <a:cs typeface="Calibri"/>
              </a:rPr>
              <a:t>a</a:t>
            </a:r>
            <a:r>
              <a:rPr sz="1800" spc="-40" dirty="0">
                <a:latin typeface="Calibri"/>
                <a:cs typeface="Calibri"/>
              </a:rPr>
              <a:t> </a:t>
            </a:r>
            <a:r>
              <a:rPr sz="1800" dirty="0">
                <a:latin typeface="Calibri"/>
                <a:cs typeface="Calibri"/>
              </a:rPr>
              <a:t>topic</a:t>
            </a:r>
            <a:r>
              <a:rPr sz="1800" spc="-40" dirty="0">
                <a:latin typeface="Calibri"/>
                <a:cs typeface="Calibri"/>
              </a:rPr>
              <a:t> </a:t>
            </a:r>
            <a:r>
              <a:rPr sz="1800" dirty="0">
                <a:latin typeface="Calibri"/>
                <a:cs typeface="Calibri"/>
              </a:rPr>
              <a:t>for</a:t>
            </a:r>
            <a:r>
              <a:rPr sz="1800" spc="-45" dirty="0">
                <a:latin typeface="Calibri"/>
                <a:cs typeface="Calibri"/>
              </a:rPr>
              <a:t> </a:t>
            </a:r>
            <a:r>
              <a:rPr sz="1800" dirty="0">
                <a:latin typeface="Calibri"/>
                <a:cs typeface="Calibri"/>
              </a:rPr>
              <a:t>research</a:t>
            </a:r>
            <a:r>
              <a:rPr sz="1800" spc="-45" dirty="0">
                <a:latin typeface="Calibri"/>
                <a:cs typeface="Calibri"/>
              </a:rPr>
              <a:t> </a:t>
            </a:r>
            <a:r>
              <a:rPr sz="1800" dirty="0">
                <a:latin typeface="Calibri"/>
                <a:cs typeface="Calibri"/>
              </a:rPr>
              <a:t>and</a:t>
            </a:r>
            <a:r>
              <a:rPr sz="1800" spc="-40" dirty="0">
                <a:latin typeface="Calibri"/>
                <a:cs typeface="Calibri"/>
              </a:rPr>
              <a:t> </a:t>
            </a:r>
            <a:r>
              <a:rPr sz="1800" spc="-10" dirty="0">
                <a:latin typeface="Calibri"/>
                <a:cs typeface="Calibri"/>
              </a:rPr>
              <a:t>presentation</a:t>
            </a:r>
            <a:r>
              <a:rPr sz="1800" spc="-25" dirty="0">
                <a:latin typeface="Calibri"/>
                <a:cs typeface="Calibri"/>
              </a:rPr>
              <a:t> </a:t>
            </a:r>
            <a:r>
              <a:rPr sz="1800" dirty="0">
                <a:latin typeface="Calibri"/>
                <a:cs typeface="Calibri"/>
              </a:rPr>
              <a:t>either</a:t>
            </a:r>
            <a:r>
              <a:rPr sz="1800" spc="-30" dirty="0">
                <a:latin typeface="Calibri"/>
                <a:cs typeface="Calibri"/>
              </a:rPr>
              <a:t> </a:t>
            </a:r>
            <a:r>
              <a:rPr sz="1800" dirty="0">
                <a:latin typeface="Calibri"/>
                <a:cs typeface="Calibri"/>
              </a:rPr>
              <a:t>from</a:t>
            </a:r>
            <a:r>
              <a:rPr sz="1800" spc="-50"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list</a:t>
            </a:r>
            <a:r>
              <a:rPr sz="1800" spc="-55" dirty="0">
                <a:latin typeface="Calibri"/>
                <a:cs typeface="Calibri"/>
              </a:rPr>
              <a:t> </a:t>
            </a:r>
            <a:r>
              <a:rPr sz="1800" dirty="0">
                <a:latin typeface="Calibri"/>
                <a:cs typeface="Calibri"/>
              </a:rPr>
              <a:t>of</a:t>
            </a:r>
            <a:r>
              <a:rPr sz="1800" spc="-40" dirty="0">
                <a:latin typeface="Calibri"/>
                <a:cs typeface="Calibri"/>
              </a:rPr>
              <a:t> </a:t>
            </a:r>
            <a:r>
              <a:rPr sz="1800" spc="-10" dirty="0">
                <a:latin typeface="Calibri"/>
                <a:cs typeface="Calibri"/>
              </a:rPr>
              <a:t>problems </a:t>
            </a:r>
            <a:r>
              <a:rPr sz="1800" dirty="0">
                <a:latin typeface="Calibri"/>
                <a:cs typeface="Calibri"/>
              </a:rPr>
              <a:t>associated</a:t>
            </a:r>
            <a:r>
              <a:rPr sz="1800" spc="-40" dirty="0">
                <a:latin typeface="Calibri"/>
                <a:cs typeface="Calibri"/>
              </a:rPr>
              <a:t> </a:t>
            </a:r>
            <a:r>
              <a:rPr sz="1800" dirty="0">
                <a:latin typeface="Calibri"/>
                <a:cs typeface="Calibri"/>
              </a:rPr>
              <a:t>with</a:t>
            </a:r>
            <a:r>
              <a:rPr sz="1800" spc="-30" dirty="0">
                <a:latin typeface="Calibri"/>
                <a:cs typeface="Calibri"/>
              </a:rPr>
              <a:t> </a:t>
            </a:r>
            <a:r>
              <a:rPr sz="1800" dirty="0">
                <a:latin typeface="Calibri"/>
                <a:cs typeface="Calibri"/>
              </a:rPr>
              <a:t>the</a:t>
            </a:r>
            <a:r>
              <a:rPr sz="1800" spc="-35" dirty="0">
                <a:latin typeface="Calibri"/>
                <a:cs typeface="Calibri"/>
              </a:rPr>
              <a:t> </a:t>
            </a:r>
            <a:r>
              <a:rPr sz="1800" spc="-10" dirty="0">
                <a:latin typeface="Calibri"/>
                <a:cs typeface="Calibri"/>
              </a:rPr>
              <a:t>textbook</a:t>
            </a:r>
            <a:r>
              <a:rPr sz="1800" spc="-45" dirty="0">
                <a:latin typeface="Calibri"/>
                <a:cs typeface="Calibri"/>
              </a:rPr>
              <a:t> </a:t>
            </a:r>
            <a:r>
              <a:rPr sz="1800" dirty="0">
                <a:latin typeface="Calibri"/>
                <a:cs typeface="Calibri"/>
              </a:rPr>
              <a:t>or</a:t>
            </a:r>
            <a:r>
              <a:rPr sz="1800" spc="-45" dirty="0">
                <a:latin typeface="Calibri"/>
                <a:cs typeface="Calibri"/>
              </a:rPr>
              <a:t> </a:t>
            </a:r>
            <a:r>
              <a:rPr sz="1800" dirty="0">
                <a:latin typeface="Calibri"/>
                <a:cs typeface="Calibri"/>
              </a:rPr>
              <a:t>from</a:t>
            </a:r>
            <a:r>
              <a:rPr sz="1800" spc="-45"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seminal</a:t>
            </a:r>
            <a:r>
              <a:rPr sz="1800" spc="-40" dirty="0">
                <a:latin typeface="Calibri"/>
                <a:cs typeface="Calibri"/>
              </a:rPr>
              <a:t> </a:t>
            </a:r>
            <a:r>
              <a:rPr sz="1800" dirty="0">
                <a:latin typeface="Calibri"/>
                <a:cs typeface="Calibri"/>
              </a:rPr>
              <a:t>papers</a:t>
            </a:r>
            <a:r>
              <a:rPr sz="1800" spc="-35" dirty="0">
                <a:latin typeface="Calibri"/>
                <a:cs typeface="Calibri"/>
              </a:rPr>
              <a:t> </a:t>
            </a:r>
            <a:r>
              <a:rPr sz="1800" dirty="0">
                <a:latin typeface="Calibri"/>
                <a:cs typeface="Calibri"/>
              </a:rPr>
              <a:t>that</a:t>
            </a:r>
            <a:r>
              <a:rPr sz="1800" spc="-45" dirty="0">
                <a:latin typeface="Calibri"/>
                <a:cs typeface="Calibri"/>
              </a:rPr>
              <a:t> </a:t>
            </a:r>
            <a:r>
              <a:rPr sz="1800" dirty="0">
                <a:latin typeface="Calibri"/>
                <a:cs typeface="Calibri"/>
              </a:rPr>
              <a:t>need</a:t>
            </a:r>
            <a:r>
              <a:rPr sz="1800" spc="-25" dirty="0">
                <a:latin typeface="Calibri"/>
                <a:cs typeface="Calibri"/>
              </a:rPr>
              <a:t> </a:t>
            </a:r>
            <a:r>
              <a:rPr sz="1800" dirty="0">
                <a:latin typeface="Calibri"/>
                <a:cs typeface="Calibri"/>
              </a:rPr>
              <a:t>to</a:t>
            </a:r>
            <a:r>
              <a:rPr sz="1800" spc="-40" dirty="0">
                <a:latin typeface="Calibri"/>
                <a:cs typeface="Calibri"/>
              </a:rPr>
              <a:t> </a:t>
            </a:r>
            <a:r>
              <a:rPr sz="1800" dirty="0">
                <a:latin typeface="Calibri"/>
                <a:cs typeface="Calibri"/>
              </a:rPr>
              <a:t>be</a:t>
            </a:r>
            <a:r>
              <a:rPr sz="1800" spc="-35" dirty="0">
                <a:latin typeface="Calibri"/>
                <a:cs typeface="Calibri"/>
              </a:rPr>
              <a:t> </a:t>
            </a:r>
            <a:r>
              <a:rPr sz="1800" dirty="0">
                <a:latin typeface="Calibri"/>
                <a:cs typeface="Calibri"/>
              </a:rPr>
              <a:t>approved</a:t>
            </a:r>
            <a:r>
              <a:rPr sz="1800" spc="-30" dirty="0">
                <a:latin typeface="Calibri"/>
                <a:cs typeface="Calibri"/>
              </a:rPr>
              <a:t> </a:t>
            </a:r>
            <a:r>
              <a:rPr sz="1800" dirty="0">
                <a:latin typeface="Calibri"/>
                <a:cs typeface="Calibri"/>
              </a:rPr>
              <a:t>by</a:t>
            </a:r>
            <a:r>
              <a:rPr sz="1800" spc="-40" dirty="0">
                <a:latin typeface="Calibri"/>
                <a:cs typeface="Calibri"/>
              </a:rPr>
              <a:t> </a:t>
            </a:r>
            <a:r>
              <a:rPr sz="1800" spc="-25" dirty="0">
                <a:latin typeface="Calibri"/>
                <a:cs typeface="Calibri"/>
              </a:rPr>
              <a:t>the </a:t>
            </a:r>
            <a:r>
              <a:rPr sz="1800" spc="-10" dirty="0">
                <a:latin typeface="Calibri"/>
                <a:cs typeface="Calibri"/>
              </a:rPr>
              <a:t>instructor</a:t>
            </a:r>
            <a:r>
              <a:rPr sz="1800" spc="-35" dirty="0">
                <a:latin typeface="Calibri"/>
                <a:cs typeface="Calibri"/>
              </a:rPr>
              <a:t> </a:t>
            </a:r>
            <a:r>
              <a:rPr sz="1800" dirty="0">
                <a:latin typeface="Calibri"/>
                <a:cs typeface="Calibri"/>
              </a:rPr>
              <a:t>by</a:t>
            </a:r>
            <a:r>
              <a:rPr sz="1800" spc="-20"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7</a:t>
            </a:r>
            <a:r>
              <a:rPr sz="1800" baseline="25462" dirty="0">
                <a:latin typeface="Calibri"/>
                <a:cs typeface="Calibri"/>
              </a:rPr>
              <a:t>th</a:t>
            </a:r>
            <a:r>
              <a:rPr sz="1800" spc="172" baseline="25462" dirty="0">
                <a:latin typeface="Calibri"/>
                <a:cs typeface="Calibri"/>
              </a:rPr>
              <a:t> </a:t>
            </a:r>
            <a:r>
              <a:rPr sz="1800" dirty="0">
                <a:latin typeface="Calibri"/>
                <a:cs typeface="Calibri"/>
              </a:rPr>
              <a:t>week.</a:t>
            </a:r>
            <a:r>
              <a:rPr sz="1800" spc="-2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25</a:t>
            </a:r>
            <a:r>
              <a:rPr sz="1800" spc="-25" dirty="0">
                <a:latin typeface="Calibri"/>
                <a:cs typeface="Calibri"/>
              </a:rPr>
              <a:t> </a:t>
            </a:r>
            <a:r>
              <a:rPr sz="1800" dirty="0">
                <a:latin typeface="Calibri"/>
                <a:cs typeface="Calibri"/>
              </a:rPr>
              <a:t>min</a:t>
            </a:r>
            <a:r>
              <a:rPr sz="1800" spc="-25" dirty="0">
                <a:latin typeface="Calibri"/>
                <a:cs typeface="Calibri"/>
              </a:rPr>
              <a:t> </a:t>
            </a:r>
            <a:r>
              <a:rPr sz="1800" dirty="0">
                <a:latin typeface="Calibri"/>
                <a:cs typeface="Calibri"/>
              </a:rPr>
              <a:t>in</a:t>
            </a:r>
            <a:r>
              <a:rPr sz="1800" spc="-20" dirty="0">
                <a:latin typeface="Calibri"/>
                <a:cs typeface="Calibri"/>
              </a:rPr>
              <a:t> </a:t>
            </a:r>
            <a:r>
              <a:rPr sz="1800" dirty="0">
                <a:latin typeface="Calibri"/>
                <a:cs typeface="Calibri"/>
              </a:rPr>
              <a:t>class</a:t>
            </a:r>
            <a:r>
              <a:rPr sz="1800" spc="-35" dirty="0">
                <a:latin typeface="Calibri"/>
                <a:cs typeface="Calibri"/>
              </a:rPr>
              <a:t> </a:t>
            </a:r>
            <a:r>
              <a:rPr sz="1800" spc="-10" dirty="0">
                <a:latin typeface="Calibri"/>
                <a:cs typeface="Calibri"/>
              </a:rPr>
              <a:t>presentation</a:t>
            </a:r>
            <a:r>
              <a:rPr sz="1800" spc="-5"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5</a:t>
            </a:r>
            <a:r>
              <a:rPr sz="1800" spc="-20" dirty="0">
                <a:latin typeface="Calibri"/>
                <a:cs typeface="Calibri"/>
              </a:rPr>
              <a:t> </a:t>
            </a:r>
            <a:r>
              <a:rPr sz="1800" dirty="0">
                <a:latin typeface="Calibri"/>
                <a:cs typeface="Calibri"/>
              </a:rPr>
              <a:t>min</a:t>
            </a:r>
            <a:r>
              <a:rPr sz="1800" spc="-30" dirty="0">
                <a:latin typeface="Calibri"/>
                <a:cs typeface="Calibri"/>
              </a:rPr>
              <a:t> </a:t>
            </a:r>
            <a:r>
              <a:rPr sz="1800" dirty="0">
                <a:latin typeface="Calibri"/>
                <a:cs typeface="Calibri"/>
              </a:rPr>
              <a:t>discussion</a:t>
            </a:r>
            <a:r>
              <a:rPr sz="1800" spc="-20"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the</a:t>
            </a:r>
            <a:r>
              <a:rPr sz="1800" spc="-15" dirty="0">
                <a:latin typeface="Calibri"/>
                <a:cs typeface="Calibri"/>
              </a:rPr>
              <a:t> </a:t>
            </a:r>
            <a:r>
              <a:rPr sz="1800" spc="-10" dirty="0">
                <a:latin typeface="Calibri"/>
                <a:cs typeface="Calibri"/>
              </a:rPr>
              <a:t>assigned</a:t>
            </a:r>
            <a:endParaRPr sz="1800">
              <a:latin typeface="Calibri"/>
              <a:cs typeface="Calibri"/>
            </a:endParaRPr>
          </a:p>
        </p:txBody>
      </p:sp>
      <p:sp>
        <p:nvSpPr>
          <p:cNvPr id="4" name="object 4"/>
          <p:cNvSpPr txBox="1"/>
          <p:nvPr/>
        </p:nvSpPr>
        <p:spPr>
          <a:xfrm>
            <a:off x="78892" y="5230621"/>
            <a:ext cx="50057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topic</a:t>
            </a:r>
            <a:r>
              <a:rPr sz="1800" spc="-40" dirty="0">
                <a:latin typeface="Calibri"/>
                <a:cs typeface="Calibri"/>
              </a:rPr>
              <a:t> </a:t>
            </a:r>
            <a:r>
              <a:rPr sz="1800" dirty="0">
                <a:latin typeface="Calibri"/>
                <a:cs typeface="Calibri"/>
              </a:rPr>
              <a:t>will</a:t>
            </a:r>
            <a:r>
              <a:rPr sz="1800" spc="-35" dirty="0">
                <a:latin typeface="Calibri"/>
                <a:cs typeface="Calibri"/>
              </a:rPr>
              <a:t> </a:t>
            </a:r>
            <a:r>
              <a:rPr sz="1800" dirty="0">
                <a:latin typeface="Calibri"/>
                <a:cs typeface="Calibri"/>
              </a:rPr>
              <a:t>be</a:t>
            </a:r>
            <a:r>
              <a:rPr sz="1800" spc="-30" dirty="0">
                <a:latin typeface="Calibri"/>
                <a:cs typeface="Calibri"/>
              </a:rPr>
              <a:t> </a:t>
            </a:r>
            <a:r>
              <a:rPr sz="1800" dirty="0">
                <a:latin typeface="Calibri"/>
                <a:cs typeface="Calibri"/>
              </a:rPr>
              <a:t>scheduled</a:t>
            </a:r>
            <a:r>
              <a:rPr sz="1800" spc="-15" dirty="0">
                <a:latin typeface="Calibri"/>
                <a:cs typeface="Calibri"/>
              </a:rPr>
              <a:t> </a:t>
            </a:r>
            <a:r>
              <a:rPr sz="1800" dirty="0">
                <a:latin typeface="Calibri"/>
                <a:cs typeface="Calibri"/>
              </a:rPr>
              <a:t>starting</a:t>
            </a:r>
            <a:r>
              <a:rPr sz="1800" spc="-45" dirty="0">
                <a:latin typeface="Calibri"/>
                <a:cs typeface="Calibri"/>
              </a:rPr>
              <a:t> </a:t>
            </a:r>
            <a:r>
              <a:rPr sz="1800" dirty="0">
                <a:latin typeface="Calibri"/>
                <a:cs typeface="Calibri"/>
              </a:rPr>
              <a:t>at</a:t>
            </a:r>
            <a:r>
              <a:rPr sz="1800" spc="-45"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end</a:t>
            </a:r>
            <a:r>
              <a:rPr sz="1800" spc="-25" dirty="0">
                <a:latin typeface="Calibri"/>
                <a:cs typeface="Calibri"/>
              </a:rPr>
              <a:t> </a:t>
            </a:r>
            <a:r>
              <a:rPr sz="1800" dirty="0">
                <a:latin typeface="Calibri"/>
                <a:cs typeface="Calibri"/>
              </a:rPr>
              <a:t>of</a:t>
            </a:r>
            <a:r>
              <a:rPr sz="1800" spc="-35" dirty="0">
                <a:latin typeface="Calibri"/>
                <a:cs typeface="Calibri"/>
              </a:rPr>
              <a:t> </a:t>
            </a:r>
            <a:r>
              <a:rPr sz="1800" spc="-10" dirty="0">
                <a:latin typeface="Calibri"/>
                <a:cs typeface="Calibri"/>
              </a:rPr>
              <a:t>October.</a:t>
            </a:r>
            <a:endParaRPr sz="1800">
              <a:latin typeface="Calibri"/>
              <a:cs typeface="Calibri"/>
            </a:endParaRPr>
          </a:p>
        </p:txBody>
      </p:sp>
      <p:sp>
        <p:nvSpPr>
          <p:cNvPr id="5" name="object 5"/>
          <p:cNvSpPr txBox="1"/>
          <p:nvPr/>
        </p:nvSpPr>
        <p:spPr>
          <a:xfrm>
            <a:off x="8504173" y="5335049"/>
            <a:ext cx="102870"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888888"/>
                </a:solidFill>
                <a:latin typeface="Calibri"/>
                <a:cs typeface="Calibri"/>
              </a:rPr>
              <a:t>4</a:t>
            </a:r>
            <a:endParaRPr sz="12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4540" y="1571497"/>
            <a:ext cx="5970270" cy="2585720"/>
          </a:xfrm>
          <a:prstGeom prst="rect">
            <a:avLst/>
          </a:prstGeom>
        </p:spPr>
        <p:txBody>
          <a:bodyPr vert="horz" wrap="square" lIns="0" tIns="12700" rIns="0" bIns="0" rtlCol="0">
            <a:spAutoFit/>
          </a:bodyPr>
          <a:lstStyle/>
          <a:p>
            <a:pPr marL="12700" algn="just">
              <a:lnSpc>
                <a:spcPct val="100000"/>
              </a:lnSpc>
              <a:spcBef>
                <a:spcPts val="100"/>
              </a:spcBef>
            </a:pPr>
            <a:r>
              <a:rPr sz="2400" b="1" dirty="0">
                <a:latin typeface="Arial"/>
                <a:cs typeface="Arial"/>
              </a:rPr>
              <a:t>Graph</a:t>
            </a:r>
            <a:r>
              <a:rPr sz="2400" b="1" spc="-55" dirty="0">
                <a:latin typeface="Arial"/>
                <a:cs typeface="Arial"/>
              </a:rPr>
              <a:t> </a:t>
            </a:r>
            <a:r>
              <a:rPr sz="2400" b="1" dirty="0">
                <a:latin typeface="Arial"/>
                <a:cs typeface="Arial"/>
              </a:rPr>
              <a:t>theory:</a:t>
            </a:r>
            <a:r>
              <a:rPr sz="2400" b="1" spc="-40" dirty="0">
                <a:latin typeface="Arial"/>
                <a:cs typeface="Arial"/>
              </a:rPr>
              <a:t> </a:t>
            </a:r>
            <a:r>
              <a:rPr sz="2400" dirty="0">
                <a:latin typeface="Arial"/>
                <a:cs typeface="Arial"/>
              </a:rPr>
              <a:t>1735,</a:t>
            </a:r>
            <a:r>
              <a:rPr sz="2400" spc="-35" dirty="0">
                <a:latin typeface="Arial"/>
                <a:cs typeface="Arial"/>
              </a:rPr>
              <a:t> </a:t>
            </a:r>
            <a:r>
              <a:rPr sz="2400" spc="-10" dirty="0">
                <a:latin typeface="Arial"/>
                <a:cs typeface="Arial"/>
              </a:rPr>
              <a:t>Euler</a:t>
            </a:r>
            <a:endParaRPr sz="2400">
              <a:latin typeface="Arial"/>
              <a:cs typeface="Arial"/>
            </a:endParaRPr>
          </a:p>
          <a:p>
            <a:pPr marL="12700" marR="5080" algn="just">
              <a:lnSpc>
                <a:spcPct val="200000"/>
              </a:lnSpc>
            </a:pPr>
            <a:r>
              <a:rPr sz="2400" b="1" dirty="0">
                <a:latin typeface="Arial"/>
                <a:cs typeface="Arial"/>
              </a:rPr>
              <a:t>Social</a:t>
            </a:r>
            <a:r>
              <a:rPr sz="2400" b="1" spc="-60" dirty="0">
                <a:latin typeface="Arial"/>
                <a:cs typeface="Arial"/>
              </a:rPr>
              <a:t> </a:t>
            </a:r>
            <a:r>
              <a:rPr sz="2400" b="1" dirty="0">
                <a:latin typeface="Arial"/>
                <a:cs typeface="Arial"/>
              </a:rPr>
              <a:t>Network</a:t>
            </a:r>
            <a:r>
              <a:rPr sz="2400" b="1" spc="-50" dirty="0">
                <a:latin typeface="Arial"/>
                <a:cs typeface="Arial"/>
              </a:rPr>
              <a:t> </a:t>
            </a:r>
            <a:r>
              <a:rPr sz="2400" b="1" dirty="0">
                <a:latin typeface="Arial"/>
                <a:cs typeface="Arial"/>
              </a:rPr>
              <a:t>Research:</a:t>
            </a:r>
            <a:r>
              <a:rPr sz="2400" b="1" spc="575" dirty="0">
                <a:latin typeface="Arial"/>
                <a:cs typeface="Arial"/>
              </a:rPr>
              <a:t> </a:t>
            </a:r>
            <a:r>
              <a:rPr sz="2400" dirty="0">
                <a:latin typeface="Arial"/>
                <a:cs typeface="Arial"/>
              </a:rPr>
              <a:t>1930s,</a:t>
            </a:r>
            <a:r>
              <a:rPr sz="2400" spc="-40" dirty="0">
                <a:latin typeface="Arial"/>
                <a:cs typeface="Arial"/>
              </a:rPr>
              <a:t> </a:t>
            </a:r>
            <a:r>
              <a:rPr sz="2400" spc="-10" dirty="0">
                <a:latin typeface="Arial"/>
                <a:cs typeface="Arial"/>
              </a:rPr>
              <a:t>Moreno </a:t>
            </a:r>
            <a:r>
              <a:rPr sz="2400" b="1" dirty="0">
                <a:latin typeface="Arial"/>
                <a:cs typeface="Arial"/>
              </a:rPr>
              <a:t>Communication</a:t>
            </a:r>
            <a:r>
              <a:rPr sz="2400" b="1" spc="-125" dirty="0">
                <a:latin typeface="Arial"/>
                <a:cs typeface="Arial"/>
              </a:rPr>
              <a:t> </a:t>
            </a:r>
            <a:r>
              <a:rPr sz="2400" b="1" dirty="0">
                <a:latin typeface="Arial"/>
                <a:cs typeface="Arial"/>
              </a:rPr>
              <a:t>networks/internet:</a:t>
            </a:r>
            <a:r>
              <a:rPr sz="2400" b="1" spc="-95" dirty="0">
                <a:latin typeface="Arial"/>
                <a:cs typeface="Arial"/>
              </a:rPr>
              <a:t> </a:t>
            </a:r>
            <a:r>
              <a:rPr sz="2400" spc="-10" dirty="0">
                <a:latin typeface="Arial"/>
                <a:cs typeface="Arial"/>
              </a:rPr>
              <a:t>1960s </a:t>
            </a:r>
            <a:r>
              <a:rPr sz="2400" b="1" dirty="0">
                <a:latin typeface="Arial"/>
                <a:cs typeface="Arial"/>
              </a:rPr>
              <a:t>Ecological</a:t>
            </a:r>
            <a:r>
              <a:rPr sz="2400" b="1" spc="-105" dirty="0">
                <a:latin typeface="Arial"/>
                <a:cs typeface="Arial"/>
              </a:rPr>
              <a:t> </a:t>
            </a:r>
            <a:r>
              <a:rPr sz="2400" b="1" dirty="0">
                <a:latin typeface="Arial"/>
                <a:cs typeface="Arial"/>
              </a:rPr>
              <a:t>Networks:</a:t>
            </a:r>
            <a:r>
              <a:rPr sz="2400" b="1" spc="-80" dirty="0">
                <a:latin typeface="Arial"/>
                <a:cs typeface="Arial"/>
              </a:rPr>
              <a:t> </a:t>
            </a:r>
            <a:r>
              <a:rPr sz="2400" spc="-25" dirty="0">
                <a:latin typeface="Arial"/>
                <a:cs typeface="Arial"/>
              </a:rPr>
              <a:t>May,</a:t>
            </a:r>
            <a:r>
              <a:rPr sz="2400" spc="-95" dirty="0">
                <a:latin typeface="Arial"/>
                <a:cs typeface="Arial"/>
              </a:rPr>
              <a:t> </a:t>
            </a:r>
            <a:r>
              <a:rPr sz="2400" spc="-10" dirty="0">
                <a:latin typeface="Arial"/>
                <a:cs typeface="Arial"/>
              </a:rPr>
              <a:t>1979.</a:t>
            </a:r>
            <a:endParaRPr sz="2400">
              <a:latin typeface="Arial"/>
              <a:cs typeface="Arial"/>
            </a:endParaRPr>
          </a:p>
        </p:txBody>
      </p:sp>
      <p:sp>
        <p:nvSpPr>
          <p:cNvPr id="3" name="object 3"/>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THE</a:t>
            </a:r>
            <a:r>
              <a:rPr spc="-40" dirty="0"/>
              <a:t> </a:t>
            </a:r>
            <a:r>
              <a:rPr spc="-20" dirty="0"/>
              <a:t>HISTORY</a:t>
            </a:r>
            <a:r>
              <a:rPr spc="-65" dirty="0"/>
              <a:t> </a:t>
            </a:r>
            <a:r>
              <a:rPr dirty="0"/>
              <a:t>OF</a:t>
            </a:r>
            <a:r>
              <a:rPr spc="-55" dirty="0"/>
              <a:t> </a:t>
            </a:r>
            <a:r>
              <a:rPr spc="-10" dirty="0"/>
              <a:t>NETWORK</a:t>
            </a:r>
            <a:r>
              <a:rPr spc="-90" dirty="0"/>
              <a:t> </a:t>
            </a:r>
            <a:r>
              <a:rPr spc="-10" dirty="0"/>
              <a:t>ANALYSIS</a:t>
            </a:r>
          </a:p>
        </p:txBody>
      </p:sp>
      <p:sp>
        <p:nvSpPr>
          <p:cNvPr id="5" name="object 5"/>
          <p:cNvSpPr txBox="1"/>
          <p:nvPr/>
        </p:nvSpPr>
        <p:spPr>
          <a:xfrm>
            <a:off x="6631940" y="5429872"/>
            <a:ext cx="167830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A6A6A6"/>
                </a:solidFill>
                <a:latin typeface="Arial"/>
                <a:cs typeface="Arial"/>
              </a:rPr>
              <a:t>Network</a:t>
            </a:r>
            <a:r>
              <a:rPr sz="900" b="1" spc="-45" dirty="0">
                <a:solidFill>
                  <a:srgbClr val="A6A6A6"/>
                </a:solidFill>
                <a:latin typeface="Arial"/>
                <a:cs typeface="Arial"/>
              </a:rPr>
              <a:t> </a:t>
            </a:r>
            <a:r>
              <a:rPr sz="900" b="1" dirty="0">
                <a:solidFill>
                  <a:srgbClr val="A6A6A6"/>
                </a:solidFill>
                <a:latin typeface="Arial"/>
                <a:cs typeface="Arial"/>
              </a:rPr>
              <a:t>Science:</a:t>
            </a:r>
            <a:r>
              <a:rPr sz="900" b="1" spc="-15" dirty="0">
                <a:solidFill>
                  <a:srgbClr val="A6A6A6"/>
                </a:solidFill>
                <a:latin typeface="Arial"/>
                <a:cs typeface="Arial"/>
              </a:rPr>
              <a:t> </a:t>
            </a:r>
            <a:r>
              <a:rPr sz="900" b="1" spc="-10" dirty="0">
                <a:solidFill>
                  <a:srgbClr val="A6A6A6"/>
                </a:solidFill>
                <a:latin typeface="Arial"/>
                <a:cs typeface="Arial"/>
              </a:rPr>
              <a:t>Introduction</a:t>
            </a:r>
            <a:endParaRPr sz="900">
              <a:latin typeface="Arial"/>
              <a:cs typeface="Arial"/>
            </a:endParaRPr>
          </a:p>
        </p:txBody>
      </p:sp>
      <p:sp>
        <p:nvSpPr>
          <p:cNvPr id="6" name="object 6"/>
          <p:cNvSpPr txBox="1"/>
          <p:nvPr/>
        </p:nvSpPr>
        <p:spPr>
          <a:xfrm>
            <a:off x="8427211" y="5335049"/>
            <a:ext cx="17970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38</a:t>
            </a:r>
            <a:endParaRPr sz="12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21739" y="874874"/>
            <a:ext cx="5202555" cy="3956685"/>
          </a:xfrm>
          <a:prstGeom prst="rect">
            <a:avLst/>
          </a:prstGeom>
        </p:spPr>
        <p:txBody>
          <a:bodyPr vert="horz" wrap="square" lIns="0" tIns="110490" rIns="0" bIns="0" rtlCol="0">
            <a:spAutoFit/>
          </a:bodyPr>
          <a:lstStyle/>
          <a:p>
            <a:pPr marL="405765" indent="-393065">
              <a:lnSpc>
                <a:spcPct val="100000"/>
              </a:lnSpc>
              <a:spcBef>
                <a:spcPts val="870"/>
              </a:spcBef>
              <a:buClr>
                <a:srgbClr val="FF0000"/>
              </a:buClr>
              <a:buFont typeface="Arial"/>
              <a:buChar char="&gt;"/>
              <a:tabLst>
                <a:tab pos="405765" algn="l"/>
              </a:tabLst>
            </a:pPr>
            <a:r>
              <a:rPr sz="3600" b="1" dirty="0">
                <a:latin typeface="Arial"/>
                <a:cs typeface="Arial"/>
              </a:rPr>
              <a:t>Graph</a:t>
            </a:r>
            <a:r>
              <a:rPr sz="3600" b="1" spc="-15" dirty="0">
                <a:latin typeface="Arial"/>
                <a:cs typeface="Arial"/>
              </a:rPr>
              <a:t> </a:t>
            </a:r>
            <a:r>
              <a:rPr sz="3600" b="1" spc="-10" dirty="0">
                <a:latin typeface="Arial"/>
                <a:cs typeface="Arial"/>
              </a:rPr>
              <a:t>theory</a:t>
            </a:r>
            <a:endParaRPr sz="3600">
              <a:latin typeface="Arial"/>
              <a:cs typeface="Arial"/>
            </a:endParaRPr>
          </a:p>
          <a:p>
            <a:pPr marL="436880" indent="-393065">
              <a:lnSpc>
                <a:spcPct val="100000"/>
              </a:lnSpc>
              <a:spcBef>
                <a:spcPts val="765"/>
              </a:spcBef>
              <a:buClr>
                <a:srgbClr val="FF0000"/>
              </a:buClr>
              <a:buChar char="&gt;"/>
              <a:tabLst>
                <a:tab pos="436880" algn="l"/>
              </a:tabLst>
            </a:pPr>
            <a:r>
              <a:rPr sz="3600" b="1" dirty="0">
                <a:latin typeface="Arial"/>
                <a:cs typeface="Arial"/>
              </a:rPr>
              <a:t>Social</a:t>
            </a:r>
            <a:r>
              <a:rPr sz="3600" b="1" spc="-30" dirty="0">
                <a:latin typeface="Arial"/>
                <a:cs typeface="Arial"/>
              </a:rPr>
              <a:t> </a:t>
            </a:r>
            <a:r>
              <a:rPr sz="3600" b="1" dirty="0">
                <a:latin typeface="Arial"/>
                <a:cs typeface="Arial"/>
              </a:rPr>
              <a:t>network</a:t>
            </a:r>
            <a:r>
              <a:rPr sz="3600" b="1" spc="-15" dirty="0">
                <a:latin typeface="Arial"/>
                <a:cs typeface="Arial"/>
              </a:rPr>
              <a:t> </a:t>
            </a:r>
            <a:r>
              <a:rPr sz="3600" b="1" spc="-10" dirty="0">
                <a:latin typeface="Arial"/>
                <a:cs typeface="Arial"/>
              </a:rPr>
              <a:t>theory</a:t>
            </a:r>
            <a:endParaRPr sz="3600">
              <a:latin typeface="Arial"/>
              <a:cs typeface="Arial"/>
            </a:endParaRPr>
          </a:p>
          <a:p>
            <a:pPr marL="462280" indent="-393065">
              <a:lnSpc>
                <a:spcPct val="100000"/>
              </a:lnSpc>
              <a:spcBef>
                <a:spcPts val="1595"/>
              </a:spcBef>
              <a:buClr>
                <a:srgbClr val="FF0000"/>
              </a:buClr>
              <a:buChar char="&gt;"/>
              <a:tabLst>
                <a:tab pos="462280" algn="l"/>
              </a:tabLst>
            </a:pPr>
            <a:r>
              <a:rPr sz="3600" b="1" dirty="0">
                <a:latin typeface="Arial"/>
                <a:cs typeface="Arial"/>
              </a:rPr>
              <a:t>Statistical</a:t>
            </a:r>
            <a:r>
              <a:rPr sz="3600" b="1" spc="-40" dirty="0">
                <a:latin typeface="Arial"/>
                <a:cs typeface="Arial"/>
              </a:rPr>
              <a:t> </a:t>
            </a:r>
            <a:r>
              <a:rPr sz="3600" b="1" spc="-10" dirty="0">
                <a:latin typeface="Arial"/>
                <a:cs typeface="Arial"/>
              </a:rPr>
              <a:t>physics</a:t>
            </a:r>
            <a:endParaRPr sz="3600">
              <a:latin typeface="Arial"/>
              <a:cs typeface="Arial"/>
            </a:endParaRPr>
          </a:p>
          <a:p>
            <a:pPr marL="468630" indent="-393065">
              <a:lnSpc>
                <a:spcPct val="100000"/>
              </a:lnSpc>
              <a:spcBef>
                <a:spcPts val="770"/>
              </a:spcBef>
              <a:buClr>
                <a:srgbClr val="FF0000"/>
              </a:buClr>
              <a:buChar char="&gt;"/>
              <a:tabLst>
                <a:tab pos="468630" algn="l"/>
              </a:tabLst>
            </a:pPr>
            <a:r>
              <a:rPr sz="3600" b="1" dirty="0">
                <a:latin typeface="Arial"/>
                <a:cs typeface="Arial"/>
              </a:rPr>
              <a:t>Computer</a:t>
            </a:r>
            <a:r>
              <a:rPr sz="3600" b="1" spc="-80" dirty="0">
                <a:latin typeface="Arial"/>
                <a:cs typeface="Arial"/>
              </a:rPr>
              <a:t> </a:t>
            </a:r>
            <a:r>
              <a:rPr sz="3600" b="1" spc="-10" dirty="0">
                <a:latin typeface="Arial"/>
                <a:cs typeface="Arial"/>
              </a:rPr>
              <a:t>science</a:t>
            </a:r>
            <a:endParaRPr sz="3600">
              <a:latin typeface="Arial"/>
              <a:cs typeface="Arial"/>
            </a:endParaRPr>
          </a:p>
          <a:p>
            <a:pPr marL="481330" indent="-393065">
              <a:lnSpc>
                <a:spcPct val="100000"/>
              </a:lnSpc>
              <a:spcBef>
                <a:spcPts val="360"/>
              </a:spcBef>
              <a:buClr>
                <a:srgbClr val="FF0000"/>
              </a:buClr>
              <a:buChar char="&gt;"/>
              <a:tabLst>
                <a:tab pos="481330" algn="l"/>
              </a:tabLst>
            </a:pPr>
            <a:r>
              <a:rPr sz="3600" b="1" spc="-10" dirty="0">
                <a:latin typeface="Arial"/>
                <a:cs typeface="Arial"/>
              </a:rPr>
              <a:t>Biology</a:t>
            </a:r>
            <a:endParaRPr sz="3600">
              <a:latin typeface="Arial"/>
              <a:cs typeface="Arial"/>
            </a:endParaRPr>
          </a:p>
          <a:p>
            <a:pPr marL="481330" indent="-393065">
              <a:lnSpc>
                <a:spcPct val="100000"/>
              </a:lnSpc>
              <a:spcBef>
                <a:spcPts val="770"/>
              </a:spcBef>
              <a:buClr>
                <a:srgbClr val="FF0000"/>
              </a:buClr>
              <a:buChar char="&gt;"/>
              <a:tabLst>
                <a:tab pos="481330" algn="l"/>
              </a:tabLst>
            </a:pPr>
            <a:r>
              <a:rPr sz="3600" b="1" spc="-10" dirty="0">
                <a:latin typeface="Arial"/>
                <a:cs typeface="Arial"/>
              </a:rPr>
              <a:t>Statistics</a:t>
            </a:r>
            <a:endParaRPr sz="3600">
              <a:latin typeface="Arial"/>
              <a:cs typeface="Arial"/>
            </a:endParaRPr>
          </a:p>
        </p:txBody>
      </p:sp>
      <p:sp>
        <p:nvSpPr>
          <p:cNvPr id="3" name="object 3"/>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THE</a:t>
            </a:r>
            <a:r>
              <a:rPr spc="-65" dirty="0"/>
              <a:t> </a:t>
            </a:r>
            <a:r>
              <a:rPr dirty="0"/>
              <a:t>TOOLS</a:t>
            </a:r>
            <a:r>
              <a:rPr spc="-65" dirty="0"/>
              <a:t> </a:t>
            </a:r>
            <a:r>
              <a:rPr dirty="0"/>
              <a:t>OF</a:t>
            </a:r>
            <a:r>
              <a:rPr spc="-80" dirty="0"/>
              <a:t> </a:t>
            </a:r>
            <a:r>
              <a:rPr dirty="0"/>
              <a:t>MODERN</a:t>
            </a:r>
            <a:r>
              <a:rPr spc="-55" dirty="0"/>
              <a:t> </a:t>
            </a:r>
            <a:r>
              <a:rPr dirty="0"/>
              <a:t>NETWORK</a:t>
            </a:r>
            <a:r>
              <a:rPr spc="-55" dirty="0"/>
              <a:t> </a:t>
            </a:r>
            <a:r>
              <a:rPr spc="-10" dirty="0"/>
              <a:t>THEORY</a:t>
            </a:r>
          </a:p>
        </p:txBody>
      </p:sp>
      <p:sp>
        <p:nvSpPr>
          <p:cNvPr id="5" name="object 5"/>
          <p:cNvSpPr txBox="1"/>
          <p:nvPr/>
        </p:nvSpPr>
        <p:spPr>
          <a:xfrm>
            <a:off x="7293317" y="5391772"/>
            <a:ext cx="1729105" cy="208279"/>
          </a:xfrm>
          <a:prstGeom prst="rect">
            <a:avLst/>
          </a:prstGeom>
        </p:spPr>
        <p:txBody>
          <a:bodyPr vert="horz" wrap="square" lIns="0" tIns="12700" rIns="0" bIns="0" rtlCol="0">
            <a:spAutoFit/>
          </a:bodyPr>
          <a:lstStyle/>
          <a:p>
            <a:pPr marL="38100">
              <a:lnSpc>
                <a:spcPct val="100000"/>
              </a:lnSpc>
              <a:spcBef>
                <a:spcPts val="100"/>
              </a:spcBef>
            </a:pPr>
            <a:r>
              <a:rPr sz="900" b="1" dirty="0">
                <a:solidFill>
                  <a:srgbClr val="BEBEBE"/>
                </a:solidFill>
                <a:latin typeface="Arial"/>
                <a:cs typeface="Arial"/>
              </a:rPr>
              <a:t>Network</a:t>
            </a:r>
            <a:r>
              <a:rPr sz="900" b="1" spc="-45" dirty="0">
                <a:solidFill>
                  <a:srgbClr val="BEBEBE"/>
                </a:solidFill>
                <a:latin typeface="Arial"/>
                <a:cs typeface="Arial"/>
              </a:rPr>
              <a:t> </a:t>
            </a:r>
            <a:r>
              <a:rPr sz="900" b="1" dirty="0">
                <a:solidFill>
                  <a:srgbClr val="BEBEBE"/>
                </a:solidFill>
                <a:latin typeface="Arial"/>
                <a:cs typeface="Arial"/>
              </a:rPr>
              <a:t>Science:</a:t>
            </a:r>
            <a:r>
              <a:rPr sz="900" b="1" spc="-15" dirty="0">
                <a:solidFill>
                  <a:srgbClr val="BEBEBE"/>
                </a:solidFill>
                <a:latin typeface="Arial"/>
                <a:cs typeface="Arial"/>
              </a:rPr>
              <a:t> </a:t>
            </a:r>
            <a:r>
              <a:rPr sz="900" b="1" spc="-70" dirty="0">
                <a:solidFill>
                  <a:srgbClr val="BEBEBE"/>
                </a:solidFill>
                <a:latin typeface="Arial"/>
                <a:cs typeface="Arial"/>
              </a:rPr>
              <a:t>Int</a:t>
            </a:r>
            <a:r>
              <a:rPr sz="1800" spc="-104" baseline="20833" dirty="0">
                <a:solidFill>
                  <a:srgbClr val="888888"/>
                </a:solidFill>
                <a:latin typeface="Calibri"/>
                <a:cs typeface="Calibri"/>
              </a:rPr>
              <a:t>3</a:t>
            </a:r>
            <a:r>
              <a:rPr sz="900" b="1" spc="-70" dirty="0">
                <a:solidFill>
                  <a:srgbClr val="BEBEBE"/>
                </a:solidFill>
                <a:latin typeface="Arial"/>
                <a:cs typeface="Arial"/>
              </a:rPr>
              <a:t>ro</a:t>
            </a:r>
            <a:r>
              <a:rPr sz="1800" spc="-104" baseline="20833" dirty="0">
                <a:solidFill>
                  <a:srgbClr val="888888"/>
                </a:solidFill>
                <a:latin typeface="Calibri"/>
                <a:cs typeface="Calibri"/>
              </a:rPr>
              <a:t>9</a:t>
            </a:r>
            <a:r>
              <a:rPr sz="900" b="1" spc="-70" dirty="0">
                <a:solidFill>
                  <a:srgbClr val="BEBEBE"/>
                </a:solidFill>
                <a:latin typeface="Arial"/>
                <a:cs typeface="Arial"/>
              </a:rPr>
              <a:t>duction</a:t>
            </a:r>
            <a:endParaRPr sz="9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THE</a:t>
            </a:r>
            <a:r>
              <a:rPr spc="-40" dirty="0"/>
              <a:t> </a:t>
            </a:r>
            <a:r>
              <a:rPr spc="-20" dirty="0"/>
              <a:t>HISTORY</a:t>
            </a:r>
            <a:r>
              <a:rPr spc="-65" dirty="0"/>
              <a:t> </a:t>
            </a:r>
            <a:r>
              <a:rPr dirty="0"/>
              <a:t>OF</a:t>
            </a:r>
            <a:r>
              <a:rPr spc="-55" dirty="0"/>
              <a:t> </a:t>
            </a:r>
            <a:r>
              <a:rPr spc="-10" dirty="0"/>
              <a:t>NETWORK</a:t>
            </a:r>
            <a:r>
              <a:rPr spc="-90" dirty="0"/>
              <a:t> </a:t>
            </a:r>
            <a:r>
              <a:rPr spc="-10" dirty="0"/>
              <a:t>ANALYSIS</a:t>
            </a:r>
          </a:p>
        </p:txBody>
      </p:sp>
      <p:pic>
        <p:nvPicPr>
          <p:cNvPr id="4" name="object 4"/>
          <p:cNvPicPr/>
          <p:nvPr/>
        </p:nvPicPr>
        <p:blipFill>
          <a:blip r:embed="rId2" cstate="print"/>
          <a:stretch>
            <a:fillRect/>
          </a:stretch>
        </p:blipFill>
        <p:spPr>
          <a:xfrm>
            <a:off x="1676400" y="797052"/>
            <a:ext cx="5791199" cy="4120895"/>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20775">
              <a:lnSpc>
                <a:spcPts val="1240"/>
              </a:lnSpc>
            </a:pPr>
            <a:fld id="{81D60167-4931-47E6-BA6A-407CBD079E47}" type="slidenum">
              <a:rPr spc="-25" dirty="0"/>
              <a:t>42</a:t>
            </a:fld>
            <a:endParaRPr spc="-25" dirty="0"/>
          </a:p>
        </p:txBody>
      </p:sp>
      <p:sp>
        <p:nvSpPr>
          <p:cNvPr id="6" name="object 6"/>
          <p:cNvSpPr txBox="1"/>
          <p:nvPr/>
        </p:nvSpPr>
        <p:spPr>
          <a:xfrm>
            <a:off x="6631940" y="5440699"/>
            <a:ext cx="1678305" cy="153670"/>
          </a:xfrm>
          <a:prstGeom prst="rect">
            <a:avLst/>
          </a:prstGeom>
        </p:spPr>
        <p:txBody>
          <a:bodyPr vert="horz" wrap="square" lIns="0" tIns="1905" rIns="0" bIns="0" rtlCol="0">
            <a:spAutoFit/>
          </a:bodyPr>
          <a:lstStyle/>
          <a:p>
            <a:pPr marL="12700">
              <a:lnSpc>
                <a:spcPct val="100000"/>
              </a:lnSpc>
              <a:spcBef>
                <a:spcPts val="15"/>
              </a:spcBef>
            </a:pPr>
            <a:r>
              <a:rPr sz="900" b="1" dirty="0">
                <a:solidFill>
                  <a:srgbClr val="A6A6A6"/>
                </a:solidFill>
                <a:latin typeface="Arial"/>
                <a:cs typeface="Arial"/>
              </a:rPr>
              <a:t>Network</a:t>
            </a:r>
            <a:r>
              <a:rPr sz="900" b="1" spc="-45" dirty="0">
                <a:solidFill>
                  <a:srgbClr val="A6A6A6"/>
                </a:solidFill>
                <a:latin typeface="Arial"/>
                <a:cs typeface="Arial"/>
              </a:rPr>
              <a:t> </a:t>
            </a:r>
            <a:r>
              <a:rPr sz="900" b="1" dirty="0">
                <a:solidFill>
                  <a:srgbClr val="A6A6A6"/>
                </a:solidFill>
                <a:latin typeface="Arial"/>
                <a:cs typeface="Arial"/>
              </a:rPr>
              <a:t>Science:</a:t>
            </a:r>
            <a:r>
              <a:rPr sz="900" b="1" spc="-15" dirty="0">
                <a:solidFill>
                  <a:srgbClr val="A6A6A6"/>
                </a:solidFill>
                <a:latin typeface="Arial"/>
                <a:cs typeface="Arial"/>
              </a:rPr>
              <a:t> </a:t>
            </a:r>
            <a:r>
              <a:rPr sz="900" b="1" spc="-10" dirty="0">
                <a:solidFill>
                  <a:srgbClr val="A6A6A6"/>
                </a:solidFill>
                <a:latin typeface="Arial"/>
                <a:cs typeface="Arial"/>
              </a:rPr>
              <a:t>Introduction</a:t>
            </a:r>
            <a:endParaRPr sz="9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4268" y="2131430"/>
            <a:ext cx="8394065" cy="1366520"/>
          </a:xfrm>
          <a:prstGeom prst="rect">
            <a:avLst/>
          </a:prstGeom>
        </p:spPr>
        <p:txBody>
          <a:bodyPr vert="horz" wrap="square" lIns="0" tIns="12065" rIns="0" bIns="0" rtlCol="0">
            <a:spAutoFit/>
          </a:bodyPr>
          <a:lstStyle/>
          <a:p>
            <a:pPr marL="3246755" marR="5080" indent="-3234690">
              <a:lnSpc>
                <a:spcPct val="100000"/>
              </a:lnSpc>
              <a:spcBef>
                <a:spcPts val="95"/>
              </a:spcBef>
            </a:pPr>
            <a:r>
              <a:rPr sz="4400" dirty="0">
                <a:latin typeface="Calibri"/>
                <a:cs typeface="Calibri"/>
              </a:rPr>
              <a:t>THE</a:t>
            </a:r>
            <a:r>
              <a:rPr sz="4400" spc="-114" dirty="0">
                <a:latin typeface="Calibri"/>
                <a:cs typeface="Calibri"/>
              </a:rPr>
              <a:t> </a:t>
            </a:r>
            <a:r>
              <a:rPr sz="4400" spc="-10" dirty="0">
                <a:latin typeface="Calibri"/>
                <a:cs typeface="Calibri"/>
              </a:rPr>
              <a:t>CHARACTERISTICS</a:t>
            </a:r>
            <a:r>
              <a:rPr sz="4400" spc="-95" dirty="0">
                <a:latin typeface="Calibri"/>
                <a:cs typeface="Calibri"/>
              </a:rPr>
              <a:t> </a:t>
            </a:r>
            <a:r>
              <a:rPr sz="4400" dirty="0">
                <a:latin typeface="Calibri"/>
                <a:cs typeface="Calibri"/>
              </a:rPr>
              <a:t>OF</a:t>
            </a:r>
            <a:r>
              <a:rPr sz="4400" spc="-110" dirty="0">
                <a:latin typeface="Calibri"/>
                <a:cs typeface="Calibri"/>
              </a:rPr>
              <a:t> </a:t>
            </a:r>
            <a:r>
              <a:rPr sz="4400" spc="-10" dirty="0">
                <a:latin typeface="Calibri"/>
                <a:cs typeface="Calibri"/>
              </a:rPr>
              <a:t>NETWORK SCIENCE</a:t>
            </a:r>
            <a:endParaRPr sz="4400">
              <a:latin typeface="Calibri"/>
              <a:cs typeface="Calibri"/>
            </a:endParaRPr>
          </a:p>
        </p:txBody>
      </p:sp>
      <p:sp>
        <p:nvSpPr>
          <p:cNvPr id="3" name="object 3"/>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4" name="object 4"/>
          <p:cNvSpPr txBox="1">
            <a:spLocks noGrp="1"/>
          </p:cNvSpPr>
          <p:nvPr>
            <p:ph type="ctrTitle"/>
          </p:nvPr>
        </p:nvSpPr>
        <p:spPr>
          <a:prstGeom prst="rect">
            <a:avLst/>
          </a:prstGeom>
        </p:spPr>
        <p:txBody>
          <a:bodyPr vert="horz" wrap="square" lIns="0" tIns="12065" rIns="0" bIns="0" rtlCol="0">
            <a:spAutoFit/>
          </a:bodyPr>
          <a:lstStyle/>
          <a:p>
            <a:pPr marL="12700">
              <a:lnSpc>
                <a:spcPct val="100000"/>
              </a:lnSpc>
              <a:spcBef>
                <a:spcPts val="95"/>
              </a:spcBef>
            </a:pPr>
            <a:r>
              <a:rPr dirty="0"/>
              <a:t>Section</a:t>
            </a:r>
            <a:r>
              <a:rPr spc="-80" dirty="0"/>
              <a:t> </a:t>
            </a:r>
            <a:r>
              <a:rPr spc="-50" dirty="0"/>
              <a:t>6</a:t>
            </a:r>
          </a:p>
        </p:txBody>
      </p:sp>
      <p:sp>
        <p:nvSpPr>
          <p:cNvPr id="5" name="object 5"/>
          <p:cNvSpPr/>
          <p:nvPr/>
        </p:nvSpPr>
        <p:spPr>
          <a:xfrm>
            <a:off x="2819400" y="152400"/>
            <a:ext cx="45720" cy="419100"/>
          </a:xfrm>
          <a:custGeom>
            <a:avLst/>
            <a:gdLst/>
            <a:ahLst/>
            <a:cxnLst/>
            <a:rect l="l" t="t" r="r" b="b"/>
            <a:pathLst>
              <a:path w="45719" h="419100">
                <a:moveTo>
                  <a:pt x="45719" y="0"/>
                </a:moveTo>
                <a:lnTo>
                  <a:pt x="0" y="0"/>
                </a:lnTo>
                <a:lnTo>
                  <a:pt x="0" y="419100"/>
                </a:lnTo>
                <a:lnTo>
                  <a:pt x="45719" y="419100"/>
                </a:lnTo>
                <a:lnTo>
                  <a:pt x="45719" y="0"/>
                </a:lnTo>
                <a:close/>
              </a:path>
            </a:pathLst>
          </a:custGeom>
          <a:solidFill>
            <a:srgbClr val="FFFFFF"/>
          </a:solid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120775">
              <a:lnSpc>
                <a:spcPts val="1240"/>
              </a:lnSpc>
            </a:pPr>
            <a:fld id="{81D60167-4931-47E6-BA6A-407CBD079E47}" type="slidenum">
              <a:rPr spc="-25" dirty="0"/>
              <a:t>43</a:t>
            </a:fld>
            <a:endParaRPr spc="-25" dirty="0"/>
          </a:p>
        </p:txBody>
      </p:sp>
      <p:sp>
        <p:nvSpPr>
          <p:cNvPr id="7" name="object 7"/>
          <p:cNvSpPr txBox="1"/>
          <p:nvPr/>
        </p:nvSpPr>
        <p:spPr>
          <a:xfrm>
            <a:off x="6631940" y="5440699"/>
            <a:ext cx="1678305" cy="153670"/>
          </a:xfrm>
          <a:prstGeom prst="rect">
            <a:avLst/>
          </a:prstGeom>
        </p:spPr>
        <p:txBody>
          <a:bodyPr vert="horz" wrap="square" lIns="0" tIns="1905" rIns="0" bIns="0" rtlCol="0">
            <a:spAutoFit/>
          </a:bodyPr>
          <a:lstStyle/>
          <a:p>
            <a:pPr marL="12700">
              <a:lnSpc>
                <a:spcPct val="100000"/>
              </a:lnSpc>
              <a:spcBef>
                <a:spcPts val="15"/>
              </a:spcBef>
            </a:pPr>
            <a:r>
              <a:rPr sz="900" b="1" dirty="0">
                <a:solidFill>
                  <a:srgbClr val="A6A6A6"/>
                </a:solidFill>
                <a:latin typeface="Arial"/>
                <a:cs typeface="Arial"/>
              </a:rPr>
              <a:t>Network</a:t>
            </a:r>
            <a:r>
              <a:rPr sz="900" b="1" spc="-45" dirty="0">
                <a:solidFill>
                  <a:srgbClr val="A6A6A6"/>
                </a:solidFill>
                <a:latin typeface="Arial"/>
                <a:cs typeface="Arial"/>
              </a:rPr>
              <a:t> </a:t>
            </a:r>
            <a:r>
              <a:rPr sz="900" b="1" dirty="0">
                <a:solidFill>
                  <a:srgbClr val="A6A6A6"/>
                </a:solidFill>
                <a:latin typeface="Arial"/>
                <a:cs typeface="Arial"/>
              </a:rPr>
              <a:t>Science:</a:t>
            </a:r>
            <a:r>
              <a:rPr sz="900" b="1" spc="-15" dirty="0">
                <a:solidFill>
                  <a:srgbClr val="A6A6A6"/>
                </a:solidFill>
                <a:latin typeface="Arial"/>
                <a:cs typeface="Arial"/>
              </a:rPr>
              <a:t> </a:t>
            </a:r>
            <a:r>
              <a:rPr sz="900" b="1" spc="-10" dirty="0">
                <a:solidFill>
                  <a:srgbClr val="A6A6A6"/>
                </a:solidFill>
                <a:latin typeface="Arial"/>
                <a:cs typeface="Arial"/>
              </a:rPr>
              <a:t>Introduction</a:t>
            </a:r>
            <a:endParaRPr sz="9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2700" rIns="0" bIns="0" rtlCol="0">
            <a:spAutoFit/>
          </a:bodyPr>
          <a:lstStyle/>
          <a:p>
            <a:pPr marL="1270" algn="ctr">
              <a:lnSpc>
                <a:spcPct val="100000"/>
              </a:lnSpc>
              <a:spcBef>
                <a:spcPts val="100"/>
              </a:spcBef>
            </a:pPr>
            <a:r>
              <a:rPr spc="-10" dirty="0">
                <a:solidFill>
                  <a:srgbClr val="FF0000"/>
                </a:solidFill>
              </a:rPr>
              <a:t>Interdisciplinary</a:t>
            </a:r>
          </a:p>
          <a:p>
            <a:pPr marL="13970" marR="5080" indent="1771014">
              <a:lnSpc>
                <a:spcPts val="7020"/>
              </a:lnSpc>
              <a:spcBef>
                <a:spcPts val="515"/>
              </a:spcBef>
            </a:pPr>
            <a:r>
              <a:rPr spc="-10" dirty="0"/>
              <a:t>Empirical</a:t>
            </a:r>
            <a:r>
              <a:rPr i="1" spc="-10" dirty="0"/>
              <a:t> </a:t>
            </a:r>
            <a:r>
              <a:rPr i="1" dirty="0"/>
              <a:t>Quantitative</a:t>
            </a:r>
            <a:r>
              <a:rPr i="1" spc="-105" dirty="0"/>
              <a:t> </a:t>
            </a:r>
            <a:r>
              <a:rPr i="1" dirty="0"/>
              <a:t>and</a:t>
            </a:r>
            <a:r>
              <a:rPr i="1" spc="-105" dirty="0"/>
              <a:t> </a:t>
            </a:r>
            <a:r>
              <a:rPr i="1" spc="-10" dirty="0"/>
              <a:t>Mathematical</a:t>
            </a:r>
          </a:p>
          <a:p>
            <a:pPr marL="1270" algn="ctr">
              <a:lnSpc>
                <a:spcPct val="100000"/>
              </a:lnSpc>
              <a:spcBef>
                <a:spcPts val="3030"/>
              </a:spcBef>
            </a:pPr>
            <a:r>
              <a:rPr spc="-10" dirty="0"/>
              <a:t>Computational</a:t>
            </a:r>
          </a:p>
        </p:txBody>
      </p:sp>
      <p:sp>
        <p:nvSpPr>
          <p:cNvPr id="3" name="object 3"/>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THE</a:t>
            </a:r>
            <a:r>
              <a:rPr spc="-45" dirty="0"/>
              <a:t> </a:t>
            </a:r>
            <a:r>
              <a:rPr spc="-10" dirty="0"/>
              <a:t>CHARACTERISTICS</a:t>
            </a:r>
            <a:r>
              <a:rPr spc="-30" dirty="0"/>
              <a:t> </a:t>
            </a:r>
            <a:r>
              <a:rPr dirty="0"/>
              <a:t>OF</a:t>
            </a:r>
            <a:r>
              <a:rPr spc="-60" dirty="0"/>
              <a:t> </a:t>
            </a:r>
            <a:r>
              <a:rPr dirty="0"/>
              <a:t>NETWORK</a:t>
            </a:r>
            <a:r>
              <a:rPr spc="-30" dirty="0"/>
              <a:t> </a:t>
            </a:r>
            <a:r>
              <a:rPr spc="-10" dirty="0"/>
              <a:t>SCIENCE</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20775">
              <a:lnSpc>
                <a:spcPts val="1240"/>
              </a:lnSpc>
            </a:pPr>
            <a:fld id="{81D60167-4931-47E6-BA6A-407CBD079E47}" type="slidenum">
              <a:rPr spc="-25" dirty="0"/>
              <a:t>44</a:t>
            </a:fld>
            <a:endParaRPr spc="-25" dirty="0"/>
          </a:p>
        </p:txBody>
      </p:sp>
      <p:sp>
        <p:nvSpPr>
          <p:cNvPr id="6" name="object 6"/>
          <p:cNvSpPr txBox="1"/>
          <p:nvPr/>
        </p:nvSpPr>
        <p:spPr>
          <a:xfrm>
            <a:off x="6631940" y="5440699"/>
            <a:ext cx="1678305" cy="153670"/>
          </a:xfrm>
          <a:prstGeom prst="rect">
            <a:avLst/>
          </a:prstGeom>
        </p:spPr>
        <p:txBody>
          <a:bodyPr vert="horz" wrap="square" lIns="0" tIns="1905" rIns="0" bIns="0" rtlCol="0">
            <a:spAutoFit/>
          </a:bodyPr>
          <a:lstStyle/>
          <a:p>
            <a:pPr marL="12700">
              <a:lnSpc>
                <a:spcPct val="100000"/>
              </a:lnSpc>
              <a:spcBef>
                <a:spcPts val="15"/>
              </a:spcBef>
            </a:pPr>
            <a:r>
              <a:rPr sz="900" b="1" dirty="0">
                <a:solidFill>
                  <a:srgbClr val="A6A6A6"/>
                </a:solidFill>
                <a:latin typeface="Arial"/>
                <a:cs typeface="Arial"/>
              </a:rPr>
              <a:t>Network</a:t>
            </a:r>
            <a:r>
              <a:rPr sz="900" b="1" spc="-45" dirty="0">
                <a:solidFill>
                  <a:srgbClr val="A6A6A6"/>
                </a:solidFill>
                <a:latin typeface="Arial"/>
                <a:cs typeface="Arial"/>
              </a:rPr>
              <a:t> </a:t>
            </a:r>
            <a:r>
              <a:rPr sz="900" b="1" dirty="0">
                <a:solidFill>
                  <a:srgbClr val="A6A6A6"/>
                </a:solidFill>
                <a:latin typeface="Arial"/>
                <a:cs typeface="Arial"/>
              </a:rPr>
              <a:t>Science:</a:t>
            </a:r>
            <a:r>
              <a:rPr sz="900" b="1" spc="-15" dirty="0">
                <a:solidFill>
                  <a:srgbClr val="A6A6A6"/>
                </a:solidFill>
                <a:latin typeface="Arial"/>
                <a:cs typeface="Arial"/>
              </a:rPr>
              <a:t> </a:t>
            </a:r>
            <a:r>
              <a:rPr sz="900" b="1" spc="-10" dirty="0">
                <a:solidFill>
                  <a:srgbClr val="A6A6A6"/>
                </a:solidFill>
                <a:latin typeface="Arial"/>
                <a:cs typeface="Arial"/>
              </a:rPr>
              <a:t>Introduction</a:t>
            </a:r>
            <a:endParaRPr sz="9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2700" rIns="0" bIns="0" rtlCol="0">
            <a:spAutoFit/>
          </a:bodyPr>
          <a:lstStyle/>
          <a:p>
            <a:pPr marL="1270" algn="ctr">
              <a:lnSpc>
                <a:spcPct val="100000"/>
              </a:lnSpc>
              <a:spcBef>
                <a:spcPts val="100"/>
              </a:spcBef>
            </a:pPr>
            <a:r>
              <a:rPr spc="-10" dirty="0"/>
              <a:t>Interdisciplinary</a:t>
            </a:r>
          </a:p>
          <a:p>
            <a:pPr marL="13970" marR="5080" algn="ctr">
              <a:lnSpc>
                <a:spcPts val="7020"/>
              </a:lnSpc>
              <a:spcBef>
                <a:spcPts val="515"/>
              </a:spcBef>
            </a:pPr>
            <a:r>
              <a:rPr dirty="0">
                <a:solidFill>
                  <a:srgbClr val="FF0000"/>
                </a:solidFill>
              </a:rPr>
              <a:t>Empirical,</a:t>
            </a:r>
            <a:r>
              <a:rPr spc="-100" dirty="0">
                <a:solidFill>
                  <a:srgbClr val="FF0000"/>
                </a:solidFill>
              </a:rPr>
              <a:t> </a:t>
            </a:r>
            <a:r>
              <a:rPr dirty="0">
                <a:solidFill>
                  <a:srgbClr val="FF0000"/>
                </a:solidFill>
              </a:rPr>
              <a:t>data</a:t>
            </a:r>
            <a:r>
              <a:rPr spc="-55" dirty="0">
                <a:solidFill>
                  <a:srgbClr val="FF0000"/>
                </a:solidFill>
              </a:rPr>
              <a:t> </a:t>
            </a:r>
            <a:r>
              <a:rPr spc="-10" dirty="0">
                <a:solidFill>
                  <a:srgbClr val="FF0000"/>
                </a:solidFill>
              </a:rPr>
              <a:t>driven</a:t>
            </a:r>
            <a:r>
              <a:rPr i="1" spc="-10" dirty="0">
                <a:solidFill>
                  <a:srgbClr val="FF0000"/>
                </a:solidFill>
              </a:rPr>
              <a:t> </a:t>
            </a:r>
            <a:r>
              <a:rPr i="1" dirty="0"/>
              <a:t>Quantitative</a:t>
            </a:r>
            <a:r>
              <a:rPr i="1" spc="-105" dirty="0"/>
              <a:t> </a:t>
            </a:r>
            <a:r>
              <a:rPr i="1" dirty="0"/>
              <a:t>and</a:t>
            </a:r>
            <a:r>
              <a:rPr i="1" spc="-105" dirty="0"/>
              <a:t> </a:t>
            </a:r>
            <a:r>
              <a:rPr i="1" spc="-10" dirty="0"/>
              <a:t>Mathematical</a:t>
            </a:r>
          </a:p>
          <a:p>
            <a:pPr marL="1270" algn="ctr">
              <a:lnSpc>
                <a:spcPct val="100000"/>
              </a:lnSpc>
              <a:spcBef>
                <a:spcPts val="3030"/>
              </a:spcBef>
            </a:pPr>
            <a:r>
              <a:rPr spc="-10" dirty="0"/>
              <a:t>Computational</a:t>
            </a:r>
          </a:p>
        </p:txBody>
      </p:sp>
      <p:sp>
        <p:nvSpPr>
          <p:cNvPr id="3" name="object 3"/>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THE</a:t>
            </a:r>
            <a:r>
              <a:rPr spc="-45" dirty="0"/>
              <a:t> </a:t>
            </a:r>
            <a:r>
              <a:rPr spc="-10" dirty="0"/>
              <a:t>CHARACTERISTICS</a:t>
            </a:r>
            <a:r>
              <a:rPr spc="-30" dirty="0"/>
              <a:t> </a:t>
            </a:r>
            <a:r>
              <a:rPr dirty="0"/>
              <a:t>OF</a:t>
            </a:r>
            <a:r>
              <a:rPr spc="-60" dirty="0"/>
              <a:t> </a:t>
            </a:r>
            <a:r>
              <a:rPr dirty="0"/>
              <a:t>NETWORK</a:t>
            </a:r>
            <a:r>
              <a:rPr spc="-30" dirty="0"/>
              <a:t> </a:t>
            </a:r>
            <a:r>
              <a:rPr spc="-10" dirty="0"/>
              <a:t>SCIENCE</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20775">
              <a:lnSpc>
                <a:spcPts val="1240"/>
              </a:lnSpc>
            </a:pPr>
            <a:fld id="{81D60167-4931-47E6-BA6A-407CBD079E47}" type="slidenum">
              <a:rPr spc="-25" dirty="0"/>
              <a:t>45</a:t>
            </a:fld>
            <a:endParaRPr spc="-25" dirty="0"/>
          </a:p>
        </p:txBody>
      </p:sp>
      <p:sp>
        <p:nvSpPr>
          <p:cNvPr id="6" name="object 6"/>
          <p:cNvSpPr txBox="1"/>
          <p:nvPr/>
        </p:nvSpPr>
        <p:spPr>
          <a:xfrm>
            <a:off x="6631940" y="5440699"/>
            <a:ext cx="1678305" cy="153670"/>
          </a:xfrm>
          <a:prstGeom prst="rect">
            <a:avLst/>
          </a:prstGeom>
        </p:spPr>
        <p:txBody>
          <a:bodyPr vert="horz" wrap="square" lIns="0" tIns="1905" rIns="0" bIns="0" rtlCol="0">
            <a:spAutoFit/>
          </a:bodyPr>
          <a:lstStyle/>
          <a:p>
            <a:pPr marL="12700">
              <a:lnSpc>
                <a:spcPct val="100000"/>
              </a:lnSpc>
              <a:spcBef>
                <a:spcPts val="15"/>
              </a:spcBef>
            </a:pPr>
            <a:r>
              <a:rPr sz="900" b="1" dirty="0">
                <a:solidFill>
                  <a:srgbClr val="A6A6A6"/>
                </a:solidFill>
                <a:latin typeface="Arial"/>
                <a:cs typeface="Arial"/>
              </a:rPr>
              <a:t>Network</a:t>
            </a:r>
            <a:r>
              <a:rPr sz="900" b="1" spc="-45" dirty="0">
                <a:solidFill>
                  <a:srgbClr val="A6A6A6"/>
                </a:solidFill>
                <a:latin typeface="Arial"/>
                <a:cs typeface="Arial"/>
              </a:rPr>
              <a:t> </a:t>
            </a:r>
            <a:r>
              <a:rPr sz="900" b="1" dirty="0">
                <a:solidFill>
                  <a:srgbClr val="A6A6A6"/>
                </a:solidFill>
                <a:latin typeface="Arial"/>
                <a:cs typeface="Arial"/>
              </a:rPr>
              <a:t>Science:</a:t>
            </a:r>
            <a:r>
              <a:rPr sz="900" b="1" spc="-15" dirty="0">
                <a:solidFill>
                  <a:srgbClr val="A6A6A6"/>
                </a:solidFill>
                <a:latin typeface="Arial"/>
                <a:cs typeface="Arial"/>
              </a:rPr>
              <a:t> </a:t>
            </a:r>
            <a:r>
              <a:rPr sz="900" b="1" spc="-10" dirty="0">
                <a:solidFill>
                  <a:srgbClr val="A6A6A6"/>
                </a:solidFill>
                <a:latin typeface="Arial"/>
                <a:cs typeface="Arial"/>
              </a:rPr>
              <a:t>Introduction</a:t>
            </a:r>
            <a:endParaRPr sz="9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2700" rIns="0" bIns="0" rtlCol="0">
            <a:spAutoFit/>
          </a:bodyPr>
          <a:lstStyle/>
          <a:p>
            <a:pPr marL="1270" algn="ctr">
              <a:lnSpc>
                <a:spcPct val="100000"/>
              </a:lnSpc>
              <a:spcBef>
                <a:spcPts val="100"/>
              </a:spcBef>
            </a:pPr>
            <a:r>
              <a:rPr spc="-10" dirty="0"/>
              <a:t>Interdisciplinary</a:t>
            </a:r>
          </a:p>
          <a:p>
            <a:pPr marL="13970" marR="5080" indent="1771014">
              <a:lnSpc>
                <a:spcPts val="7020"/>
              </a:lnSpc>
              <a:spcBef>
                <a:spcPts val="515"/>
              </a:spcBef>
            </a:pPr>
            <a:r>
              <a:rPr spc="-10" dirty="0"/>
              <a:t>Empirical</a:t>
            </a:r>
            <a:r>
              <a:rPr i="1" spc="-10" dirty="0"/>
              <a:t> </a:t>
            </a:r>
            <a:r>
              <a:rPr i="1" dirty="0">
                <a:solidFill>
                  <a:srgbClr val="FF0000"/>
                </a:solidFill>
              </a:rPr>
              <a:t>Quantitative</a:t>
            </a:r>
            <a:r>
              <a:rPr i="1" spc="-105" dirty="0">
                <a:solidFill>
                  <a:srgbClr val="FF0000"/>
                </a:solidFill>
              </a:rPr>
              <a:t> </a:t>
            </a:r>
            <a:r>
              <a:rPr i="1" dirty="0">
                <a:solidFill>
                  <a:srgbClr val="FF0000"/>
                </a:solidFill>
              </a:rPr>
              <a:t>and</a:t>
            </a:r>
            <a:r>
              <a:rPr i="1" spc="-105" dirty="0">
                <a:solidFill>
                  <a:srgbClr val="FF0000"/>
                </a:solidFill>
              </a:rPr>
              <a:t> </a:t>
            </a:r>
            <a:r>
              <a:rPr i="1" spc="-10" dirty="0">
                <a:solidFill>
                  <a:srgbClr val="FF0000"/>
                </a:solidFill>
              </a:rPr>
              <a:t>Mathematical</a:t>
            </a:r>
          </a:p>
          <a:p>
            <a:pPr marL="1270" algn="ctr">
              <a:lnSpc>
                <a:spcPct val="100000"/>
              </a:lnSpc>
              <a:spcBef>
                <a:spcPts val="3030"/>
              </a:spcBef>
            </a:pPr>
            <a:r>
              <a:rPr spc="-10" dirty="0"/>
              <a:t>Computational</a:t>
            </a:r>
          </a:p>
        </p:txBody>
      </p:sp>
      <p:sp>
        <p:nvSpPr>
          <p:cNvPr id="3" name="object 3"/>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THE</a:t>
            </a:r>
            <a:r>
              <a:rPr spc="-45" dirty="0"/>
              <a:t> </a:t>
            </a:r>
            <a:r>
              <a:rPr spc="-10" dirty="0"/>
              <a:t>CHARACTERISTICS</a:t>
            </a:r>
            <a:r>
              <a:rPr spc="-30" dirty="0"/>
              <a:t> </a:t>
            </a:r>
            <a:r>
              <a:rPr dirty="0"/>
              <a:t>OF</a:t>
            </a:r>
            <a:r>
              <a:rPr spc="-60" dirty="0"/>
              <a:t> </a:t>
            </a:r>
            <a:r>
              <a:rPr dirty="0"/>
              <a:t>NETWORK</a:t>
            </a:r>
            <a:r>
              <a:rPr spc="-30" dirty="0"/>
              <a:t> </a:t>
            </a:r>
            <a:r>
              <a:rPr spc="-10" dirty="0"/>
              <a:t>SCIENCE</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20775">
              <a:lnSpc>
                <a:spcPts val="1240"/>
              </a:lnSpc>
            </a:pPr>
            <a:fld id="{81D60167-4931-47E6-BA6A-407CBD079E47}" type="slidenum">
              <a:rPr spc="-25" dirty="0"/>
              <a:t>46</a:t>
            </a:fld>
            <a:endParaRPr spc="-25" dirty="0"/>
          </a:p>
        </p:txBody>
      </p:sp>
      <p:sp>
        <p:nvSpPr>
          <p:cNvPr id="6" name="object 6"/>
          <p:cNvSpPr txBox="1"/>
          <p:nvPr/>
        </p:nvSpPr>
        <p:spPr>
          <a:xfrm>
            <a:off x="6631940" y="5440699"/>
            <a:ext cx="1678305" cy="153670"/>
          </a:xfrm>
          <a:prstGeom prst="rect">
            <a:avLst/>
          </a:prstGeom>
        </p:spPr>
        <p:txBody>
          <a:bodyPr vert="horz" wrap="square" lIns="0" tIns="1905" rIns="0" bIns="0" rtlCol="0">
            <a:spAutoFit/>
          </a:bodyPr>
          <a:lstStyle/>
          <a:p>
            <a:pPr marL="12700">
              <a:lnSpc>
                <a:spcPct val="100000"/>
              </a:lnSpc>
              <a:spcBef>
                <a:spcPts val="15"/>
              </a:spcBef>
            </a:pPr>
            <a:r>
              <a:rPr sz="900" b="1" dirty="0">
                <a:solidFill>
                  <a:srgbClr val="A6A6A6"/>
                </a:solidFill>
                <a:latin typeface="Arial"/>
                <a:cs typeface="Arial"/>
              </a:rPr>
              <a:t>Network</a:t>
            </a:r>
            <a:r>
              <a:rPr sz="900" b="1" spc="-45" dirty="0">
                <a:solidFill>
                  <a:srgbClr val="A6A6A6"/>
                </a:solidFill>
                <a:latin typeface="Arial"/>
                <a:cs typeface="Arial"/>
              </a:rPr>
              <a:t> </a:t>
            </a:r>
            <a:r>
              <a:rPr sz="900" b="1" dirty="0">
                <a:solidFill>
                  <a:srgbClr val="A6A6A6"/>
                </a:solidFill>
                <a:latin typeface="Arial"/>
                <a:cs typeface="Arial"/>
              </a:rPr>
              <a:t>Science:</a:t>
            </a:r>
            <a:r>
              <a:rPr sz="900" b="1" spc="-15" dirty="0">
                <a:solidFill>
                  <a:srgbClr val="A6A6A6"/>
                </a:solidFill>
                <a:latin typeface="Arial"/>
                <a:cs typeface="Arial"/>
              </a:rPr>
              <a:t> </a:t>
            </a:r>
            <a:r>
              <a:rPr sz="900" b="1" spc="-10" dirty="0">
                <a:solidFill>
                  <a:srgbClr val="A6A6A6"/>
                </a:solidFill>
                <a:latin typeface="Arial"/>
                <a:cs typeface="Arial"/>
              </a:rPr>
              <a:t>Introduction</a:t>
            </a:r>
            <a:endParaRPr sz="9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2700" rIns="0" bIns="0" rtlCol="0">
            <a:spAutoFit/>
          </a:bodyPr>
          <a:lstStyle/>
          <a:p>
            <a:pPr marL="1270" algn="ctr">
              <a:lnSpc>
                <a:spcPct val="100000"/>
              </a:lnSpc>
              <a:spcBef>
                <a:spcPts val="100"/>
              </a:spcBef>
            </a:pPr>
            <a:r>
              <a:rPr spc="-10" dirty="0"/>
              <a:t>Interdisciplinary</a:t>
            </a:r>
          </a:p>
          <a:p>
            <a:pPr marL="13970" marR="5080" indent="1771014">
              <a:lnSpc>
                <a:spcPts val="7020"/>
              </a:lnSpc>
              <a:spcBef>
                <a:spcPts val="515"/>
              </a:spcBef>
            </a:pPr>
            <a:r>
              <a:rPr spc="-10" dirty="0"/>
              <a:t>Empirical</a:t>
            </a:r>
            <a:r>
              <a:rPr i="1" spc="-10" dirty="0"/>
              <a:t> </a:t>
            </a:r>
            <a:r>
              <a:rPr i="1" dirty="0"/>
              <a:t>Quantitative</a:t>
            </a:r>
            <a:r>
              <a:rPr i="1" spc="-105" dirty="0"/>
              <a:t> </a:t>
            </a:r>
            <a:r>
              <a:rPr i="1" dirty="0"/>
              <a:t>and</a:t>
            </a:r>
            <a:r>
              <a:rPr i="1" spc="-105" dirty="0"/>
              <a:t> </a:t>
            </a:r>
            <a:r>
              <a:rPr i="1" spc="-10" dirty="0"/>
              <a:t>Mathematical</a:t>
            </a:r>
          </a:p>
          <a:p>
            <a:pPr marL="1270" algn="ctr">
              <a:lnSpc>
                <a:spcPct val="100000"/>
              </a:lnSpc>
              <a:spcBef>
                <a:spcPts val="3030"/>
              </a:spcBef>
            </a:pPr>
            <a:r>
              <a:rPr spc="-10" dirty="0">
                <a:solidFill>
                  <a:srgbClr val="FF0000"/>
                </a:solidFill>
              </a:rPr>
              <a:t>Computational</a:t>
            </a:r>
          </a:p>
        </p:txBody>
      </p:sp>
      <p:sp>
        <p:nvSpPr>
          <p:cNvPr id="3" name="object 3"/>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THE</a:t>
            </a:r>
            <a:r>
              <a:rPr spc="-45" dirty="0"/>
              <a:t> </a:t>
            </a:r>
            <a:r>
              <a:rPr spc="-10" dirty="0"/>
              <a:t>CHARACTERISTICS</a:t>
            </a:r>
            <a:r>
              <a:rPr spc="-30" dirty="0"/>
              <a:t> </a:t>
            </a:r>
            <a:r>
              <a:rPr dirty="0"/>
              <a:t>OF</a:t>
            </a:r>
            <a:r>
              <a:rPr spc="-60" dirty="0"/>
              <a:t> </a:t>
            </a:r>
            <a:r>
              <a:rPr dirty="0"/>
              <a:t>NETWORK</a:t>
            </a:r>
            <a:r>
              <a:rPr spc="-30" dirty="0"/>
              <a:t> </a:t>
            </a:r>
            <a:r>
              <a:rPr spc="-10" dirty="0"/>
              <a:t>SCIENCE</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20775">
              <a:lnSpc>
                <a:spcPts val="1240"/>
              </a:lnSpc>
            </a:pPr>
            <a:fld id="{81D60167-4931-47E6-BA6A-407CBD079E47}" type="slidenum">
              <a:rPr spc="-25" dirty="0"/>
              <a:t>47</a:t>
            </a:fld>
            <a:endParaRPr spc="-25" dirty="0"/>
          </a:p>
        </p:txBody>
      </p:sp>
      <p:sp>
        <p:nvSpPr>
          <p:cNvPr id="6" name="object 6"/>
          <p:cNvSpPr txBox="1"/>
          <p:nvPr/>
        </p:nvSpPr>
        <p:spPr>
          <a:xfrm>
            <a:off x="6631940" y="5440699"/>
            <a:ext cx="1678305" cy="153670"/>
          </a:xfrm>
          <a:prstGeom prst="rect">
            <a:avLst/>
          </a:prstGeom>
        </p:spPr>
        <p:txBody>
          <a:bodyPr vert="horz" wrap="square" lIns="0" tIns="1905" rIns="0" bIns="0" rtlCol="0">
            <a:spAutoFit/>
          </a:bodyPr>
          <a:lstStyle/>
          <a:p>
            <a:pPr marL="12700">
              <a:lnSpc>
                <a:spcPct val="100000"/>
              </a:lnSpc>
              <a:spcBef>
                <a:spcPts val="15"/>
              </a:spcBef>
            </a:pPr>
            <a:r>
              <a:rPr sz="900" b="1" dirty="0">
                <a:solidFill>
                  <a:srgbClr val="A6A6A6"/>
                </a:solidFill>
                <a:latin typeface="Arial"/>
                <a:cs typeface="Arial"/>
              </a:rPr>
              <a:t>Network</a:t>
            </a:r>
            <a:r>
              <a:rPr sz="900" b="1" spc="-45" dirty="0">
                <a:solidFill>
                  <a:srgbClr val="A6A6A6"/>
                </a:solidFill>
                <a:latin typeface="Arial"/>
                <a:cs typeface="Arial"/>
              </a:rPr>
              <a:t> </a:t>
            </a:r>
            <a:r>
              <a:rPr sz="900" b="1" dirty="0">
                <a:solidFill>
                  <a:srgbClr val="A6A6A6"/>
                </a:solidFill>
                <a:latin typeface="Arial"/>
                <a:cs typeface="Arial"/>
              </a:rPr>
              <a:t>Science:</a:t>
            </a:r>
            <a:r>
              <a:rPr sz="900" b="1" spc="-15" dirty="0">
                <a:solidFill>
                  <a:srgbClr val="A6A6A6"/>
                </a:solidFill>
                <a:latin typeface="Arial"/>
                <a:cs typeface="Arial"/>
              </a:rPr>
              <a:t> </a:t>
            </a:r>
            <a:r>
              <a:rPr sz="900" b="1" spc="-10" dirty="0">
                <a:solidFill>
                  <a:srgbClr val="A6A6A6"/>
                </a:solidFill>
                <a:latin typeface="Arial"/>
                <a:cs typeface="Arial"/>
              </a:rPr>
              <a:t>Introduction</a:t>
            </a:r>
            <a:endParaRPr sz="9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526" y="2131430"/>
            <a:ext cx="8076565" cy="695960"/>
          </a:xfrm>
          <a:prstGeom prst="rect">
            <a:avLst/>
          </a:prstGeom>
        </p:spPr>
        <p:txBody>
          <a:bodyPr vert="horz" wrap="square" lIns="0" tIns="12065" rIns="0" bIns="0" rtlCol="0">
            <a:spAutoFit/>
          </a:bodyPr>
          <a:lstStyle/>
          <a:p>
            <a:pPr marL="12700">
              <a:lnSpc>
                <a:spcPct val="100000"/>
              </a:lnSpc>
              <a:spcBef>
                <a:spcPts val="95"/>
              </a:spcBef>
            </a:pPr>
            <a:r>
              <a:rPr sz="4400" dirty="0">
                <a:latin typeface="Calibri"/>
                <a:cs typeface="Calibri"/>
              </a:rPr>
              <a:t>THE</a:t>
            </a:r>
            <a:r>
              <a:rPr sz="4400" spc="-130" dirty="0">
                <a:latin typeface="Calibri"/>
                <a:cs typeface="Calibri"/>
              </a:rPr>
              <a:t> </a:t>
            </a:r>
            <a:r>
              <a:rPr sz="4400" spc="-45" dirty="0">
                <a:latin typeface="Calibri"/>
                <a:cs typeface="Calibri"/>
              </a:rPr>
              <a:t>IMPACT</a:t>
            </a:r>
            <a:r>
              <a:rPr sz="4400" spc="-125" dirty="0">
                <a:latin typeface="Calibri"/>
                <a:cs typeface="Calibri"/>
              </a:rPr>
              <a:t> </a:t>
            </a:r>
            <a:r>
              <a:rPr sz="4400" dirty="0">
                <a:latin typeface="Calibri"/>
                <a:cs typeface="Calibri"/>
              </a:rPr>
              <a:t>OF</a:t>
            </a:r>
            <a:r>
              <a:rPr sz="4400" spc="-130" dirty="0">
                <a:latin typeface="Calibri"/>
                <a:cs typeface="Calibri"/>
              </a:rPr>
              <a:t> </a:t>
            </a:r>
            <a:r>
              <a:rPr sz="4400" dirty="0">
                <a:latin typeface="Calibri"/>
                <a:cs typeface="Calibri"/>
              </a:rPr>
              <a:t>NETWORK</a:t>
            </a:r>
            <a:r>
              <a:rPr sz="4400" spc="-114" dirty="0">
                <a:latin typeface="Calibri"/>
                <a:cs typeface="Calibri"/>
              </a:rPr>
              <a:t> </a:t>
            </a:r>
            <a:r>
              <a:rPr sz="4400" spc="-10" dirty="0">
                <a:latin typeface="Calibri"/>
                <a:cs typeface="Calibri"/>
              </a:rPr>
              <a:t>SCIENCE</a:t>
            </a:r>
            <a:endParaRPr sz="4400">
              <a:latin typeface="Calibri"/>
              <a:cs typeface="Calibri"/>
            </a:endParaRPr>
          </a:p>
        </p:txBody>
      </p:sp>
      <p:sp>
        <p:nvSpPr>
          <p:cNvPr id="3" name="object 3"/>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4" name="object 4"/>
          <p:cNvSpPr txBox="1">
            <a:spLocks noGrp="1"/>
          </p:cNvSpPr>
          <p:nvPr>
            <p:ph type="ctrTitle"/>
          </p:nvPr>
        </p:nvSpPr>
        <p:spPr>
          <a:prstGeom prst="rect">
            <a:avLst/>
          </a:prstGeom>
        </p:spPr>
        <p:txBody>
          <a:bodyPr vert="horz" wrap="square" lIns="0" tIns="12065" rIns="0" bIns="0" rtlCol="0">
            <a:spAutoFit/>
          </a:bodyPr>
          <a:lstStyle/>
          <a:p>
            <a:pPr marL="12700">
              <a:lnSpc>
                <a:spcPct val="100000"/>
              </a:lnSpc>
              <a:spcBef>
                <a:spcPts val="95"/>
              </a:spcBef>
            </a:pPr>
            <a:r>
              <a:rPr dirty="0"/>
              <a:t>Section</a:t>
            </a:r>
            <a:r>
              <a:rPr spc="-80" dirty="0"/>
              <a:t> </a:t>
            </a:r>
            <a:r>
              <a:rPr spc="-50" dirty="0"/>
              <a:t>7</a:t>
            </a:r>
          </a:p>
        </p:txBody>
      </p:sp>
      <p:sp>
        <p:nvSpPr>
          <p:cNvPr id="5" name="object 5"/>
          <p:cNvSpPr/>
          <p:nvPr/>
        </p:nvSpPr>
        <p:spPr>
          <a:xfrm>
            <a:off x="2819400" y="152400"/>
            <a:ext cx="45720" cy="419100"/>
          </a:xfrm>
          <a:custGeom>
            <a:avLst/>
            <a:gdLst/>
            <a:ahLst/>
            <a:cxnLst/>
            <a:rect l="l" t="t" r="r" b="b"/>
            <a:pathLst>
              <a:path w="45719" h="419100">
                <a:moveTo>
                  <a:pt x="45719" y="0"/>
                </a:moveTo>
                <a:lnTo>
                  <a:pt x="0" y="0"/>
                </a:lnTo>
                <a:lnTo>
                  <a:pt x="0" y="419100"/>
                </a:lnTo>
                <a:lnTo>
                  <a:pt x="45719" y="419100"/>
                </a:lnTo>
                <a:lnTo>
                  <a:pt x="45719" y="0"/>
                </a:lnTo>
                <a:close/>
              </a:path>
            </a:pathLst>
          </a:custGeom>
          <a:solidFill>
            <a:srgbClr val="FFFFFF"/>
          </a:solid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120775">
              <a:lnSpc>
                <a:spcPts val="1240"/>
              </a:lnSpc>
            </a:pPr>
            <a:fld id="{81D60167-4931-47E6-BA6A-407CBD079E47}" type="slidenum">
              <a:rPr spc="-25" dirty="0"/>
              <a:t>48</a:t>
            </a:fld>
            <a:endParaRPr spc="-25" dirty="0"/>
          </a:p>
        </p:txBody>
      </p:sp>
      <p:sp>
        <p:nvSpPr>
          <p:cNvPr id="7" name="object 7"/>
          <p:cNvSpPr txBox="1"/>
          <p:nvPr/>
        </p:nvSpPr>
        <p:spPr>
          <a:xfrm>
            <a:off x="6631940" y="5440699"/>
            <a:ext cx="1678305" cy="153670"/>
          </a:xfrm>
          <a:prstGeom prst="rect">
            <a:avLst/>
          </a:prstGeom>
        </p:spPr>
        <p:txBody>
          <a:bodyPr vert="horz" wrap="square" lIns="0" tIns="1905" rIns="0" bIns="0" rtlCol="0">
            <a:spAutoFit/>
          </a:bodyPr>
          <a:lstStyle/>
          <a:p>
            <a:pPr marL="12700">
              <a:lnSpc>
                <a:spcPct val="100000"/>
              </a:lnSpc>
              <a:spcBef>
                <a:spcPts val="15"/>
              </a:spcBef>
            </a:pPr>
            <a:r>
              <a:rPr sz="900" b="1" dirty="0">
                <a:solidFill>
                  <a:srgbClr val="A6A6A6"/>
                </a:solidFill>
                <a:latin typeface="Arial"/>
                <a:cs typeface="Arial"/>
              </a:rPr>
              <a:t>Network</a:t>
            </a:r>
            <a:r>
              <a:rPr sz="900" b="1" spc="-45" dirty="0">
                <a:solidFill>
                  <a:srgbClr val="A6A6A6"/>
                </a:solidFill>
                <a:latin typeface="Arial"/>
                <a:cs typeface="Arial"/>
              </a:rPr>
              <a:t> </a:t>
            </a:r>
            <a:r>
              <a:rPr sz="900" b="1" dirty="0">
                <a:solidFill>
                  <a:srgbClr val="A6A6A6"/>
                </a:solidFill>
                <a:latin typeface="Arial"/>
                <a:cs typeface="Arial"/>
              </a:rPr>
              <a:t>Science:</a:t>
            </a:r>
            <a:r>
              <a:rPr sz="900" b="1" spc="-15" dirty="0">
                <a:solidFill>
                  <a:srgbClr val="A6A6A6"/>
                </a:solidFill>
                <a:latin typeface="Arial"/>
                <a:cs typeface="Arial"/>
              </a:rPr>
              <a:t> </a:t>
            </a:r>
            <a:r>
              <a:rPr sz="900" b="1" spc="-10" dirty="0">
                <a:solidFill>
                  <a:srgbClr val="A6A6A6"/>
                </a:solidFill>
                <a:latin typeface="Arial"/>
                <a:cs typeface="Arial"/>
              </a:rPr>
              <a:t>Introduction</a:t>
            </a:r>
            <a:endParaRPr sz="9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0" y="957325"/>
            <a:ext cx="4297045" cy="544195"/>
          </a:xfrm>
          <a:prstGeom prst="rect">
            <a:avLst/>
          </a:prstGeom>
        </p:spPr>
        <p:txBody>
          <a:bodyPr vert="horz" wrap="square" lIns="0" tIns="12700" rIns="0" bIns="0" rtlCol="0">
            <a:spAutoFit/>
          </a:bodyPr>
          <a:lstStyle/>
          <a:p>
            <a:pPr marL="12700">
              <a:lnSpc>
                <a:spcPct val="100000"/>
              </a:lnSpc>
              <a:spcBef>
                <a:spcPts val="100"/>
              </a:spcBef>
            </a:pPr>
            <a:r>
              <a:rPr sz="2800" spc="-10" dirty="0">
                <a:solidFill>
                  <a:srgbClr val="000000"/>
                </a:solidFill>
              </a:rPr>
              <a:t>Quantum</a:t>
            </a:r>
            <a:r>
              <a:rPr sz="2800" spc="-185" dirty="0">
                <a:solidFill>
                  <a:srgbClr val="000000"/>
                </a:solidFill>
              </a:rPr>
              <a:t> </a:t>
            </a:r>
            <a:r>
              <a:rPr sz="2800" dirty="0">
                <a:solidFill>
                  <a:srgbClr val="000000"/>
                </a:solidFill>
                <a:latin typeface="Calibri"/>
                <a:cs typeface="Calibri"/>
              </a:rPr>
              <a:t>Mechanics:</a:t>
            </a:r>
            <a:r>
              <a:rPr sz="2800" spc="-105" dirty="0">
                <a:solidFill>
                  <a:srgbClr val="000000"/>
                </a:solidFill>
                <a:latin typeface="Calibri"/>
                <a:cs typeface="Calibri"/>
              </a:rPr>
              <a:t> </a:t>
            </a:r>
            <a:r>
              <a:rPr sz="3400" spc="-20" dirty="0">
                <a:solidFill>
                  <a:srgbClr val="000000"/>
                </a:solidFill>
                <a:latin typeface="Calibri"/>
                <a:cs typeface="Calibri"/>
              </a:rPr>
              <a:t>1900</a:t>
            </a:r>
            <a:endParaRPr sz="3400">
              <a:latin typeface="Calibri"/>
              <a:cs typeface="Calibri"/>
            </a:endParaRPr>
          </a:p>
        </p:txBody>
      </p:sp>
      <p:sp>
        <p:nvSpPr>
          <p:cNvPr id="3" name="object 3"/>
          <p:cNvSpPr txBox="1"/>
          <p:nvPr/>
        </p:nvSpPr>
        <p:spPr>
          <a:xfrm>
            <a:off x="345440" y="1484200"/>
            <a:ext cx="8689340" cy="4116070"/>
          </a:xfrm>
          <a:prstGeom prst="rect">
            <a:avLst/>
          </a:prstGeom>
        </p:spPr>
        <p:txBody>
          <a:bodyPr vert="horz" wrap="square" lIns="0" tIns="12700" rIns="0" bIns="0" rtlCol="0">
            <a:spAutoFit/>
          </a:bodyPr>
          <a:lstStyle/>
          <a:p>
            <a:pPr marL="431800">
              <a:lnSpc>
                <a:spcPct val="100000"/>
              </a:lnSpc>
              <a:spcBef>
                <a:spcPts val="100"/>
              </a:spcBef>
            </a:pPr>
            <a:r>
              <a:rPr sz="2000" dirty="0">
                <a:latin typeface="Arial"/>
                <a:cs typeface="Arial"/>
              </a:rPr>
              <a:t>-</a:t>
            </a:r>
            <a:r>
              <a:rPr sz="2000" b="1" dirty="0">
                <a:solidFill>
                  <a:srgbClr val="FF0000"/>
                </a:solidFill>
                <a:latin typeface="Arial"/>
                <a:cs typeface="Arial"/>
              </a:rPr>
              <a:t>electron</a:t>
            </a:r>
            <a:r>
              <a:rPr sz="2000" b="1" spc="-105" dirty="0">
                <a:solidFill>
                  <a:srgbClr val="FF0000"/>
                </a:solidFill>
                <a:latin typeface="Arial"/>
                <a:cs typeface="Arial"/>
              </a:rPr>
              <a:t> </a:t>
            </a:r>
            <a:r>
              <a:rPr sz="2000" b="1" dirty="0">
                <a:solidFill>
                  <a:srgbClr val="FF0000"/>
                </a:solidFill>
                <a:latin typeface="Arial"/>
                <a:cs typeface="Arial"/>
              </a:rPr>
              <a:t>microscope</a:t>
            </a:r>
            <a:r>
              <a:rPr sz="2000" b="1" spc="-85" dirty="0">
                <a:solidFill>
                  <a:srgbClr val="FF0000"/>
                </a:solidFill>
                <a:latin typeface="Arial"/>
                <a:cs typeface="Arial"/>
              </a:rPr>
              <a:t> </a:t>
            </a:r>
            <a:r>
              <a:rPr sz="3000" spc="-20" dirty="0">
                <a:latin typeface="Arial"/>
                <a:cs typeface="Arial"/>
              </a:rPr>
              <a:t>1931</a:t>
            </a:r>
            <a:endParaRPr sz="3000">
              <a:latin typeface="Arial"/>
              <a:cs typeface="Arial"/>
            </a:endParaRPr>
          </a:p>
          <a:p>
            <a:pPr marL="431800">
              <a:lnSpc>
                <a:spcPct val="100000"/>
              </a:lnSpc>
            </a:pPr>
            <a:r>
              <a:rPr sz="2000" dirty="0">
                <a:latin typeface="Arial"/>
                <a:cs typeface="Arial"/>
              </a:rPr>
              <a:t>-</a:t>
            </a:r>
            <a:r>
              <a:rPr sz="2000" b="1" dirty="0">
                <a:solidFill>
                  <a:srgbClr val="FF0000"/>
                </a:solidFill>
                <a:latin typeface="Arial"/>
                <a:cs typeface="Arial"/>
              </a:rPr>
              <a:t>transistor</a:t>
            </a:r>
            <a:r>
              <a:rPr sz="2000" b="1" spc="-105" dirty="0">
                <a:solidFill>
                  <a:srgbClr val="FF0000"/>
                </a:solidFill>
                <a:latin typeface="Arial"/>
                <a:cs typeface="Arial"/>
              </a:rPr>
              <a:t> </a:t>
            </a:r>
            <a:r>
              <a:rPr sz="3000" spc="-20" dirty="0">
                <a:latin typeface="Arial"/>
                <a:cs typeface="Arial"/>
              </a:rPr>
              <a:t>1947</a:t>
            </a:r>
            <a:endParaRPr sz="3000">
              <a:latin typeface="Arial"/>
              <a:cs typeface="Arial"/>
            </a:endParaRPr>
          </a:p>
          <a:p>
            <a:pPr marL="431800">
              <a:lnSpc>
                <a:spcPct val="100000"/>
              </a:lnSpc>
            </a:pPr>
            <a:r>
              <a:rPr sz="2000" dirty="0">
                <a:latin typeface="Arial"/>
                <a:cs typeface="Arial"/>
              </a:rPr>
              <a:t>-</a:t>
            </a:r>
            <a:r>
              <a:rPr sz="2000" b="1" dirty="0">
                <a:solidFill>
                  <a:srgbClr val="FF0000"/>
                </a:solidFill>
                <a:latin typeface="Arial"/>
                <a:cs typeface="Arial"/>
              </a:rPr>
              <a:t>laser</a:t>
            </a:r>
            <a:r>
              <a:rPr sz="2000" b="1" spc="-65" dirty="0">
                <a:solidFill>
                  <a:srgbClr val="FF0000"/>
                </a:solidFill>
                <a:latin typeface="Arial"/>
                <a:cs typeface="Arial"/>
              </a:rPr>
              <a:t> </a:t>
            </a:r>
            <a:r>
              <a:rPr sz="3000" spc="-20" dirty="0">
                <a:latin typeface="Arial"/>
                <a:cs typeface="Arial"/>
              </a:rPr>
              <a:t>1957</a:t>
            </a:r>
            <a:endParaRPr sz="3000">
              <a:latin typeface="Arial"/>
              <a:cs typeface="Arial"/>
            </a:endParaRPr>
          </a:p>
          <a:p>
            <a:pPr marL="431800">
              <a:lnSpc>
                <a:spcPct val="100000"/>
              </a:lnSpc>
            </a:pPr>
            <a:r>
              <a:rPr sz="2000" dirty="0">
                <a:latin typeface="Arial"/>
                <a:cs typeface="Arial"/>
              </a:rPr>
              <a:t>-</a:t>
            </a:r>
            <a:r>
              <a:rPr sz="2000" b="1" dirty="0">
                <a:solidFill>
                  <a:srgbClr val="FF0000"/>
                </a:solidFill>
                <a:latin typeface="Arial"/>
                <a:cs typeface="Arial"/>
              </a:rPr>
              <a:t>magnetic</a:t>
            </a:r>
            <a:r>
              <a:rPr sz="2000" b="1" spc="-90" dirty="0">
                <a:solidFill>
                  <a:srgbClr val="FF0000"/>
                </a:solidFill>
                <a:latin typeface="Arial"/>
                <a:cs typeface="Arial"/>
              </a:rPr>
              <a:t> </a:t>
            </a:r>
            <a:r>
              <a:rPr sz="2000" b="1" dirty="0">
                <a:solidFill>
                  <a:srgbClr val="FF0000"/>
                </a:solidFill>
                <a:latin typeface="Arial"/>
                <a:cs typeface="Arial"/>
              </a:rPr>
              <a:t>resonance</a:t>
            </a:r>
            <a:r>
              <a:rPr sz="2000" b="1" spc="-75" dirty="0">
                <a:solidFill>
                  <a:srgbClr val="FF0000"/>
                </a:solidFill>
                <a:latin typeface="Arial"/>
                <a:cs typeface="Arial"/>
              </a:rPr>
              <a:t> </a:t>
            </a:r>
            <a:r>
              <a:rPr sz="2000" b="1" dirty="0">
                <a:solidFill>
                  <a:srgbClr val="FF0000"/>
                </a:solidFill>
                <a:latin typeface="Arial"/>
                <a:cs typeface="Arial"/>
              </a:rPr>
              <a:t>imaging</a:t>
            </a:r>
            <a:r>
              <a:rPr sz="2000" b="1" spc="-95" dirty="0">
                <a:solidFill>
                  <a:srgbClr val="FF0000"/>
                </a:solidFill>
                <a:latin typeface="Arial"/>
                <a:cs typeface="Arial"/>
              </a:rPr>
              <a:t> </a:t>
            </a:r>
            <a:r>
              <a:rPr sz="3000" spc="-20" dirty="0">
                <a:latin typeface="Arial"/>
                <a:cs typeface="Arial"/>
              </a:rPr>
              <a:t>1973</a:t>
            </a:r>
            <a:endParaRPr sz="3000">
              <a:latin typeface="Arial"/>
              <a:cs typeface="Arial"/>
            </a:endParaRPr>
          </a:p>
          <a:p>
            <a:pPr marL="431800">
              <a:lnSpc>
                <a:spcPct val="100000"/>
              </a:lnSpc>
            </a:pPr>
            <a:r>
              <a:rPr sz="2000" dirty="0">
                <a:latin typeface="Arial"/>
                <a:cs typeface="Arial"/>
              </a:rPr>
              <a:t>-</a:t>
            </a:r>
            <a:r>
              <a:rPr sz="2000" b="1" dirty="0">
                <a:solidFill>
                  <a:srgbClr val="FF0000"/>
                </a:solidFill>
                <a:latin typeface="Arial"/>
                <a:cs typeface="Arial"/>
              </a:rPr>
              <a:t>quantum</a:t>
            </a:r>
            <a:r>
              <a:rPr sz="2000" b="1" spc="-110" dirty="0">
                <a:solidFill>
                  <a:srgbClr val="FF0000"/>
                </a:solidFill>
                <a:latin typeface="Arial"/>
                <a:cs typeface="Arial"/>
              </a:rPr>
              <a:t> </a:t>
            </a:r>
            <a:r>
              <a:rPr sz="2000" b="1" dirty="0">
                <a:solidFill>
                  <a:srgbClr val="FF0000"/>
                </a:solidFill>
                <a:latin typeface="Arial"/>
                <a:cs typeface="Arial"/>
              </a:rPr>
              <a:t>computing</a:t>
            </a:r>
            <a:r>
              <a:rPr sz="2000" b="1" spc="-105" dirty="0">
                <a:solidFill>
                  <a:srgbClr val="FF0000"/>
                </a:solidFill>
                <a:latin typeface="Arial"/>
                <a:cs typeface="Arial"/>
              </a:rPr>
              <a:t> </a:t>
            </a:r>
            <a:r>
              <a:rPr sz="3000" spc="-20" dirty="0">
                <a:latin typeface="Arial"/>
                <a:cs typeface="Arial"/>
              </a:rPr>
              <a:t>2015</a:t>
            </a:r>
            <a:endParaRPr sz="3000">
              <a:latin typeface="Arial"/>
              <a:cs typeface="Arial"/>
            </a:endParaRPr>
          </a:p>
          <a:p>
            <a:pPr>
              <a:lnSpc>
                <a:spcPct val="100000"/>
              </a:lnSpc>
              <a:spcBef>
                <a:spcPts val="595"/>
              </a:spcBef>
            </a:pPr>
            <a:endParaRPr sz="2000">
              <a:latin typeface="Arial"/>
              <a:cs typeface="Arial"/>
            </a:endParaRPr>
          </a:p>
          <a:p>
            <a:pPr marL="431800" marR="763905">
              <a:lnSpc>
                <a:spcPct val="100000"/>
              </a:lnSpc>
            </a:pPr>
            <a:r>
              <a:rPr sz="2400" dirty="0">
                <a:latin typeface="Arial"/>
                <a:cs typeface="Arial"/>
              </a:rPr>
              <a:t>Much</a:t>
            </a:r>
            <a:r>
              <a:rPr sz="2400" spc="-50" dirty="0">
                <a:latin typeface="Arial"/>
                <a:cs typeface="Arial"/>
              </a:rPr>
              <a:t> </a:t>
            </a:r>
            <a:r>
              <a:rPr sz="2400" dirty="0">
                <a:latin typeface="Arial"/>
                <a:cs typeface="Arial"/>
              </a:rPr>
              <a:t>of</a:t>
            </a:r>
            <a:r>
              <a:rPr sz="2400" spc="-60" dirty="0">
                <a:latin typeface="Arial"/>
                <a:cs typeface="Arial"/>
              </a:rPr>
              <a:t> </a:t>
            </a:r>
            <a:r>
              <a:rPr sz="2400" dirty="0">
                <a:latin typeface="Arial"/>
                <a:cs typeface="Arial"/>
              </a:rPr>
              <a:t>modern</a:t>
            </a:r>
            <a:r>
              <a:rPr sz="2400" spc="-30" dirty="0">
                <a:latin typeface="Arial"/>
                <a:cs typeface="Arial"/>
              </a:rPr>
              <a:t> </a:t>
            </a:r>
            <a:r>
              <a:rPr sz="2400" b="1" dirty="0">
                <a:latin typeface="Arial"/>
                <a:cs typeface="Arial"/>
              </a:rPr>
              <a:t>technology</a:t>
            </a:r>
            <a:r>
              <a:rPr sz="2400" b="1" spc="-45" dirty="0">
                <a:latin typeface="Arial"/>
                <a:cs typeface="Arial"/>
              </a:rPr>
              <a:t> </a:t>
            </a:r>
            <a:r>
              <a:rPr sz="2400" dirty="0">
                <a:latin typeface="Arial"/>
                <a:cs typeface="Arial"/>
              </a:rPr>
              <a:t>operates</a:t>
            </a:r>
            <a:r>
              <a:rPr sz="2400" spc="-35" dirty="0">
                <a:latin typeface="Arial"/>
                <a:cs typeface="Arial"/>
              </a:rPr>
              <a:t> </a:t>
            </a:r>
            <a:r>
              <a:rPr sz="2400" dirty="0">
                <a:latin typeface="Arial"/>
                <a:cs typeface="Arial"/>
              </a:rPr>
              <a:t>at</a:t>
            </a:r>
            <a:r>
              <a:rPr sz="2400" spc="-60" dirty="0">
                <a:latin typeface="Arial"/>
                <a:cs typeface="Arial"/>
              </a:rPr>
              <a:t> </a:t>
            </a:r>
            <a:r>
              <a:rPr sz="2400" dirty="0">
                <a:latin typeface="Arial"/>
                <a:cs typeface="Arial"/>
              </a:rPr>
              <a:t>a</a:t>
            </a:r>
            <a:r>
              <a:rPr sz="2400" spc="-50" dirty="0">
                <a:latin typeface="Arial"/>
                <a:cs typeface="Arial"/>
              </a:rPr>
              <a:t> </a:t>
            </a:r>
            <a:r>
              <a:rPr sz="2400" dirty="0">
                <a:latin typeface="Arial"/>
                <a:cs typeface="Arial"/>
              </a:rPr>
              <a:t>scale</a:t>
            </a:r>
            <a:r>
              <a:rPr sz="2400" spc="-50" dirty="0">
                <a:latin typeface="Arial"/>
                <a:cs typeface="Arial"/>
              </a:rPr>
              <a:t> </a:t>
            </a:r>
            <a:r>
              <a:rPr sz="2400" spc="-10" dirty="0">
                <a:latin typeface="Arial"/>
                <a:cs typeface="Arial"/>
              </a:rPr>
              <a:t>where </a:t>
            </a:r>
            <a:r>
              <a:rPr sz="2400" dirty="0">
                <a:latin typeface="Arial"/>
                <a:cs typeface="Arial"/>
              </a:rPr>
              <a:t>quantum</a:t>
            </a:r>
            <a:r>
              <a:rPr sz="2400" spc="-70" dirty="0">
                <a:latin typeface="Arial"/>
                <a:cs typeface="Arial"/>
              </a:rPr>
              <a:t> </a:t>
            </a:r>
            <a:r>
              <a:rPr sz="2400" dirty="0">
                <a:latin typeface="Arial"/>
                <a:cs typeface="Arial"/>
              </a:rPr>
              <a:t>effects</a:t>
            </a:r>
            <a:r>
              <a:rPr sz="2400" spc="-90" dirty="0">
                <a:latin typeface="Arial"/>
                <a:cs typeface="Arial"/>
              </a:rPr>
              <a:t> </a:t>
            </a:r>
            <a:r>
              <a:rPr sz="2400" dirty="0">
                <a:latin typeface="Arial"/>
                <a:cs typeface="Arial"/>
              </a:rPr>
              <a:t>are</a:t>
            </a:r>
            <a:r>
              <a:rPr sz="2400" spc="-80" dirty="0">
                <a:latin typeface="Arial"/>
                <a:cs typeface="Arial"/>
              </a:rPr>
              <a:t> </a:t>
            </a:r>
            <a:r>
              <a:rPr sz="2400" spc="-10" dirty="0">
                <a:latin typeface="Arial"/>
                <a:cs typeface="Arial"/>
              </a:rPr>
              <a:t>significant.</a:t>
            </a:r>
            <a:endParaRPr sz="2400">
              <a:latin typeface="Arial"/>
              <a:cs typeface="Arial"/>
            </a:endParaRPr>
          </a:p>
          <a:p>
            <a:pPr marL="50800">
              <a:lnSpc>
                <a:spcPct val="100000"/>
              </a:lnSpc>
              <a:spcBef>
                <a:spcPts val="165"/>
              </a:spcBef>
            </a:pPr>
            <a:r>
              <a:rPr sz="2200" b="1" dirty="0">
                <a:latin typeface="Arial"/>
                <a:cs typeface="Arial"/>
              </a:rPr>
              <a:t>At</a:t>
            </a:r>
            <a:r>
              <a:rPr sz="2200" b="1" spc="-40" dirty="0">
                <a:latin typeface="Arial"/>
                <a:cs typeface="Arial"/>
              </a:rPr>
              <a:t> </a:t>
            </a:r>
            <a:r>
              <a:rPr sz="2200" b="1" dirty="0">
                <a:latin typeface="Arial"/>
                <a:cs typeface="Arial"/>
              </a:rPr>
              <a:t>least</a:t>
            </a:r>
            <a:r>
              <a:rPr sz="2200" b="1" spc="-40" dirty="0">
                <a:latin typeface="Arial"/>
                <a:cs typeface="Arial"/>
              </a:rPr>
              <a:t> </a:t>
            </a:r>
            <a:r>
              <a:rPr sz="2200" b="1" dirty="0">
                <a:latin typeface="Arial"/>
                <a:cs typeface="Arial"/>
              </a:rPr>
              <a:t>a</a:t>
            </a:r>
            <a:r>
              <a:rPr sz="2200" b="1" spc="-45" dirty="0">
                <a:latin typeface="Arial"/>
                <a:cs typeface="Arial"/>
              </a:rPr>
              <a:t> </a:t>
            </a:r>
            <a:r>
              <a:rPr sz="2200" b="1" dirty="0">
                <a:latin typeface="Arial"/>
                <a:cs typeface="Arial"/>
              </a:rPr>
              <a:t>30</a:t>
            </a:r>
            <a:r>
              <a:rPr sz="2200" b="1" spc="-35" dirty="0">
                <a:latin typeface="Arial"/>
                <a:cs typeface="Arial"/>
              </a:rPr>
              <a:t> </a:t>
            </a:r>
            <a:r>
              <a:rPr sz="2200" b="1" dirty="0">
                <a:latin typeface="Arial"/>
                <a:cs typeface="Arial"/>
              </a:rPr>
              <a:t>year</a:t>
            </a:r>
            <a:r>
              <a:rPr sz="2200" b="1" spc="-50" dirty="0">
                <a:latin typeface="Arial"/>
                <a:cs typeface="Arial"/>
              </a:rPr>
              <a:t> </a:t>
            </a:r>
            <a:r>
              <a:rPr sz="2200" b="1" dirty="0">
                <a:latin typeface="Arial"/>
                <a:cs typeface="Arial"/>
              </a:rPr>
              <a:t>gap</a:t>
            </a:r>
            <a:r>
              <a:rPr sz="2200" b="1" spc="-35" dirty="0">
                <a:latin typeface="Arial"/>
                <a:cs typeface="Arial"/>
              </a:rPr>
              <a:t> </a:t>
            </a:r>
            <a:r>
              <a:rPr sz="2200" b="1" dirty="0">
                <a:latin typeface="Arial"/>
                <a:cs typeface="Arial"/>
              </a:rPr>
              <a:t>between</a:t>
            </a:r>
            <a:r>
              <a:rPr sz="2200" b="1" spc="-25" dirty="0">
                <a:latin typeface="Arial"/>
                <a:cs typeface="Arial"/>
              </a:rPr>
              <a:t> </a:t>
            </a:r>
            <a:r>
              <a:rPr sz="2200" b="1" dirty="0">
                <a:latin typeface="Arial"/>
                <a:cs typeface="Arial"/>
              </a:rPr>
              <a:t>the</a:t>
            </a:r>
            <a:r>
              <a:rPr sz="2200" b="1" spc="-35" dirty="0">
                <a:latin typeface="Arial"/>
                <a:cs typeface="Arial"/>
              </a:rPr>
              <a:t> </a:t>
            </a:r>
            <a:r>
              <a:rPr sz="2200" b="1" dirty="0">
                <a:latin typeface="Arial"/>
                <a:cs typeface="Arial"/>
              </a:rPr>
              <a:t>science</a:t>
            </a:r>
            <a:r>
              <a:rPr sz="2200" b="1" spc="-30" dirty="0">
                <a:latin typeface="Arial"/>
                <a:cs typeface="Arial"/>
              </a:rPr>
              <a:t> </a:t>
            </a:r>
            <a:r>
              <a:rPr sz="2200" b="1" dirty="0">
                <a:latin typeface="Arial"/>
                <a:cs typeface="Arial"/>
              </a:rPr>
              <a:t>and</a:t>
            </a:r>
            <a:r>
              <a:rPr sz="2200" b="1" spc="-30" dirty="0">
                <a:latin typeface="Arial"/>
                <a:cs typeface="Arial"/>
              </a:rPr>
              <a:t> </a:t>
            </a:r>
            <a:r>
              <a:rPr sz="2200" b="1" spc="-10" dirty="0">
                <a:latin typeface="Arial"/>
                <a:cs typeface="Arial"/>
              </a:rPr>
              <a:t>technology.</a:t>
            </a:r>
            <a:endParaRPr sz="2200">
              <a:latin typeface="Arial"/>
              <a:cs typeface="Arial"/>
            </a:endParaRPr>
          </a:p>
          <a:p>
            <a:pPr marR="43180" algn="r">
              <a:lnSpc>
                <a:spcPct val="100000"/>
              </a:lnSpc>
              <a:spcBef>
                <a:spcPts val="1305"/>
              </a:spcBef>
            </a:pPr>
            <a:r>
              <a:rPr sz="900" b="1" dirty="0">
                <a:solidFill>
                  <a:srgbClr val="BEBEBE"/>
                </a:solidFill>
                <a:latin typeface="Arial"/>
                <a:cs typeface="Arial"/>
              </a:rPr>
              <a:t>Network</a:t>
            </a:r>
            <a:r>
              <a:rPr sz="900" b="1" spc="-45" dirty="0">
                <a:solidFill>
                  <a:srgbClr val="BEBEBE"/>
                </a:solidFill>
                <a:latin typeface="Arial"/>
                <a:cs typeface="Arial"/>
              </a:rPr>
              <a:t> </a:t>
            </a:r>
            <a:r>
              <a:rPr sz="900" b="1" dirty="0">
                <a:solidFill>
                  <a:srgbClr val="BEBEBE"/>
                </a:solidFill>
                <a:latin typeface="Arial"/>
                <a:cs typeface="Arial"/>
              </a:rPr>
              <a:t>Science:</a:t>
            </a:r>
            <a:r>
              <a:rPr sz="900" b="1" spc="-15" dirty="0">
                <a:solidFill>
                  <a:srgbClr val="BEBEBE"/>
                </a:solidFill>
                <a:latin typeface="Arial"/>
                <a:cs typeface="Arial"/>
              </a:rPr>
              <a:t> </a:t>
            </a:r>
            <a:r>
              <a:rPr sz="900" b="1" spc="-25" dirty="0">
                <a:solidFill>
                  <a:srgbClr val="BEBEBE"/>
                </a:solidFill>
                <a:latin typeface="Arial"/>
                <a:cs typeface="Arial"/>
              </a:rPr>
              <a:t>Int</a:t>
            </a:r>
            <a:r>
              <a:rPr sz="1800" spc="-37" baseline="20833" dirty="0">
                <a:solidFill>
                  <a:srgbClr val="888888"/>
                </a:solidFill>
                <a:latin typeface="Calibri"/>
                <a:cs typeface="Calibri"/>
              </a:rPr>
              <a:t>4</a:t>
            </a:r>
            <a:r>
              <a:rPr sz="900" b="1" spc="-25" dirty="0">
                <a:solidFill>
                  <a:srgbClr val="BEBEBE"/>
                </a:solidFill>
                <a:latin typeface="Arial"/>
                <a:cs typeface="Arial"/>
              </a:rPr>
              <a:t>ro</a:t>
            </a:r>
            <a:r>
              <a:rPr sz="1800" spc="-37" baseline="20833" dirty="0">
                <a:solidFill>
                  <a:srgbClr val="888888"/>
                </a:solidFill>
                <a:latin typeface="Calibri"/>
                <a:cs typeface="Calibri"/>
              </a:rPr>
              <a:t>7</a:t>
            </a:r>
            <a:r>
              <a:rPr sz="900" b="1" spc="-25" dirty="0">
                <a:solidFill>
                  <a:srgbClr val="BEBEBE"/>
                </a:solidFill>
                <a:latin typeface="Arial"/>
                <a:cs typeface="Arial"/>
              </a:rPr>
              <a:t>duction</a:t>
            </a:r>
            <a:endParaRPr sz="900">
              <a:latin typeface="Arial"/>
              <a:cs typeface="Arial"/>
            </a:endParaRPr>
          </a:p>
        </p:txBody>
      </p:sp>
      <p:sp>
        <p:nvSpPr>
          <p:cNvPr id="4" name="object 4"/>
          <p:cNvSpPr/>
          <p:nvPr/>
        </p:nvSpPr>
        <p:spPr>
          <a:xfrm>
            <a:off x="0" y="152400"/>
            <a:ext cx="9144000" cy="419100"/>
          </a:xfrm>
          <a:custGeom>
            <a:avLst/>
            <a:gdLst/>
            <a:ahLst/>
            <a:cxnLst/>
            <a:rect l="l" t="t" r="r" b="b"/>
            <a:pathLst>
              <a:path w="9144000" h="419100">
                <a:moveTo>
                  <a:pt x="9144000" y="0"/>
                </a:moveTo>
                <a:lnTo>
                  <a:pt x="0" y="0"/>
                </a:lnTo>
                <a:lnTo>
                  <a:pt x="0" y="419100"/>
                </a:lnTo>
                <a:lnTo>
                  <a:pt x="9144000" y="419100"/>
                </a:lnTo>
                <a:lnTo>
                  <a:pt x="9144000" y="0"/>
                </a:lnTo>
                <a:close/>
              </a:path>
            </a:pathLst>
          </a:custGeom>
          <a:solidFill>
            <a:srgbClr val="FF0000"/>
          </a:solidFill>
        </p:spPr>
        <p:txBody>
          <a:bodyPr wrap="square" lIns="0" tIns="0" rIns="0" bIns="0" rtlCol="0"/>
          <a:lstStyle/>
          <a:p>
            <a:endParaRPr/>
          </a:p>
        </p:txBody>
      </p:sp>
      <p:sp>
        <p:nvSpPr>
          <p:cNvPr id="5" name="object 5"/>
          <p:cNvSpPr txBox="1"/>
          <p:nvPr/>
        </p:nvSpPr>
        <p:spPr>
          <a:xfrm>
            <a:off x="78739" y="178562"/>
            <a:ext cx="4566920" cy="330200"/>
          </a:xfrm>
          <a:prstGeom prst="rect">
            <a:avLst/>
          </a:prstGeom>
        </p:spPr>
        <p:txBody>
          <a:bodyPr vert="horz" wrap="square" lIns="0" tIns="12065" rIns="0" bIns="0" rtlCol="0">
            <a:spAutoFit/>
          </a:bodyPr>
          <a:lstStyle/>
          <a:p>
            <a:pPr marL="12700">
              <a:lnSpc>
                <a:spcPct val="100000"/>
              </a:lnSpc>
              <a:spcBef>
                <a:spcPts val="95"/>
              </a:spcBef>
            </a:pPr>
            <a:r>
              <a:rPr sz="2000" b="1" dirty="0">
                <a:solidFill>
                  <a:srgbClr val="FFFFFF"/>
                </a:solidFill>
                <a:latin typeface="Arial"/>
                <a:cs typeface="Arial"/>
              </a:rPr>
              <a:t>THE</a:t>
            </a:r>
            <a:r>
              <a:rPr sz="2000" b="1" spc="-70" dirty="0">
                <a:solidFill>
                  <a:srgbClr val="FFFFFF"/>
                </a:solidFill>
                <a:latin typeface="Arial"/>
                <a:cs typeface="Arial"/>
              </a:rPr>
              <a:t> </a:t>
            </a:r>
            <a:r>
              <a:rPr sz="2000" b="1" spc="-20" dirty="0">
                <a:solidFill>
                  <a:srgbClr val="FFFFFF"/>
                </a:solidFill>
                <a:latin typeface="Arial"/>
                <a:cs typeface="Arial"/>
              </a:rPr>
              <a:t>IMPACT</a:t>
            </a:r>
            <a:r>
              <a:rPr sz="2000" b="1" spc="-55" dirty="0">
                <a:solidFill>
                  <a:srgbClr val="FFFFFF"/>
                </a:solidFill>
                <a:latin typeface="Arial"/>
                <a:cs typeface="Arial"/>
              </a:rPr>
              <a:t> </a:t>
            </a:r>
            <a:r>
              <a:rPr sz="2000" b="1" dirty="0">
                <a:solidFill>
                  <a:srgbClr val="FFFFFF"/>
                </a:solidFill>
                <a:latin typeface="Arial"/>
                <a:cs typeface="Arial"/>
              </a:rPr>
              <a:t>OF</a:t>
            </a:r>
            <a:r>
              <a:rPr sz="2000" b="1" spc="-80" dirty="0">
                <a:solidFill>
                  <a:srgbClr val="FFFFFF"/>
                </a:solidFill>
                <a:latin typeface="Arial"/>
                <a:cs typeface="Arial"/>
              </a:rPr>
              <a:t> </a:t>
            </a:r>
            <a:r>
              <a:rPr sz="2000" b="1" dirty="0">
                <a:solidFill>
                  <a:srgbClr val="FFFFFF"/>
                </a:solidFill>
                <a:latin typeface="Arial"/>
                <a:cs typeface="Arial"/>
              </a:rPr>
              <a:t>NETWORK</a:t>
            </a:r>
            <a:r>
              <a:rPr sz="2000" b="1" spc="-60" dirty="0">
                <a:solidFill>
                  <a:srgbClr val="FFFFFF"/>
                </a:solidFill>
                <a:latin typeface="Arial"/>
                <a:cs typeface="Arial"/>
              </a:rPr>
              <a:t> </a:t>
            </a:r>
            <a:r>
              <a:rPr sz="2000" b="1" spc="-10" dirty="0">
                <a:solidFill>
                  <a:srgbClr val="FFFFFF"/>
                </a:solidFill>
                <a:latin typeface="Arial"/>
                <a:cs typeface="Arial"/>
              </a:rPr>
              <a:t>SCIENCE</a:t>
            </a:r>
            <a:endParaRPr sz="20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97610">
              <a:lnSpc>
                <a:spcPts val="1240"/>
              </a:lnSpc>
            </a:pPr>
            <a:fld id="{81D60167-4931-47E6-BA6A-407CBD079E47}" type="slidenum">
              <a:rPr spc="-50" dirty="0"/>
              <a:t>5</a:t>
            </a:fld>
            <a:endParaRPr spc="-50" dirty="0"/>
          </a:p>
        </p:txBody>
      </p:sp>
      <p:sp>
        <p:nvSpPr>
          <p:cNvPr id="2" name="object 2"/>
          <p:cNvSpPr txBox="1">
            <a:spLocks noGrp="1"/>
          </p:cNvSpPr>
          <p:nvPr>
            <p:ph type="title"/>
          </p:nvPr>
        </p:nvSpPr>
        <p:spPr>
          <a:prstGeom prst="rect">
            <a:avLst/>
          </a:prstGeom>
        </p:spPr>
        <p:txBody>
          <a:bodyPr vert="horz" wrap="square" lIns="0" tIns="12700" rIns="0" bIns="0" rtlCol="0">
            <a:spAutoFit/>
          </a:bodyPr>
          <a:lstStyle/>
          <a:p>
            <a:pPr marL="3744595">
              <a:lnSpc>
                <a:spcPct val="100000"/>
              </a:lnSpc>
              <a:spcBef>
                <a:spcPts val="100"/>
              </a:spcBef>
            </a:pPr>
            <a:r>
              <a:rPr sz="1800" dirty="0">
                <a:solidFill>
                  <a:srgbClr val="C00000"/>
                </a:solidFill>
                <a:latin typeface="Calibri"/>
                <a:cs typeface="Calibri"/>
              </a:rPr>
              <a:t>Grading</a:t>
            </a:r>
            <a:r>
              <a:rPr sz="1800" spc="-90" dirty="0">
                <a:solidFill>
                  <a:srgbClr val="C00000"/>
                </a:solidFill>
                <a:latin typeface="Calibri"/>
                <a:cs typeface="Calibri"/>
              </a:rPr>
              <a:t> </a:t>
            </a:r>
            <a:r>
              <a:rPr sz="1800" spc="-10" dirty="0">
                <a:solidFill>
                  <a:srgbClr val="C00000"/>
                </a:solidFill>
                <a:latin typeface="Calibri"/>
                <a:cs typeface="Calibri"/>
              </a:rPr>
              <a:t>Criteria</a:t>
            </a:r>
            <a:endParaRPr sz="1800">
              <a:latin typeface="Calibri"/>
              <a:cs typeface="Calibri"/>
            </a:endParaRPr>
          </a:p>
        </p:txBody>
      </p:sp>
      <p:sp>
        <p:nvSpPr>
          <p:cNvPr id="3" name="object 3"/>
          <p:cNvSpPr txBox="1"/>
          <p:nvPr/>
        </p:nvSpPr>
        <p:spPr>
          <a:xfrm>
            <a:off x="2463" y="704931"/>
            <a:ext cx="8852535" cy="4688840"/>
          </a:xfrm>
          <a:prstGeom prst="rect">
            <a:avLst/>
          </a:prstGeom>
        </p:spPr>
        <p:txBody>
          <a:bodyPr vert="horz" wrap="square" lIns="0" tIns="12700" rIns="0" bIns="0" rtlCol="0">
            <a:spAutoFit/>
          </a:bodyPr>
          <a:lstStyle/>
          <a:p>
            <a:pPr marL="284480" algn="ctr">
              <a:lnSpc>
                <a:spcPct val="100000"/>
              </a:lnSpc>
              <a:spcBef>
                <a:spcPts val="100"/>
              </a:spcBef>
            </a:pPr>
            <a:r>
              <a:rPr sz="1800" b="1" spc="-10" dirty="0">
                <a:latin typeface="Calibri"/>
                <a:cs typeface="Calibri"/>
              </a:rPr>
              <a:t>Graduates:</a:t>
            </a:r>
            <a:endParaRPr sz="1800">
              <a:latin typeface="Calibri"/>
              <a:cs typeface="Calibri"/>
            </a:endParaRPr>
          </a:p>
          <a:p>
            <a:pPr marL="88900" marR="188595">
              <a:lnSpc>
                <a:spcPct val="100000"/>
              </a:lnSpc>
              <a:spcBef>
                <a:spcPts val="2160"/>
              </a:spcBef>
            </a:pPr>
            <a:r>
              <a:rPr sz="1800" dirty="0">
                <a:latin typeface="Calibri"/>
                <a:cs typeface="Calibri"/>
              </a:rPr>
              <a:t>Students</a:t>
            </a:r>
            <a:r>
              <a:rPr sz="1800" spc="-35" dirty="0">
                <a:latin typeface="Calibri"/>
                <a:cs typeface="Calibri"/>
              </a:rPr>
              <a:t> </a:t>
            </a:r>
            <a:r>
              <a:rPr sz="1800" dirty="0">
                <a:latin typeface="Calibri"/>
                <a:cs typeface="Calibri"/>
              </a:rPr>
              <a:t>will</a:t>
            </a:r>
            <a:r>
              <a:rPr sz="1800" spc="-40" dirty="0">
                <a:latin typeface="Calibri"/>
                <a:cs typeface="Calibri"/>
              </a:rPr>
              <a:t> </a:t>
            </a:r>
            <a:r>
              <a:rPr sz="1800" dirty="0">
                <a:latin typeface="Calibri"/>
                <a:cs typeface="Calibri"/>
              </a:rPr>
              <a:t>choose</a:t>
            </a:r>
            <a:r>
              <a:rPr sz="1800" spc="-35" dirty="0">
                <a:latin typeface="Calibri"/>
                <a:cs typeface="Calibri"/>
              </a:rPr>
              <a:t> </a:t>
            </a:r>
            <a:r>
              <a:rPr sz="1800" dirty="0">
                <a:latin typeface="Calibri"/>
                <a:cs typeface="Calibri"/>
              </a:rPr>
              <a:t>a</a:t>
            </a:r>
            <a:r>
              <a:rPr sz="1800" spc="-35" dirty="0">
                <a:latin typeface="Calibri"/>
                <a:cs typeface="Calibri"/>
              </a:rPr>
              <a:t> </a:t>
            </a:r>
            <a:r>
              <a:rPr sz="1800" dirty="0">
                <a:latin typeface="Calibri"/>
                <a:cs typeface="Calibri"/>
              </a:rPr>
              <a:t>topic</a:t>
            </a:r>
            <a:r>
              <a:rPr sz="1800" spc="-40" dirty="0">
                <a:latin typeface="Calibri"/>
                <a:cs typeface="Calibri"/>
              </a:rPr>
              <a:t> </a:t>
            </a:r>
            <a:r>
              <a:rPr sz="1800" dirty="0">
                <a:latin typeface="Calibri"/>
                <a:cs typeface="Calibri"/>
              </a:rPr>
              <a:t>for</a:t>
            </a:r>
            <a:r>
              <a:rPr sz="1800" spc="-40" dirty="0">
                <a:latin typeface="Calibri"/>
                <a:cs typeface="Calibri"/>
              </a:rPr>
              <a:t> </a:t>
            </a:r>
            <a:r>
              <a:rPr sz="1800" dirty="0">
                <a:latin typeface="Calibri"/>
                <a:cs typeface="Calibri"/>
              </a:rPr>
              <a:t>research</a:t>
            </a:r>
            <a:r>
              <a:rPr sz="1800" spc="-45" dirty="0">
                <a:latin typeface="Calibri"/>
                <a:cs typeface="Calibri"/>
              </a:rPr>
              <a:t> </a:t>
            </a:r>
            <a:r>
              <a:rPr sz="1800" dirty="0">
                <a:latin typeface="Calibri"/>
                <a:cs typeface="Calibri"/>
              </a:rPr>
              <a:t>and</a:t>
            </a:r>
            <a:r>
              <a:rPr sz="1800" spc="-40" dirty="0">
                <a:latin typeface="Calibri"/>
                <a:cs typeface="Calibri"/>
              </a:rPr>
              <a:t> </a:t>
            </a:r>
            <a:r>
              <a:rPr sz="1800" spc="-10" dirty="0">
                <a:latin typeface="Calibri"/>
                <a:cs typeface="Calibri"/>
              </a:rPr>
              <a:t>presentation</a:t>
            </a:r>
            <a:r>
              <a:rPr sz="1800" spc="-20" dirty="0">
                <a:latin typeface="Calibri"/>
                <a:cs typeface="Calibri"/>
              </a:rPr>
              <a:t> </a:t>
            </a:r>
            <a:r>
              <a:rPr sz="1800" dirty="0">
                <a:latin typeface="Calibri"/>
                <a:cs typeface="Calibri"/>
              </a:rPr>
              <a:t>either</a:t>
            </a:r>
            <a:r>
              <a:rPr sz="1800" spc="-30" dirty="0">
                <a:latin typeface="Calibri"/>
                <a:cs typeface="Calibri"/>
              </a:rPr>
              <a:t> </a:t>
            </a:r>
            <a:r>
              <a:rPr sz="1800" dirty="0">
                <a:latin typeface="Calibri"/>
                <a:cs typeface="Calibri"/>
              </a:rPr>
              <a:t>from</a:t>
            </a:r>
            <a:r>
              <a:rPr sz="1800" spc="-45"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list</a:t>
            </a:r>
            <a:r>
              <a:rPr sz="1800" spc="-50"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the</a:t>
            </a:r>
            <a:r>
              <a:rPr sz="1800" spc="-35" dirty="0">
                <a:latin typeface="Calibri"/>
                <a:cs typeface="Calibri"/>
              </a:rPr>
              <a:t> </a:t>
            </a:r>
            <a:r>
              <a:rPr sz="1800" spc="-10" dirty="0">
                <a:latin typeface="Calibri"/>
                <a:cs typeface="Calibri"/>
              </a:rPr>
              <a:t>seminal </a:t>
            </a:r>
            <a:r>
              <a:rPr sz="1800" dirty="0">
                <a:latin typeface="Calibri"/>
                <a:cs typeface="Calibri"/>
              </a:rPr>
              <a:t>papers,</a:t>
            </a:r>
            <a:r>
              <a:rPr sz="1800" spc="-50" dirty="0">
                <a:latin typeface="Calibri"/>
                <a:cs typeface="Calibri"/>
              </a:rPr>
              <a:t> </a:t>
            </a:r>
            <a:r>
              <a:rPr sz="1800" dirty="0">
                <a:latin typeface="Calibri"/>
                <a:cs typeface="Calibri"/>
              </a:rPr>
              <a:t>or</a:t>
            </a:r>
            <a:r>
              <a:rPr sz="1800" spc="-50" dirty="0">
                <a:latin typeface="Calibri"/>
                <a:cs typeface="Calibri"/>
              </a:rPr>
              <a:t> </a:t>
            </a:r>
            <a:r>
              <a:rPr sz="1800" dirty="0">
                <a:latin typeface="Calibri"/>
                <a:cs typeface="Calibri"/>
              </a:rPr>
              <a:t>from</a:t>
            </a:r>
            <a:r>
              <a:rPr sz="1800" spc="-55" dirty="0">
                <a:latin typeface="Calibri"/>
                <a:cs typeface="Calibri"/>
              </a:rPr>
              <a:t> </a:t>
            </a:r>
            <a:r>
              <a:rPr sz="1800" dirty="0">
                <a:latin typeface="Calibri"/>
                <a:cs typeface="Calibri"/>
              </a:rPr>
              <a:t>their</a:t>
            </a:r>
            <a:r>
              <a:rPr sz="1800" spc="-45" dirty="0">
                <a:latin typeface="Calibri"/>
                <a:cs typeface="Calibri"/>
              </a:rPr>
              <a:t> </a:t>
            </a:r>
            <a:r>
              <a:rPr sz="1800" dirty="0">
                <a:latin typeface="Calibri"/>
                <a:cs typeface="Calibri"/>
              </a:rPr>
              <a:t>own</a:t>
            </a:r>
            <a:r>
              <a:rPr sz="1800" spc="-40" dirty="0">
                <a:latin typeface="Calibri"/>
                <a:cs typeface="Calibri"/>
              </a:rPr>
              <a:t> </a:t>
            </a:r>
            <a:r>
              <a:rPr sz="1800" dirty="0">
                <a:latin typeface="Calibri"/>
                <a:cs typeface="Calibri"/>
              </a:rPr>
              <a:t>current</a:t>
            </a:r>
            <a:r>
              <a:rPr sz="1800" spc="-50" dirty="0">
                <a:latin typeface="Calibri"/>
                <a:cs typeface="Calibri"/>
              </a:rPr>
              <a:t> </a:t>
            </a:r>
            <a:r>
              <a:rPr sz="1800" dirty="0">
                <a:latin typeface="Calibri"/>
                <a:cs typeface="Calibri"/>
              </a:rPr>
              <a:t>work,</a:t>
            </a:r>
            <a:r>
              <a:rPr sz="1800" spc="-50" dirty="0">
                <a:latin typeface="Calibri"/>
                <a:cs typeface="Calibri"/>
              </a:rPr>
              <a:t> </a:t>
            </a:r>
            <a:r>
              <a:rPr sz="1800" dirty="0">
                <a:latin typeface="Calibri"/>
                <a:cs typeface="Calibri"/>
              </a:rPr>
              <a:t>and</a:t>
            </a:r>
            <a:r>
              <a:rPr sz="1800" spc="-50" dirty="0">
                <a:latin typeface="Calibri"/>
                <a:cs typeface="Calibri"/>
              </a:rPr>
              <a:t> </a:t>
            </a:r>
            <a:r>
              <a:rPr sz="1800" dirty="0">
                <a:latin typeface="Calibri"/>
                <a:cs typeface="Calibri"/>
              </a:rPr>
              <a:t>approved</a:t>
            </a:r>
            <a:r>
              <a:rPr sz="1800" spc="-40" dirty="0">
                <a:latin typeface="Calibri"/>
                <a:cs typeface="Calibri"/>
              </a:rPr>
              <a:t> </a:t>
            </a:r>
            <a:r>
              <a:rPr sz="1800" dirty="0">
                <a:latin typeface="Calibri"/>
                <a:cs typeface="Calibri"/>
              </a:rPr>
              <a:t>by</a:t>
            </a:r>
            <a:r>
              <a:rPr sz="1800" spc="-45" dirty="0">
                <a:latin typeface="Calibri"/>
                <a:cs typeface="Calibri"/>
              </a:rPr>
              <a:t> </a:t>
            </a:r>
            <a:r>
              <a:rPr sz="1800" dirty="0">
                <a:latin typeface="Calibri"/>
                <a:cs typeface="Calibri"/>
              </a:rPr>
              <a:t>the</a:t>
            </a:r>
            <a:r>
              <a:rPr sz="1800" spc="-45" dirty="0">
                <a:latin typeface="Calibri"/>
                <a:cs typeface="Calibri"/>
              </a:rPr>
              <a:t> </a:t>
            </a:r>
            <a:r>
              <a:rPr sz="1800" dirty="0">
                <a:latin typeface="Calibri"/>
                <a:cs typeface="Calibri"/>
              </a:rPr>
              <a:t>instructor</a:t>
            </a:r>
            <a:r>
              <a:rPr sz="1800" spc="-50" dirty="0">
                <a:latin typeface="Calibri"/>
                <a:cs typeface="Calibri"/>
              </a:rPr>
              <a:t> </a:t>
            </a:r>
            <a:r>
              <a:rPr sz="1800" dirty="0">
                <a:latin typeface="Calibri"/>
                <a:cs typeface="Calibri"/>
              </a:rPr>
              <a:t>during</a:t>
            </a:r>
            <a:r>
              <a:rPr sz="1800" spc="-40" dirty="0">
                <a:latin typeface="Calibri"/>
                <a:cs typeface="Calibri"/>
              </a:rPr>
              <a:t> </a:t>
            </a:r>
            <a:r>
              <a:rPr sz="1800" dirty="0">
                <a:latin typeface="Calibri"/>
                <a:cs typeface="Calibri"/>
              </a:rPr>
              <a:t>the</a:t>
            </a:r>
            <a:r>
              <a:rPr sz="1800" spc="-45" dirty="0">
                <a:latin typeface="Calibri"/>
                <a:cs typeface="Calibri"/>
              </a:rPr>
              <a:t> </a:t>
            </a:r>
            <a:r>
              <a:rPr sz="1800" dirty="0">
                <a:latin typeface="Calibri"/>
                <a:cs typeface="Calibri"/>
              </a:rPr>
              <a:t>first</a:t>
            </a:r>
            <a:r>
              <a:rPr sz="1800" spc="-65" dirty="0">
                <a:latin typeface="Calibri"/>
                <a:cs typeface="Calibri"/>
              </a:rPr>
              <a:t> </a:t>
            </a:r>
            <a:r>
              <a:rPr sz="1800" spc="-25" dirty="0">
                <a:latin typeface="Calibri"/>
                <a:cs typeface="Calibri"/>
              </a:rPr>
              <a:t>two </a:t>
            </a:r>
            <a:r>
              <a:rPr sz="1800" dirty="0">
                <a:latin typeface="Calibri"/>
                <a:cs typeface="Calibri"/>
              </a:rPr>
              <a:t>weeks</a:t>
            </a:r>
            <a:r>
              <a:rPr sz="1800" spc="-35"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the</a:t>
            </a:r>
            <a:r>
              <a:rPr sz="1800" spc="-40" dirty="0">
                <a:latin typeface="Calibri"/>
                <a:cs typeface="Calibri"/>
              </a:rPr>
              <a:t> </a:t>
            </a:r>
            <a:r>
              <a:rPr sz="1800" spc="-10" dirty="0">
                <a:latin typeface="Calibri"/>
                <a:cs typeface="Calibri"/>
              </a:rPr>
              <a:t>class.</a:t>
            </a:r>
            <a:endParaRPr sz="1800">
              <a:latin typeface="Calibri"/>
              <a:cs typeface="Calibri"/>
            </a:endParaRPr>
          </a:p>
          <a:p>
            <a:pPr marL="88900" marR="81280" indent="-635">
              <a:lnSpc>
                <a:spcPct val="100000"/>
              </a:lnSpc>
              <a:spcBef>
                <a:spcPts val="2160"/>
              </a:spcBef>
            </a:pPr>
            <a:r>
              <a:rPr sz="1800" dirty="0">
                <a:latin typeface="Calibri"/>
                <a:cs typeface="Calibri"/>
              </a:rPr>
              <a:t>Around</a:t>
            </a:r>
            <a:r>
              <a:rPr sz="1800" spc="-45" dirty="0">
                <a:latin typeface="Calibri"/>
                <a:cs typeface="Calibri"/>
              </a:rPr>
              <a:t> </a:t>
            </a:r>
            <a:r>
              <a:rPr sz="1800" dirty="0">
                <a:latin typeface="Calibri"/>
                <a:cs typeface="Calibri"/>
              </a:rPr>
              <a:t>6</a:t>
            </a:r>
            <a:r>
              <a:rPr sz="1800" baseline="25462" dirty="0">
                <a:latin typeface="Calibri"/>
                <a:cs typeface="Calibri"/>
              </a:rPr>
              <a:t>th</a:t>
            </a:r>
            <a:r>
              <a:rPr sz="1800" spc="150" baseline="25462" dirty="0">
                <a:latin typeface="Calibri"/>
                <a:cs typeface="Calibri"/>
              </a:rPr>
              <a:t> </a:t>
            </a:r>
            <a:r>
              <a:rPr sz="1800" dirty="0">
                <a:latin typeface="Calibri"/>
                <a:cs typeface="Calibri"/>
              </a:rPr>
              <a:t>week</a:t>
            </a:r>
            <a:r>
              <a:rPr sz="1800" spc="-25"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course,</a:t>
            </a:r>
            <a:r>
              <a:rPr sz="1800" spc="-30"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research</a:t>
            </a:r>
            <a:r>
              <a:rPr sz="1800" spc="-40" dirty="0">
                <a:latin typeface="Calibri"/>
                <a:cs typeface="Calibri"/>
              </a:rPr>
              <a:t> </a:t>
            </a:r>
            <a:r>
              <a:rPr sz="1800" dirty="0">
                <a:latin typeface="Calibri"/>
                <a:cs typeface="Calibri"/>
              </a:rPr>
              <a:t>plan</a:t>
            </a:r>
            <a:r>
              <a:rPr sz="1800" spc="-35" dirty="0">
                <a:latin typeface="Calibri"/>
                <a:cs typeface="Calibri"/>
              </a:rPr>
              <a:t> </a:t>
            </a:r>
            <a:r>
              <a:rPr sz="1800" dirty="0">
                <a:latin typeface="Calibri"/>
                <a:cs typeface="Calibri"/>
              </a:rPr>
              <a:t>will</a:t>
            </a:r>
            <a:r>
              <a:rPr sz="1800" spc="-40" dirty="0">
                <a:latin typeface="Calibri"/>
                <a:cs typeface="Calibri"/>
              </a:rPr>
              <a:t> </a:t>
            </a:r>
            <a:r>
              <a:rPr sz="1800" dirty="0">
                <a:latin typeface="Calibri"/>
                <a:cs typeface="Calibri"/>
              </a:rPr>
              <a:t>be</a:t>
            </a:r>
            <a:r>
              <a:rPr sz="1800" spc="-30" dirty="0">
                <a:latin typeface="Calibri"/>
                <a:cs typeface="Calibri"/>
              </a:rPr>
              <a:t> </a:t>
            </a:r>
            <a:r>
              <a:rPr sz="1800" dirty="0">
                <a:latin typeface="Calibri"/>
                <a:cs typeface="Calibri"/>
              </a:rPr>
              <a:t>due</a:t>
            </a:r>
            <a:r>
              <a:rPr sz="1800" spc="-30" dirty="0">
                <a:latin typeface="Calibri"/>
                <a:cs typeface="Calibri"/>
              </a:rPr>
              <a:t> </a:t>
            </a:r>
            <a:r>
              <a:rPr sz="1800" dirty="0">
                <a:latin typeface="Calibri"/>
                <a:cs typeface="Calibri"/>
              </a:rPr>
              <a:t>of</a:t>
            </a:r>
            <a:r>
              <a:rPr sz="1800" spc="-40" dirty="0">
                <a:latin typeface="Calibri"/>
                <a:cs typeface="Calibri"/>
              </a:rPr>
              <a:t> </a:t>
            </a:r>
            <a:r>
              <a:rPr sz="1800" spc="-10" dirty="0">
                <a:latin typeface="Calibri"/>
                <a:cs typeface="Calibri"/>
              </a:rPr>
              <a:t>3-</a:t>
            </a:r>
            <a:r>
              <a:rPr sz="1800" dirty="0">
                <a:latin typeface="Calibri"/>
                <a:cs typeface="Calibri"/>
              </a:rPr>
              <a:t>5</a:t>
            </a:r>
            <a:r>
              <a:rPr sz="1800" spc="-35" dirty="0">
                <a:latin typeface="Calibri"/>
                <a:cs typeface="Calibri"/>
              </a:rPr>
              <a:t> </a:t>
            </a:r>
            <a:r>
              <a:rPr sz="1800" dirty="0">
                <a:latin typeface="Calibri"/>
                <a:cs typeface="Calibri"/>
              </a:rPr>
              <a:t>pages</a:t>
            </a:r>
            <a:r>
              <a:rPr sz="1800" spc="-30" dirty="0">
                <a:latin typeface="Calibri"/>
                <a:cs typeface="Calibri"/>
              </a:rPr>
              <a:t> </a:t>
            </a:r>
            <a:r>
              <a:rPr sz="1800" dirty="0">
                <a:latin typeface="Calibri"/>
                <a:cs typeface="Calibri"/>
              </a:rPr>
              <a:t>defining</a:t>
            </a:r>
            <a:r>
              <a:rPr sz="1800" spc="-30" dirty="0">
                <a:latin typeface="Calibri"/>
                <a:cs typeface="Calibri"/>
              </a:rPr>
              <a:t> </a:t>
            </a:r>
            <a:r>
              <a:rPr sz="1800" dirty="0">
                <a:latin typeface="Calibri"/>
                <a:cs typeface="Calibri"/>
              </a:rPr>
              <a:t>the</a:t>
            </a:r>
            <a:r>
              <a:rPr sz="1800" spc="-30" dirty="0">
                <a:latin typeface="Calibri"/>
                <a:cs typeface="Calibri"/>
              </a:rPr>
              <a:t> </a:t>
            </a:r>
            <a:r>
              <a:rPr sz="1800" spc="-10" dirty="0">
                <a:latin typeface="Calibri"/>
                <a:cs typeface="Calibri"/>
              </a:rPr>
              <a:t>project </a:t>
            </a:r>
            <a:r>
              <a:rPr sz="1800" dirty="0">
                <a:latin typeface="Calibri"/>
                <a:cs typeface="Calibri"/>
              </a:rPr>
              <a:t>part</a:t>
            </a:r>
            <a:r>
              <a:rPr sz="1800" spc="-45"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the</a:t>
            </a:r>
            <a:r>
              <a:rPr sz="1800" spc="-25" dirty="0">
                <a:latin typeface="Calibri"/>
                <a:cs typeface="Calibri"/>
              </a:rPr>
              <a:t> </a:t>
            </a:r>
            <a:r>
              <a:rPr sz="1800" spc="-10" dirty="0">
                <a:latin typeface="Calibri"/>
                <a:cs typeface="Calibri"/>
              </a:rPr>
              <a:t>presentation</a:t>
            </a:r>
            <a:r>
              <a:rPr sz="1800" spc="-20" dirty="0">
                <a:latin typeface="Calibri"/>
                <a:cs typeface="Calibri"/>
              </a:rPr>
              <a:t> </a:t>
            </a:r>
            <a:r>
              <a:rPr sz="1800" dirty="0">
                <a:latin typeface="Calibri"/>
                <a:cs typeface="Calibri"/>
              </a:rPr>
              <a:t>on</a:t>
            </a:r>
            <a:r>
              <a:rPr sz="1800" spc="-20" dirty="0">
                <a:latin typeface="Calibri"/>
                <a:cs typeface="Calibri"/>
              </a:rPr>
              <a:t> </a:t>
            </a:r>
            <a:r>
              <a:rPr sz="1800" dirty="0">
                <a:latin typeface="Calibri"/>
                <a:cs typeface="Calibri"/>
              </a:rPr>
              <a:t>which</a:t>
            </a:r>
            <a:r>
              <a:rPr sz="1800" spc="-35" dirty="0">
                <a:latin typeface="Calibri"/>
                <a:cs typeface="Calibri"/>
              </a:rPr>
              <a:t> </a:t>
            </a:r>
            <a:r>
              <a:rPr sz="1800" dirty="0">
                <a:latin typeface="Calibri"/>
                <a:cs typeface="Calibri"/>
              </a:rPr>
              <a:t>research</a:t>
            </a:r>
            <a:r>
              <a:rPr sz="1800" spc="-30" dirty="0">
                <a:latin typeface="Calibri"/>
                <a:cs typeface="Calibri"/>
              </a:rPr>
              <a:t> </a:t>
            </a:r>
            <a:r>
              <a:rPr sz="1800" dirty="0">
                <a:latin typeface="Calibri"/>
                <a:cs typeface="Calibri"/>
              </a:rPr>
              <a:t>will</a:t>
            </a:r>
            <a:r>
              <a:rPr sz="1800" spc="-30" dirty="0">
                <a:latin typeface="Calibri"/>
                <a:cs typeface="Calibri"/>
              </a:rPr>
              <a:t> </a:t>
            </a:r>
            <a:r>
              <a:rPr sz="1800" dirty="0">
                <a:latin typeface="Calibri"/>
                <a:cs typeface="Calibri"/>
              </a:rPr>
              <a:t>be</a:t>
            </a:r>
            <a:r>
              <a:rPr sz="1800" spc="-30" dirty="0">
                <a:latin typeface="Calibri"/>
                <a:cs typeface="Calibri"/>
              </a:rPr>
              <a:t> </a:t>
            </a:r>
            <a:r>
              <a:rPr sz="1800" dirty="0">
                <a:latin typeface="Calibri"/>
                <a:cs typeface="Calibri"/>
              </a:rPr>
              <a:t>based</a:t>
            </a:r>
            <a:r>
              <a:rPr sz="1800" spc="-20" dirty="0">
                <a:latin typeface="Calibri"/>
                <a:cs typeface="Calibri"/>
              </a:rPr>
              <a:t> </a:t>
            </a:r>
            <a:r>
              <a:rPr sz="1800" spc="-10" dirty="0">
                <a:latin typeface="Calibri"/>
                <a:cs typeface="Calibri"/>
              </a:rPr>
              <a:t>(20%).</a:t>
            </a:r>
            <a:endParaRPr sz="1800">
              <a:latin typeface="Calibri"/>
              <a:cs typeface="Calibri"/>
            </a:endParaRPr>
          </a:p>
          <a:p>
            <a:pPr marL="88900" marR="67310">
              <a:lnSpc>
                <a:spcPct val="100000"/>
              </a:lnSpc>
              <a:spcBef>
                <a:spcPts val="2160"/>
              </a:spcBef>
            </a:pPr>
            <a:r>
              <a:rPr sz="1800" dirty="0">
                <a:latin typeface="Calibri"/>
                <a:cs typeface="Calibri"/>
              </a:rPr>
              <a:t>The</a:t>
            </a:r>
            <a:r>
              <a:rPr sz="1800" spc="-35" dirty="0">
                <a:latin typeface="Calibri"/>
                <a:cs typeface="Calibri"/>
              </a:rPr>
              <a:t> </a:t>
            </a:r>
            <a:r>
              <a:rPr sz="1800" dirty="0">
                <a:latin typeface="Calibri"/>
                <a:cs typeface="Calibri"/>
              </a:rPr>
              <a:t>45</a:t>
            </a:r>
            <a:r>
              <a:rPr sz="1800" spc="-35" dirty="0">
                <a:latin typeface="Calibri"/>
                <a:cs typeface="Calibri"/>
              </a:rPr>
              <a:t> </a:t>
            </a:r>
            <a:r>
              <a:rPr sz="1800" dirty="0">
                <a:latin typeface="Calibri"/>
                <a:cs typeface="Calibri"/>
              </a:rPr>
              <a:t>min</a:t>
            </a:r>
            <a:r>
              <a:rPr sz="1800" spc="-45" dirty="0">
                <a:latin typeface="Calibri"/>
                <a:cs typeface="Calibri"/>
              </a:rPr>
              <a:t> </a:t>
            </a:r>
            <a:r>
              <a:rPr sz="1800" spc="-10" dirty="0">
                <a:latin typeface="Calibri"/>
                <a:cs typeface="Calibri"/>
              </a:rPr>
              <a:t>presentation</a:t>
            </a:r>
            <a:r>
              <a:rPr sz="1800" spc="-15" dirty="0">
                <a:latin typeface="Calibri"/>
                <a:cs typeface="Calibri"/>
              </a:rPr>
              <a:t> </a:t>
            </a:r>
            <a:r>
              <a:rPr sz="1800" dirty="0">
                <a:latin typeface="Calibri"/>
                <a:cs typeface="Calibri"/>
              </a:rPr>
              <a:t>of</a:t>
            </a:r>
            <a:r>
              <a:rPr sz="1800" spc="-45"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length</a:t>
            </a:r>
            <a:r>
              <a:rPr sz="1800" spc="-20"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typical</a:t>
            </a:r>
            <a:r>
              <a:rPr sz="1800" spc="-40" dirty="0">
                <a:latin typeface="Calibri"/>
                <a:cs typeface="Calibri"/>
              </a:rPr>
              <a:t> </a:t>
            </a:r>
            <a:r>
              <a:rPr sz="1800" dirty="0">
                <a:latin typeface="Calibri"/>
                <a:cs typeface="Calibri"/>
              </a:rPr>
              <a:t>research</a:t>
            </a:r>
            <a:r>
              <a:rPr sz="1800" spc="-45" dirty="0">
                <a:latin typeface="Calibri"/>
                <a:cs typeface="Calibri"/>
              </a:rPr>
              <a:t> </a:t>
            </a:r>
            <a:r>
              <a:rPr sz="1800" dirty="0">
                <a:latin typeface="Calibri"/>
                <a:cs typeface="Calibri"/>
              </a:rPr>
              <a:t>length,</a:t>
            </a:r>
            <a:r>
              <a:rPr sz="1800" spc="-15" dirty="0">
                <a:latin typeface="Calibri"/>
                <a:cs typeface="Calibri"/>
              </a:rPr>
              <a:t> </a:t>
            </a:r>
            <a:r>
              <a:rPr sz="1800" spc="-10" dirty="0">
                <a:latin typeface="Calibri"/>
                <a:cs typeface="Calibri"/>
              </a:rPr>
              <a:t>followed</a:t>
            </a:r>
            <a:r>
              <a:rPr sz="1800" spc="-30" dirty="0">
                <a:latin typeface="Calibri"/>
                <a:cs typeface="Calibri"/>
              </a:rPr>
              <a:t> </a:t>
            </a:r>
            <a:r>
              <a:rPr sz="1800" dirty="0">
                <a:latin typeface="Calibri"/>
                <a:cs typeface="Calibri"/>
              </a:rPr>
              <a:t>by</a:t>
            </a:r>
            <a:r>
              <a:rPr sz="1800" spc="-35" dirty="0">
                <a:latin typeface="Calibri"/>
                <a:cs typeface="Calibri"/>
              </a:rPr>
              <a:t> </a:t>
            </a:r>
            <a:r>
              <a:rPr sz="1800" dirty="0">
                <a:latin typeface="Calibri"/>
                <a:cs typeface="Calibri"/>
              </a:rPr>
              <a:t>5</a:t>
            </a:r>
            <a:r>
              <a:rPr sz="1800" spc="-40" dirty="0">
                <a:latin typeface="Calibri"/>
                <a:cs typeface="Calibri"/>
              </a:rPr>
              <a:t> </a:t>
            </a:r>
            <a:r>
              <a:rPr sz="1800" dirty="0">
                <a:latin typeface="Calibri"/>
                <a:cs typeface="Calibri"/>
              </a:rPr>
              <a:t>min</a:t>
            </a:r>
            <a:r>
              <a:rPr sz="1800" spc="-40" dirty="0">
                <a:latin typeface="Calibri"/>
                <a:cs typeface="Calibri"/>
              </a:rPr>
              <a:t> </a:t>
            </a:r>
            <a:r>
              <a:rPr sz="1800" spc="-10" dirty="0">
                <a:latin typeface="Calibri"/>
                <a:cs typeface="Calibri"/>
              </a:rPr>
              <a:t>discussion </a:t>
            </a:r>
            <a:r>
              <a:rPr sz="1800" dirty="0">
                <a:latin typeface="Calibri"/>
                <a:cs typeface="Calibri"/>
              </a:rPr>
              <a:t>will</a:t>
            </a:r>
            <a:r>
              <a:rPr sz="1800" spc="-35" dirty="0">
                <a:latin typeface="Calibri"/>
                <a:cs typeface="Calibri"/>
              </a:rPr>
              <a:t> </a:t>
            </a:r>
            <a:r>
              <a:rPr sz="1800" dirty="0">
                <a:latin typeface="Calibri"/>
                <a:cs typeface="Calibri"/>
              </a:rPr>
              <a:t>be</a:t>
            </a:r>
            <a:r>
              <a:rPr sz="1800" spc="-30" dirty="0">
                <a:latin typeface="Calibri"/>
                <a:cs typeface="Calibri"/>
              </a:rPr>
              <a:t> </a:t>
            </a:r>
            <a:r>
              <a:rPr sz="1800" dirty="0">
                <a:latin typeface="Calibri"/>
                <a:cs typeface="Calibri"/>
              </a:rPr>
              <a:t>due</a:t>
            </a:r>
            <a:r>
              <a:rPr sz="1800" spc="-30" dirty="0">
                <a:latin typeface="Calibri"/>
                <a:cs typeface="Calibri"/>
              </a:rPr>
              <a:t> </a:t>
            </a:r>
            <a:r>
              <a:rPr sz="1800" dirty="0">
                <a:latin typeface="Calibri"/>
                <a:cs typeface="Calibri"/>
              </a:rPr>
              <a:t>to</a:t>
            </a:r>
            <a:r>
              <a:rPr sz="1800" spc="-35" dirty="0">
                <a:latin typeface="Calibri"/>
                <a:cs typeface="Calibri"/>
              </a:rPr>
              <a:t> </a:t>
            </a:r>
            <a:r>
              <a:rPr sz="1800" dirty="0">
                <a:latin typeface="Calibri"/>
                <a:cs typeface="Calibri"/>
              </a:rPr>
              <a:t>be</a:t>
            </a:r>
            <a:r>
              <a:rPr sz="1800" spc="-25" dirty="0">
                <a:latin typeface="Calibri"/>
                <a:cs typeface="Calibri"/>
              </a:rPr>
              <a:t> </a:t>
            </a:r>
            <a:r>
              <a:rPr sz="1800" spc="-10" dirty="0">
                <a:latin typeface="Calibri"/>
                <a:cs typeface="Calibri"/>
              </a:rPr>
              <a:t>presented</a:t>
            </a:r>
            <a:r>
              <a:rPr sz="1800" spc="-20"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delivered</a:t>
            </a:r>
            <a:r>
              <a:rPr sz="1800" spc="-20" dirty="0">
                <a:latin typeface="Calibri"/>
                <a:cs typeface="Calibri"/>
              </a:rPr>
              <a:t> </a:t>
            </a:r>
            <a:r>
              <a:rPr sz="1800" dirty="0">
                <a:latin typeface="Calibri"/>
                <a:cs typeface="Calibri"/>
              </a:rPr>
              <a:t>starting</a:t>
            </a:r>
            <a:r>
              <a:rPr sz="1800" spc="-45" dirty="0">
                <a:latin typeface="Calibri"/>
                <a:cs typeface="Calibri"/>
              </a:rPr>
              <a:t> </a:t>
            </a:r>
            <a:r>
              <a:rPr sz="1800" dirty="0">
                <a:latin typeface="Calibri"/>
                <a:cs typeface="Calibri"/>
              </a:rPr>
              <a:t>at</a:t>
            </a:r>
            <a:r>
              <a:rPr sz="1800" spc="-40"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end</a:t>
            </a:r>
            <a:r>
              <a:rPr sz="1800" spc="-25"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October</a:t>
            </a:r>
            <a:r>
              <a:rPr sz="1800" spc="-35" dirty="0">
                <a:latin typeface="Calibri"/>
                <a:cs typeface="Calibri"/>
              </a:rPr>
              <a:t> </a:t>
            </a:r>
            <a:r>
              <a:rPr sz="1800" spc="-10" dirty="0">
                <a:latin typeface="Calibri"/>
                <a:cs typeface="Calibri"/>
              </a:rPr>
              <a:t>(50%).</a:t>
            </a:r>
            <a:endParaRPr sz="1800">
              <a:latin typeface="Calibri"/>
              <a:cs typeface="Calibri"/>
            </a:endParaRPr>
          </a:p>
          <a:p>
            <a:pPr marL="88900" marR="38100">
              <a:lnSpc>
                <a:spcPct val="100000"/>
              </a:lnSpc>
              <a:spcBef>
                <a:spcPts val="2160"/>
              </a:spcBef>
            </a:pPr>
            <a:r>
              <a:rPr sz="1800" dirty="0">
                <a:latin typeface="Calibri"/>
                <a:cs typeface="Calibri"/>
              </a:rPr>
              <a:t>A</a:t>
            </a:r>
            <a:r>
              <a:rPr sz="1800" spc="-40" dirty="0">
                <a:latin typeface="Calibri"/>
                <a:cs typeface="Calibri"/>
              </a:rPr>
              <a:t> </a:t>
            </a:r>
            <a:r>
              <a:rPr sz="1800" dirty="0">
                <a:latin typeface="Calibri"/>
                <a:cs typeface="Calibri"/>
              </a:rPr>
              <a:t>written</a:t>
            </a:r>
            <a:r>
              <a:rPr sz="1800" spc="-35" dirty="0">
                <a:latin typeface="Calibri"/>
                <a:cs typeface="Calibri"/>
              </a:rPr>
              <a:t> </a:t>
            </a:r>
            <a:r>
              <a:rPr sz="1800" dirty="0">
                <a:latin typeface="Calibri"/>
                <a:cs typeface="Calibri"/>
              </a:rPr>
              <a:t>report</a:t>
            </a:r>
            <a:r>
              <a:rPr sz="1800" spc="-40" dirty="0">
                <a:latin typeface="Calibri"/>
                <a:cs typeface="Calibri"/>
              </a:rPr>
              <a:t> </a:t>
            </a:r>
            <a:r>
              <a:rPr sz="1800" dirty="0">
                <a:latin typeface="Calibri"/>
                <a:cs typeface="Calibri"/>
              </a:rPr>
              <a:t>of</a:t>
            </a:r>
            <a:r>
              <a:rPr sz="1800" spc="-40" dirty="0">
                <a:latin typeface="Calibri"/>
                <a:cs typeface="Calibri"/>
              </a:rPr>
              <a:t> </a:t>
            </a:r>
            <a:r>
              <a:rPr sz="1800" spc="-10" dirty="0">
                <a:latin typeface="Calibri"/>
                <a:cs typeface="Calibri"/>
              </a:rPr>
              <a:t>8-</a:t>
            </a:r>
            <a:r>
              <a:rPr sz="1800" dirty="0">
                <a:latin typeface="Calibri"/>
                <a:cs typeface="Calibri"/>
              </a:rPr>
              <a:t>12</a:t>
            </a:r>
            <a:r>
              <a:rPr sz="1800" spc="-35" dirty="0">
                <a:latin typeface="Calibri"/>
                <a:cs typeface="Calibri"/>
              </a:rPr>
              <a:t> </a:t>
            </a:r>
            <a:r>
              <a:rPr sz="1800" dirty="0">
                <a:latin typeface="Calibri"/>
                <a:cs typeface="Calibri"/>
              </a:rPr>
              <a:t>pages</a:t>
            </a:r>
            <a:r>
              <a:rPr sz="1800" spc="-25" dirty="0">
                <a:latin typeface="Calibri"/>
                <a:cs typeface="Calibri"/>
              </a:rPr>
              <a:t> </a:t>
            </a:r>
            <a:r>
              <a:rPr sz="1800" dirty="0">
                <a:latin typeface="Calibri"/>
                <a:cs typeface="Calibri"/>
              </a:rPr>
              <a:t>due</a:t>
            </a:r>
            <a:r>
              <a:rPr sz="1800" spc="-30" dirty="0">
                <a:latin typeface="Calibri"/>
                <a:cs typeface="Calibri"/>
              </a:rPr>
              <a:t> </a:t>
            </a:r>
            <a:r>
              <a:rPr sz="1800" dirty="0">
                <a:latin typeface="Calibri"/>
                <a:cs typeface="Calibri"/>
              </a:rPr>
              <a:t>at</a:t>
            </a:r>
            <a:r>
              <a:rPr sz="1800" spc="-40"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last</a:t>
            </a:r>
            <a:r>
              <a:rPr sz="1800" spc="-45" dirty="0">
                <a:latin typeface="Calibri"/>
                <a:cs typeface="Calibri"/>
              </a:rPr>
              <a:t> </a:t>
            </a:r>
            <a:r>
              <a:rPr sz="1800" dirty="0">
                <a:latin typeface="Calibri"/>
                <a:cs typeface="Calibri"/>
              </a:rPr>
              <a:t>class</a:t>
            </a:r>
            <a:r>
              <a:rPr sz="1800" spc="-45" dirty="0">
                <a:latin typeface="Calibri"/>
                <a:cs typeface="Calibri"/>
              </a:rPr>
              <a:t> </a:t>
            </a:r>
            <a:r>
              <a:rPr sz="1800" dirty="0">
                <a:latin typeface="Calibri"/>
                <a:cs typeface="Calibri"/>
              </a:rPr>
              <a:t>(20%).</a:t>
            </a:r>
            <a:r>
              <a:rPr sz="1800" spc="-30"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remaining</a:t>
            </a:r>
            <a:r>
              <a:rPr sz="1800" spc="-35" dirty="0">
                <a:latin typeface="Calibri"/>
                <a:cs typeface="Calibri"/>
              </a:rPr>
              <a:t> </a:t>
            </a:r>
            <a:r>
              <a:rPr sz="1800" dirty="0">
                <a:latin typeface="Calibri"/>
                <a:cs typeface="Calibri"/>
              </a:rPr>
              <a:t>10%</a:t>
            </a:r>
            <a:r>
              <a:rPr sz="1800" spc="-35"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grade</a:t>
            </a:r>
            <a:r>
              <a:rPr sz="1800" spc="-30" dirty="0">
                <a:latin typeface="Calibri"/>
                <a:cs typeface="Calibri"/>
              </a:rPr>
              <a:t> </a:t>
            </a:r>
            <a:r>
              <a:rPr sz="1800" spc="-20" dirty="0">
                <a:latin typeface="Calibri"/>
                <a:cs typeface="Calibri"/>
              </a:rPr>
              <a:t>will </a:t>
            </a:r>
            <a:r>
              <a:rPr sz="1800" dirty="0">
                <a:latin typeface="Calibri"/>
                <a:cs typeface="Calibri"/>
              </a:rPr>
              <a:t>be</a:t>
            </a:r>
            <a:r>
              <a:rPr sz="1800" spc="-35" dirty="0">
                <a:latin typeface="Calibri"/>
                <a:cs typeface="Calibri"/>
              </a:rPr>
              <a:t> </a:t>
            </a:r>
            <a:r>
              <a:rPr sz="1800" dirty="0">
                <a:latin typeface="Calibri"/>
                <a:cs typeface="Calibri"/>
              </a:rPr>
              <a:t>assigned</a:t>
            </a:r>
            <a:r>
              <a:rPr sz="1800" spc="-25" dirty="0">
                <a:latin typeface="Calibri"/>
                <a:cs typeface="Calibri"/>
              </a:rPr>
              <a:t> </a:t>
            </a:r>
            <a:r>
              <a:rPr sz="1800" dirty="0">
                <a:latin typeface="Calibri"/>
                <a:cs typeface="Calibri"/>
              </a:rPr>
              <a:t>based</a:t>
            </a:r>
            <a:r>
              <a:rPr sz="1800" spc="-25" dirty="0">
                <a:latin typeface="Calibri"/>
                <a:cs typeface="Calibri"/>
              </a:rPr>
              <a:t> </a:t>
            </a:r>
            <a:r>
              <a:rPr sz="1800" dirty="0">
                <a:latin typeface="Calibri"/>
                <a:cs typeface="Calibri"/>
              </a:rPr>
              <a:t>on</a:t>
            </a:r>
            <a:r>
              <a:rPr sz="1800" spc="-40" dirty="0">
                <a:latin typeface="Calibri"/>
                <a:cs typeface="Calibri"/>
              </a:rPr>
              <a:t> </a:t>
            </a:r>
            <a:r>
              <a:rPr sz="1800" dirty="0">
                <a:latin typeface="Calibri"/>
                <a:cs typeface="Calibri"/>
              </a:rPr>
              <a:t>participation</a:t>
            </a:r>
            <a:r>
              <a:rPr sz="1800" spc="-35" dirty="0">
                <a:latin typeface="Calibri"/>
                <a:cs typeface="Calibri"/>
              </a:rPr>
              <a:t> </a:t>
            </a:r>
            <a:r>
              <a:rPr sz="1800" dirty="0">
                <a:latin typeface="Calibri"/>
                <a:cs typeface="Calibri"/>
              </a:rPr>
              <a:t>in</a:t>
            </a:r>
            <a:r>
              <a:rPr sz="1800" spc="-40" dirty="0">
                <a:latin typeface="Calibri"/>
                <a:cs typeface="Calibri"/>
              </a:rPr>
              <a:t> </a:t>
            </a:r>
            <a:r>
              <a:rPr sz="1800" dirty="0">
                <a:latin typeface="Calibri"/>
                <a:cs typeface="Calibri"/>
              </a:rPr>
              <a:t>discussions</a:t>
            </a:r>
            <a:r>
              <a:rPr sz="1800" spc="-35"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the</a:t>
            </a:r>
            <a:r>
              <a:rPr sz="1800" spc="-30" dirty="0">
                <a:latin typeface="Calibri"/>
                <a:cs typeface="Calibri"/>
              </a:rPr>
              <a:t> </a:t>
            </a:r>
            <a:r>
              <a:rPr sz="1800" spc="-10" dirty="0">
                <a:latin typeface="Calibri"/>
                <a:cs typeface="Calibri"/>
              </a:rPr>
              <a:t>presentations.</a:t>
            </a:r>
            <a:endParaRPr sz="1800">
              <a:latin typeface="Calibri"/>
              <a:cs typeface="Calibri"/>
            </a:endParaRPr>
          </a:p>
          <a:p>
            <a:pPr marL="88900">
              <a:lnSpc>
                <a:spcPct val="100000"/>
              </a:lnSpc>
              <a:spcBef>
                <a:spcPts val="2160"/>
              </a:spcBef>
            </a:pPr>
            <a:r>
              <a:rPr sz="1800" b="1" dirty="0">
                <a:latin typeface="Calibri"/>
                <a:cs typeface="Calibri"/>
              </a:rPr>
              <a:t>Grade</a:t>
            </a:r>
            <a:r>
              <a:rPr sz="1800" b="1" spc="-45" dirty="0">
                <a:latin typeface="Calibri"/>
                <a:cs typeface="Calibri"/>
              </a:rPr>
              <a:t> </a:t>
            </a:r>
            <a:r>
              <a:rPr sz="1800" b="1" dirty="0">
                <a:latin typeface="Calibri"/>
                <a:cs typeface="Calibri"/>
              </a:rPr>
              <a:t>range</a:t>
            </a:r>
            <a:r>
              <a:rPr sz="1800" b="1" spc="-45" dirty="0">
                <a:latin typeface="Calibri"/>
                <a:cs typeface="Calibri"/>
              </a:rPr>
              <a:t> </a:t>
            </a:r>
            <a:r>
              <a:rPr sz="1800" b="1" dirty="0">
                <a:latin typeface="Calibri"/>
                <a:cs typeface="Calibri"/>
              </a:rPr>
              <a:t>for</a:t>
            </a:r>
            <a:r>
              <a:rPr sz="1800" b="1" spc="-35" dirty="0">
                <a:latin typeface="Calibri"/>
                <a:cs typeface="Calibri"/>
              </a:rPr>
              <a:t> </a:t>
            </a:r>
            <a:r>
              <a:rPr sz="1800" b="1" dirty="0">
                <a:latin typeface="Calibri"/>
                <a:cs typeface="Calibri"/>
              </a:rPr>
              <a:t>both</a:t>
            </a:r>
            <a:r>
              <a:rPr sz="1800" b="1" spc="-35" dirty="0">
                <a:latin typeface="Calibri"/>
                <a:cs typeface="Calibri"/>
              </a:rPr>
              <a:t> </a:t>
            </a:r>
            <a:r>
              <a:rPr sz="1800" b="1" spc="-10" dirty="0">
                <a:latin typeface="Calibri"/>
                <a:cs typeface="Calibri"/>
              </a:rPr>
              <a:t>graduates</a:t>
            </a:r>
            <a:r>
              <a:rPr sz="1800" b="1" spc="-40" dirty="0">
                <a:latin typeface="Calibri"/>
                <a:cs typeface="Calibri"/>
              </a:rPr>
              <a:t> </a:t>
            </a:r>
            <a:r>
              <a:rPr sz="1800" b="1" dirty="0">
                <a:latin typeface="Calibri"/>
                <a:cs typeface="Calibri"/>
              </a:rPr>
              <a:t>and</a:t>
            </a:r>
            <a:r>
              <a:rPr sz="1800" b="1" spc="-50" dirty="0">
                <a:latin typeface="Calibri"/>
                <a:cs typeface="Calibri"/>
              </a:rPr>
              <a:t> </a:t>
            </a:r>
            <a:r>
              <a:rPr sz="1800" b="1" spc="-10" dirty="0">
                <a:latin typeface="Calibri"/>
                <a:cs typeface="Calibri"/>
              </a:rPr>
              <a:t>undergraduates:</a:t>
            </a:r>
            <a:endParaRPr sz="1800">
              <a:latin typeface="Calibri"/>
              <a:cs typeface="Calibri"/>
            </a:endParaRPr>
          </a:p>
          <a:p>
            <a:pPr marL="88900">
              <a:lnSpc>
                <a:spcPct val="100000"/>
              </a:lnSpc>
            </a:pPr>
            <a:r>
              <a:rPr sz="1800" dirty="0">
                <a:latin typeface="Calibri"/>
                <a:cs typeface="Calibri"/>
              </a:rPr>
              <a:t>A</a:t>
            </a:r>
            <a:r>
              <a:rPr sz="1800" spc="-15" dirty="0">
                <a:latin typeface="Calibri"/>
                <a:cs typeface="Calibri"/>
              </a:rPr>
              <a:t> </a:t>
            </a:r>
            <a:r>
              <a:rPr sz="1800" dirty="0">
                <a:latin typeface="Calibri"/>
                <a:cs typeface="Calibri"/>
              </a:rPr>
              <a:t>96.</a:t>
            </a:r>
            <a:r>
              <a:rPr sz="1800" spc="-10"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91,</a:t>
            </a:r>
            <a:r>
              <a:rPr sz="1800" spc="-5" dirty="0">
                <a:latin typeface="Calibri"/>
                <a:cs typeface="Calibri"/>
              </a:rPr>
              <a:t> </a:t>
            </a:r>
            <a:r>
              <a:rPr sz="1800" dirty="0">
                <a:latin typeface="Calibri"/>
                <a:cs typeface="Calibri"/>
              </a:rPr>
              <a:t>B</a:t>
            </a:r>
            <a:r>
              <a:rPr sz="1800" spc="-15" dirty="0">
                <a:latin typeface="Calibri"/>
                <a:cs typeface="Calibri"/>
              </a:rPr>
              <a:t> </a:t>
            </a:r>
            <a:r>
              <a:rPr sz="1800" dirty="0">
                <a:latin typeface="Calibri"/>
                <a:cs typeface="Calibri"/>
              </a:rPr>
              <a:t>85,</a:t>
            </a:r>
            <a:r>
              <a:rPr sz="1800" spc="-5" dirty="0">
                <a:latin typeface="Calibri"/>
                <a:cs typeface="Calibri"/>
              </a:rPr>
              <a:t> </a:t>
            </a:r>
            <a:r>
              <a:rPr sz="1800" dirty="0">
                <a:latin typeface="Calibri"/>
                <a:cs typeface="Calibri"/>
              </a:rPr>
              <a:t>B-</a:t>
            </a:r>
            <a:r>
              <a:rPr sz="1800" spc="-10" dirty="0">
                <a:latin typeface="Calibri"/>
                <a:cs typeface="Calibri"/>
              </a:rPr>
              <a:t> </a:t>
            </a:r>
            <a:r>
              <a:rPr sz="1800" dirty="0">
                <a:latin typeface="Calibri"/>
                <a:cs typeface="Calibri"/>
              </a:rPr>
              <a:t>80,</a:t>
            </a:r>
            <a:r>
              <a:rPr sz="1800" spc="-10" dirty="0">
                <a:latin typeface="Calibri"/>
                <a:cs typeface="Calibri"/>
              </a:rPr>
              <a:t> </a:t>
            </a:r>
            <a:r>
              <a:rPr sz="1800" dirty="0">
                <a:latin typeface="Calibri"/>
                <a:cs typeface="Calibri"/>
              </a:rPr>
              <a:t>C</a:t>
            </a:r>
            <a:r>
              <a:rPr sz="1800" spc="-5" dirty="0">
                <a:latin typeface="Calibri"/>
                <a:cs typeface="Calibri"/>
              </a:rPr>
              <a:t> </a:t>
            </a:r>
            <a:r>
              <a:rPr sz="1800" dirty="0">
                <a:latin typeface="Calibri"/>
                <a:cs typeface="Calibri"/>
              </a:rPr>
              <a:t>70,</a:t>
            </a:r>
            <a:r>
              <a:rPr sz="1800" spc="-10" dirty="0">
                <a:latin typeface="Calibri"/>
                <a:cs typeface="Calibri"/>
              </a:rPr>
              <a:t> </a:t>
            </a:r>
            <a:r>
              <a:rPr sz="1800" dirty="0">
                <a:latin typeface="Calibri"/>
                <a:cs typeface="Calibri"/>
              </a:rPr>
              <a:t>C-</a:t>
            </a:r>
            <a:r>
              <a:rPr sz="1800" spc="-10" dirty="0">
                <a:latin typeface="Calibri"/>
                <a:cs typeface="Calibri"/>
              </a:rPr>
              <a:t> </a:t>
            </a:r>
            <a:r>
              <a:rPr sz="1800" dirty="0">
                <a:latin typeface="Calibri"/>
                <a:cs typeface="Calibri"/>
              </a:rPr>
              <a:t>60,</a:t>
            </a:r>
            <a:r>
              <a:rPr sz="1800" spc="-10" dirty="0">
                <a:latin typeface="Calibri"/>
                <a:cs typeface="Calibri"/>
              </a:rPr>
              <a:t> </a:t>
            </a:r>
            <a:r>
              <a:rPr sz="1800" dirty="0">
                <a:latin typeface="Calibri"/>
                <a:cs typeface="Calibri"/>
              </a:rPr>
              <a:t>F</a:t>
            </a:r>
            <a:r>
              <a:rPr sz="1800" spc="-10" dirty="0">
                <a:latin typeface="Calibri"/>
                <a:cs typeface="Calibri"/>
              </a:rPr>
              <a:t> </a:t>
            </a:r>
            <a:r>
              <a:rPr sz="1800" spc="-20" dirty="0">
                <a:latin typeface="Calibri"/>
                <a:cs typeface="Calibri"/>
              </a:rPr>
              <a:t>&lt;60.</a:t>
            </a:r>
            <a:endParaRPr sz="180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50" name="Picture 2" descr="aspirin-ch"/>
          <p:cNvPicPr>
            <a:picLocks noChangeAspect="1" noChangeArrowheads="1"/>
          </p:cNvPicPr>
          <p:nvPr/>
        </p:nvPicPr>
        <p:blipFill>
          <a:blip r:embed="rId4"/>
          <a:srcRect/>
          <a:stretch>
            <a:fillRect/>
          </a:stretch>
        </p:blipFill>
        <p:spPr bwMode="auto">
          <a:xfrm>
            <a:off x="3135141" y="423610"/>
            <a:ext cx="1728787" cy="1439333"/>
          </a:xfrm>
          <a:prstGeom prst="rect">
            <a:avLst/>
          </a:prstGeom>
          <a:noFill/>
          <a:ln w="9525">
            <a:noFill/>
            <a:miter lim="800000"/>
            <a:headEnd/>
            <a:tailEnd/>
          </a:ln>
        </p:spPr>
      </p:pic>
      <p:pic>
        <p:nvPicPr>
          <p:cNvPr id="386051" name="Picture 3" descr="pdb6cox-cpk"/>
          <p:cNvPicPr>
            <a:picLocks noChangeAspect="1" noChangeArrowheads="1"/>
          </p:cNvPicPr>
          <p:nvPr/>
        </p:nvPicPr>
        <p:blipFill>
          <a:blip r:embed="rId5"/>
          <a:srcRect/>
          <a:stretch>
            <a:fillRect/>
          </a:stretch>
        </p:blipFill>
        <p:spPr bwMode="auto">
          <a:xfrm>
            <a:off x="3114358" y="1913720"/>
            <a:ext cx="2482835" cy="2169248"/>
          </a:xfrm>
          <a:prstGeom prst="rect">
            <a:avLst/>
          </a:prstGeom>
          <a:noFill/>
          <a:ln w="9525">
            <a:noFill/>
            <a:miter lim="800000"/>
            <a:headEnd/>
            <a:tailEnd/>
          </a:ln>
        </p:spPr>
      </p:pic>
      <p:sp>
        <p:nvSpPr>
          <p:cNvPr id="386052" name="Text Box 4"/>
          <p:cNvSpPr txBox="1">
            <a:spLocks noChangeArrowheads="1"/>
          </p:cNvSpPr>
          <p:nvPr/>
        </p:nvSpPr>
        <p:spPr bwMode="auto">
          <a:xfrm>
            <a:off x="276226" y="550345"/>
            <a:ext cx="1709693" cy="1776519"/>
          </a:xfrm>
          <a:prstGeom prst="rect">
            <a:avLst/>
          </a:prstGeom>
          <a:noFill/>
          <a:ln w="9525">
            <a:noFill/>
            <a:miter lim="800000"/>
            <a:headEnd/>
            <a:tailEnd/>
          </a:ln>
        </p:spPr>
        <p:txBody>
          <a:bodyPr wrap="none" lIns="82936" tIns="41469" rIns="82936" bIns="41469">
            <a:prstTxWarp prst="textNoShape">
              <a:avLst/>
            </a:prstTxWarp>
            <a:spAutoFit/>
          </a:bodyPr>
          <a:lstStyle/>
          <a:p>
            <a:pPr marL="0" marR="0" lvl="0" indent="0" algn="l" defTabSz="82867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504D"/>
                </a:solidFill>
                <a:effectLst/>
                <a:uLnTx/>
                <a:uFillTx/>
                <a:latin typeface="Calibri"/>
                <a:ea typeface="+mn-ea"/>
                <a:cs typeface="+mn-cs"/>
              </a:rPr>
              <a:t>Reduces </a:t>
            </a:r>
          </a:p>
          <a:p>
            <a:pPr marL="0" marR="0" lvl="0" indent="0" algn="l" defTabSz="82867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Inflammation</a:t>
            </a:r>
          </a:p>
          <a:p>
            <a:pPr marL="0" marR="0" lvl="0" indent="0" algn="l" defTabSz="82867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Fever</a:t>
            </a:r>
          </a:p>
          <a:p>
            <a:pPr marL="0" marR="0" lvl="0" indent="0" algn="l" defTabSz="82867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Pain</a:t>
            </a:r>
          </a:p>
          <a:p>
            <a:pPr marL="0" marR="0" lvl="0" indent="0" algn="l" defTabSz="8286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86053" name="Picture 5" descr="Heart"/>
          <p:cNvPicPr>
            <a:picLocks noChangeAspect="1" noChangeArrowheads="1"/>
          </p:cNvPicPr>
          <p:nvPr/>
        </p:nvPicPr>
        <p:blipFill>
          <a:blip r:embed="rId6"/>
          <a:srcRect/>
          <a:stretch>
            <a:fillRect/>
          </a:stretch>
        </p:blipFill>
        <p:spPr bwMode="auto">
          <a:xfrm>
            <a:off x="6989762" y="2240954"/>
            <a:ext cx="2154238" cy="1740958"/>
          </a:xfrm>
          <a:prstGeom prst="rect">
            <a:avLst/>
          </a:prstGeom>
          <a:noFill/>
          <a:ln w="9525">
            <a:noFill/>
            <a:miter lim="800000"/>
            <a:headEnd/>
            <a:tailEnd/>
          </a:ln>
        </p:spPr>
      </p:pic>
      <p:sp>
        <p:nvSpPr>
          <p:cNvPr id="386054" name="Text Box 6"/>
          <p:cNvSpPr txBox="1">
            <a:spLocks noChangeArrowheads="1"/>
          </p:cNvSpPr>
          <p:nvPr/>
        </p:nvSpPr>
        <p:spPr bwMode="auto">
          <a:xfrm>
            <a:off x="7565866" y="4043999"/>
            <a:ext cx="1578134" cy="1099411"/>
          </a:xfrm>
          <a:prstGeom prst="rect">
            <a:avLst/>
          </a:prstGeom>
          <a:noFill/>
          <a:ln w="9525">
            <a:noFill/>
            <a:miter lim="800000"/>
            <a:headEnd/>
            <a:tailEnd/>
          </a:ln>
        </p:spPr>
        <p:txBody>
          <a:bodyPr wrap="none" lIns="82936" tIns="41469" rIns="82936" bIns="41469">
            <a:prstTxWarp prst="textNoShape">
              <a:avLst/>
            </a:prstTxWarp>
            <a:spAutoFit/>
          </a:bodyPr>
          <a:lstStyle/>
          <a:p>
            <a:pPr marL="0" marR="0" lvl="0" indent="0" algn="l" defTabSz="82867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504D"/>
                </a:solidFill>
                <a:effectLst/>
                <a:uLnTx/>
                <a:uFillTx/>
                <a:latin typeface="Calibri"/>
                <a:ea typeface="+mn-ea"/>
                <a:cs typeface="+mn-cs"/>
              </a:rPr>
              <a:t>Prevents</a:t>
            </a:r>
          </a:p>
          <a:p>
            <a:pPr marL="0" marR="0" lvl="0" indent="0" algn="l" defTabSz="82867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Heart attack</a:t>
            </a:r>
          </a:p>
          <a:p>
            <a:pPr marL="0" marR="0" lvl="0" indent="0" algn="l" defTabSz="82867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Stroke</a:t>
            </a:r>
          </a:p>
        </p:txBody>
      </p:sp>
      <p:sp>
        <p:nvSpPr>
          <p:cNvPr id="386055" name="Text Box 7"/>
          <p:cNvSpPr txBox="1">
            <a:spLocks noChangeArrowheads="1"/>
          </p:cNvSpPr>
          <p:nvPr/>
        </p:nvSpPr>
        <p:spPr bwMode="auto">
          <a:xfrm>
            <a:off x="7391400" y="888898"/>
            <a:ext cx="1160452" cy="1099411"/>
          </a:xfrm>
          <a:prstGeom prst="rect">
            <a:avLst/>
          </a:prstGeom>
          <a:noFill/>
          <a:ln w="9525">
            <a:noFill/>
            <a:miter lim="800000"/>
            <a:headEnd/>
            <a:tailEnd/>
          </a:ln>
        </p:spPr>
        <p:txBody>
          <a:bodyPr wrap="none" lIns="82936" tIns="41469" rIns="82936" bIns="41469">
            <a:prstTxWarp prst="textNoShape">
              <a:avLst/>
            </a:prstTxWarp>
            <a:spAutoFit/>
          </a:bodyPr>
          <a:lstStyle/>
          <a:p>
            <a:pPr marL="0" marR="0" lvl="0" indent="0" algn="l" defTabSz="82867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a:ea typeface="+mn-ea"/>
                <a:cs typeface="+mn-cs"/>
              </a:rPr>
              <a:t>Causes</a:t>
            </a:r>
            <a:r>
              <a:rPr kumimoji="0" lang="en-US" sz="2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82867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0000"/>
                </a:solidFill>
                <a:effectLst/>
                <a:uLnTx/>
                <a:uFillTx/>
                <a:latin typeface="Calibri"/>
                <a:ea typeface="+mn-ea"/>
                <a:cs typeface="+mn-cs"/>
              </a:rPr>
              <a:t>Bleeding</a:t>
            </a:r>
          </a:p>
          <a:p>
            <a:pPr marL="0" marR="0" lvl="0" indent="0" algn="l" defTabSz="82867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0000"/>
                </a:solidFill>
                <a:effectLst/>
                <a:uLnTx/>
                <a:uFillTx/>
                <a:latin typeface="Calibri"/>
                <a:ea typeface="+mn-ea"/>
                <a:cs typeface="+mn-cs"/>
              </a:rPr>
              <a:t>Ulcer</a:t>
            </a:r>
          </a:p>
        </p:txBody>
      </p:sp>
      <p:sp>
        <p:nvSpPr>
          <p:cNvPr id="386056" name="Text Box 8"/>
          <p:cNvSpPr txBox="1">
            <a:spLocks noChangeArrowheads="1"/>
          </p:cNvSpPr>
          <p:nvPr/>
        </p:nvSpPr>
        <p:spPr bwMode="auto">
          <a:xfrm>
            <a:off x="199366" y="4391845"/>
            <a:ext cx="2435678" cy="760856"/>
          </a:xfrm>
          <a:prstGeom prst="rect">
            <a:avLst/>
          </a:prstGeom>
          <a:noFill/>
          <a:ln w="9525">
            <a:noFill/>
            <a:miter lim="800000"/>
            <a:headEnd/>
            <a:tailEnd/>
          </a:ln>
        </p:spPr>
        <p:txBody>
          <a:bodyPr wrap="none" lIns="82936" tIns="41469" rIns="82936" bIns="41469">
            <a:prstTxWarp prst="textNoShape">
              <a:avLst/>
            </a:prstTxWarp>
            <a:spAutoFit/>
          </a:bodyPr>
          <a:lstStyle/>
          <a:p>
            <a:pPr marL="0" marR="0" lvl="0" indent="0" algn="l" defTabSz="82867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504D"/>
                </a:solidFill>
                <a:effectLst/>
                <a:uLnTx/>
                <a:uFillTx/>
                <a:latin typeface="Calibri"/>
                <a:ea typeface="+mn-ea"/>
                <a:cs typeface="+mn-cs"/>
              </a:rPr>
              <a:t>Reduces the risk of </a:t>
            </a:r>
          </a:p>
          <a:p>
            <a:pPr marL="0" marR="0" lvl="0" indent="0" algn="l" defTabSz="82867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Alzheimer's Disease</a:t>
            </a:r>
          </a:p>
        </p:txBody>
      </p:sp>
      <p:sp>
        <p:nvSpPr>
          <p:cNvPr id="386057" name="Text Box 9"/>
          <p:cNvSpPr txBox="1">
            <a:spLocks noChangeArrowheads="1"/>
          </p:cNvSpPr>
          <p:nvPr/>
        </p:nvSpPr>
        <p:spPr bwMode="auto">
          <a:xfrm>
            <a:off x="4343401" y="1837274"/>
            <a:ext cx="782857" cy="422302"/>
          </a:xfrm>
          <a:prstGeom prst="rect">
            <a:avLst/>
          </a:prstGeom>
          <a:noFill/>
          <a:ln w="9525">
            <a:noFill/>
            <a:miter lim="800000"/>
            <a:headEnd/>
            <a:tailEnd/>
          </a:ln>
        </p:spPr>
        <p:txBody>
          <a:bodyPr wrap="none" lIns="82936" tIns="41469" rIns="82936" bIns="41469">
            <a:prstTxWarp prst="textNoShape">
              <a:avLst/>
            </a:prstTxWarp>
            <a:spAutoFit/>
          </a:bodyPr>
          <a:lstStyle/>
          <a:p>
            <a:pPr marL="0" marR="0" lvl="0" indent="0" algn="l" defTabSz="82867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Calibri"/>
                <a:ea typeface="+mn-ea"/>
                <a:cs typeface="+mn-cs"/>
              </a:rPr>
              <a:t>COX2</a:t>
            </a:r>
          </a:p>
        </p:txBody>
      </p:sp>
      <p:sp>
        <p:nvSpPr>
          <p:cNvPr id="386058" name="Text Box 10"/>
          <p:cNvSpPr txBox="1">
            <a:spLocks noChangeArrowheads="1"/>
          </p:cNvSpPr>
          <p:nvPr/>
        </p:nvSpPr>
        <p:spPr bwMode="auto">
          <a:xfrm>
            <a:off x="3524250" y="4355042"/>
            <a:ext cx="2334752" cy="1437965"/>
          </a:xfrm>
          <a:prstGeom prst="rect">
            <a:avLst/>
          </a:prstGeom>
          <a:noFill/>
          <a:ln w="9525">
            <a:noFill/>
            <a:miter lim="800000"/>
            <a:headEnd/>
            <a:tailEnd/>
          </a:ln>
        </p:spPr>
        <p:txBody>
          <a:bodyPr wrap="none" lIns="82936" tIns="41469" rIns="82936" bIns="41469">
            <a:prstTxWarp prst="textNoShape">
              <a:avLst/>
            </a:prstTxWarp>
            <a:spAutoFit/>
          </a:bodyPr>
          <a:lstStyle/>
          <a:p>
            <a:pPr marL="0" marR="0" lvl="0" indent="0" algn="l" defTabSz="82867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504D"/>
                </a:solidFill>
                <a:effectLst/>
                <a:uLnTx/>
                <a:uFillTx/>
                <a:latin typeface="Calibri"/>
                <a:ea typeface="+mn-ea"/>
                <a:cs typeface="+mn-cs"/>
              </a:rPr>
              <a:t>Reduces the risk of </a:t>
            </a:r>
          </a:p>
          <a:p>
            <a:pPr marL="0" marR="0" lvl="0" indent="0" algn="l" defTabSz="82867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breast cancer</a:t>
            </a:r>
          </a:p>
          <a:p>
            <a:pPr marL="0" marR="0" lvl="0" indent="0" algn="l" defTabSz="82867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ovarian cancers</a:t>
            </a:r>
          </a:p>
          <a:p>
            <a:pPr marL="0" marR="0" lvl="0" indent="0" algn="l" defTabSz="82867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colorectal cancer</a:t>
            </a:r>
          </a:p>
        </p:txBody>
      </p:sp>
      <p:pic>
        <p:nvPicPr>
          <p:cNvPr id="362507" name="Picture 11"/>
          <p:cNvPicPr>
            <a:picLocks noChangeAspect="1" noChangeArrowheads="1"/>
          </p:cNvPicPr>
          <p:nvPr/>
        </p:nvPicPr>
        <p:blipFill>
          <a:blip r:embed="rId7"/>
          <a:srcRect/>
          <a:stretch>
            <a:fillRect/>
          </a:stretch>
        </p:blipFill>
        <p:spPr bwMode="auto">
          <a:xfrm>
            <a:off x="4894263" y="526551"/>
            <a:ext cx="1658937" cy="1272646"/>
          </a:xfrm>
          <a:prstGeom prst="rect">
            <a:avLst/>
          </a:prstGeom>
          <a:noFill/>
          <a:ln w="9525">
            <a:noFill/>
            <a:miter lim="800000"/>
            <a:headEnd/>
            <a:tailEnd/>
          </a:ln>
        </p:spPr>
      </p:pic>
      <p:pic>
        <p:nvPicPr>
          <p:cNvPr id="386060" name="Picture 12" descr="1101000717_400"/>
          <p:cNvPicPr>
            <a:picLocks noChangeAspect="1" noChangeArrowheads="1"/>
          </p:cNvPicPr>
          <p:nvPr/>
        </p:nvPicPr>
        <p:blipFill>
          <a:blip r:embed="rId8"/>
          <a:srcRect/>
          <a:stretch>
            <a:fillRect/>
          </a:stretch>
        </p:blipFill>
        <p:spPr bwMode="auto">
          <a:xfrm>
            <a:off x="361114" y="2224417"/>
            <a:ext cx="1616075" cy="1774032"/>
          </a:xfrm>
          <a:prstGeom prst="rect">
            <a:avLst/>
          </a:prstGeom>
          <a:noFill/>
          <a:ln w="9525">
            <a:noFill/>
            <a:miter lim="800000"/>
            <a:headEnd/>
            <a:tailEnd/>
          </a:ln>
        </p:spPr>
      </p:pic>
      <p:sp>
        <p:nvSpPr>
          <p:cNvPr id="13" name="Subtitle 2"/>
          <p:cNvSpPr txBox="1">
            <a:spLocks/>
          </p:cNvSpPr>
          <p:nvPr/>
        </p:nvSpPr>
        <p:spPr>
          <a:xfrm>
            <a:off x="0" y="4510"/>
            <a:ext cx="9144000" cy="419100"/>
          </a:xfrm>
          <a:prstGeom prst="rect">
            <a:avLst/>
          </a:prstGeom>
          <a:solidFill>
            <a:srgbClr val="FF0000"/>
          </a:solidFill>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pitchFamily="36" charset="0"/>
                <a:ea typeface="Helvetica" pitchFamily="36" charset="0"/>
                <a:cs typeface="Helvetica" pitchFamily="36" charset="0"/>
              </a:rPr>
              <a:t>DRUG DESIGN, METABOLIC ENGINEERING:</a:t>
            </a:r>
            <a:endParaRPr kumimoji="0" lang="en-US" sz="1600" b="1" i="0" u="none" strike="noStrike" kern="1200" cap="none" spc="0" normalizeH="0" baseline="0" noProof="0" dirty="0">
              <a:ln>
                <a:noFill/>
              </a:ln>
              <a:solidFill>
                <a:prstClr val="white">
                  <a:lumMod val="85000"/>
                </a:prstClr>
              </a:solidFill>
              <a:effectLst/>
              <a:uLnTx/>
              <a:uFillTx/>
              <a:latin typeface="Helvetica" pitchFamily="36" charset="0"/>
              <a:ea typeface="Helvetica" pitchFamily="36" charset="0"/>
              <a:cs typeface="Helvetica" pitchFamily="36" charset="0"/>
            </a:endParaRPr>
          </a:p>
        </p:txBody>
      </p:sp>
      <p:sp>
        <p:nvSpPr>
          <p:cNvPr id="14" name="TextBox 13"/>
          <p:cNvSpPr txBox="1">
            <a:spLocks noChangeArrowheads="1"/>
          </p:cNvSpPr>
          <p:nvPr/>
        </p:nvSpPr>
        <p:spPr bwMode="auto">
          <a:xfrm>
            <a:off x="6553200" y="5399900"/>
            <a:ext cx="2590800" cy="230832"/>
          </a:xfrm>
          <a:prstGeom prst="rect">
            <a:avLst/>
          </a:prstGeom>
          <a:noFill/>
          <a:ln w="9525">
            <a:noFill/>
            <a:miter lim="800000"/>
            <a:headEnd/>
            <a:tailEnd/>
          </a:ln>
        </p:spPr>
        <p:txBody>
          <a:bodyPr wrap="square">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65000"/>
                  </a:prstClr>
                </a:solidFill>
                <a:effectLst/>
                <a:uLnTx/>
                <a:uFillTx/>
                <a:latin typeface="Helvetica" pitchFamily="36" charset="0"/>
                <a:ea typeface="Helvetica" pitchFamily="36" charset="0"/>
                <a:cs typeface="Helvetica" pitchFamily="36" charset="0"/>
              </a:rPr>
              <a:t>Network Science: Introduction </a:t>
            </a:r>
            <a:endParaRPr kumimoji="0" lang="en-US" sz="600" b="0" i="1" u="none" strike="noStrike" kern="1200" cap="none" spc="0" normalizeH="0" baseline="0" noProof="0" dirty="0">
              <a:ln>
                <a:noFill/>
              </a:ln>
              <a:solidFill>
                <a:prstClr val="white">
                  <a:lumMod val="65000"/>
                </a:prstClr>
              </a:solidFill>
              <a:effectLst/>
              <a:uLnTx/>
              <a:uFillTx/>
              <a:latin typeface="Helvetica" pitchFamily="36" charset="0"/>
              <a:ea typeface="Helvetica" pitchFamily="36" charset="0"/>
              <a:cs typeface="Helvetica" pitchFamily="36" charset="0"/>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4C0B-8E7D-3349-906C-A97C937230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0651712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6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6060"/>
                                        </p:tgtEl>
                                        <p:attrNameLst>
                                          <p:attrName>style.visibility</p:attrName>
                                        </p:attrNameLst>
                                      </p:cBhvr>
                                      <p:to>
                                        <p:strVal val="visible"/>
                                      </p:to>
                                    </p:set>
                                  </p:childTnLst>
                                </p:cTn>
                              </p:par>
                              <p:par>
                                <p:cTn id="11" presetID="2" presetClass="entr" presetSubtype="4" fill="hold" grpId="0" nodeType="withEffect">
                                  <p:stCondLst>
                                    <p:cond delay="0"/>
                                  </p:stCondLst>
                                  <p:childTnLst>
                                    <p:set>
                                      <p:cBhvr>
                                        <p:cTn id="12" dur="1" fill="hold">
                                          <p:stCondLst>
                                            <p:cond delay="0"/>
                                          </p:stCondLst>
                                        </p:cTn>
                                        <p:tgtEl>
                                          <p:spTgt spid="386056"/>
                                        </p:tgtEl>
                                        <p:attrNameLst>
                                          <p:attrName>style.visibility</p:attrName>
                                        </p:attrNameLst>
                                      </p:cBhvr>
                                      <p:to>
                                        <p:strVal val="visible"/>
                                      </p:to>
                                    </p:set>
                                    <p:anim calcmode="lin" valueType="num">
                                      <p:cBhvr additive="base">
                                        <p:cTn id="13" dur="500" fill="hold"/>
                                        <p:tgtEl>
                                          <p:spTgt spid="386056"/>
                                        </p:tgtEl>
                                        <p:attrNameLst>
                                          <p:attrName>ppt_x</p:attrName>
                                        </p:attrNameLst>
                                      </p:cBhvr>
                                      <p:tavLst>
                                        <p:tav tm="0">
                                          <p:val>
                                            <p:strVal val="#ppt_x"/>
                                          </p:val>
                                        </p:tav>
                                        <p:tav tm="100000">
                                          <p:val>
                                            <p:strVal val="#ppt_x"/>
                                          </p:val>
                                        </p:tav>
                                      </p:tavLst>
                                    </p:anim>
                                    <p:anim calcmode="lin" valueType="num">
                                      <p:cBhvr additive="base">
                                        <p:cTn id="14" dur="500" fill="hold"/>
                                        <p:tgtEl>
                                          <p:spTgt spid="3860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6057"/>
                                        </p:tgtEl>
                                        <p:attrNameLst>
                                          <p:attrName>style.visibility</p:attrName>
                                        </p:attrNameLst>
                                      </p:cBhvr>
                                      <p:to>
                                        <p:strVal val="visible"/>
                                      </p:to>
                                    </p:set>
                                    <p:anim calcmode="lin" valueType="num">
                                      <p:cBhvr additive="base">
                                        <p:cTn id="19" dur="500" fill="hold"/>
                                        <p:tgtEl>
                                          <p:spTgt spid="386057"/>
                                        </p:tgtEl>
                                        <p:attrNameLst>
                                          <p:attrName>ppt_x</p:attrName>
                                        </p:attrNameLst>
                                      </p:cBhvr>
                                      <p:tavLst>
                                        <p:tav tm="0">
                                          <p:val>
                                            <p:strVal val="0-#ppt_w/2"/>
                                          </p:val>
                                        </p:tav>
                                        <p:tav tm="100000">
                                          <p:val>
                                            <p:strVal val="#ppt_x"/>
                                          </p:val>
                                        </p:tav>
                                      </p:tavLst>
                                    </p:anim>
                                    <p:anim calcmode="lin" valueType="num">
                                      <p:cBhvr additive="base">
                                        <p:cTn id="20" dur="500" fill="hold"/>
                                        <p:tgtEl>
                                          <p:spTgt spid="38605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6058"/>
                                        </p:tgtEl>
                                        <p:attrNameLst>
                                          <p:attrName>style.visibility</p:attrName>
                                        </p:attrNameLst>
                                      </p:cBhvr>
                                      <p:to>
                                        <p:strVal val="visible"/>
                                      </p:to>
                                    </p:set>
                                    <p:anim calcmode="lin" valueType="num">
                                      <p:cBhvr additive="base">
                                        <p:cTn id="25" dur="500" fill="hold"/>
                                        <p:tgtEl>
                                          <p:spTgt spid="386058"/>
                                        </p:tgtEl>
                                        <p:attrNameLst>
                                          <p:attrName>ppt_x</p:attrName>
                                        </p:attrNameLst>
                                      </p:cBhvr>
                                      <p:tavLst>
                                        <p:tav tm="0">
                                          <p:val>
                                            <p:strVal val="#ppt_x"/>
                                          </p:val>
                                        </p:tav>
                                        <p:tav tm="100000">
                                          <p:val>
                                            <p:strVal val="#ppt_x"/>
                                          </p:val>
                                        </p:tav>
                                      </p:tavLst>
                                    </p:anim>
                                    <p:anim calcmode="lin" valueType="num">
                                      <p:cBhvr additive="base">
                                        <p:cTn id="26" dur="500" fill="hold"/>
                                        <p:tgtEl>
                                          <p:spTgt spid="386058"/>
                                        </p:tgtEl>
                                        <p:attrNameLst>
                                          <p:attrName>ppt_y</p:attrName>
                                        </p:attrNameLst>
                                      </p:cBhvr>
                                      <p:tavLst>
                                        <p:tav tm="0">
                                          <p:val>
                                            <p:strVal val="1+#ppt_h/2"/>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86051"/>
                                        </p:tgtEl>
                                        <p:attrNameLst>
                                          <p:attrName>style.visibility</p:attrName>
                                        </p:attrNameLst>
                                      </p:cBhvr>
                                      <p:to>
                                        <p:strVal val="visible"/>
                                      </p:to>
                                    </p:set>
                                    <p:anim calcmode="lin" valueType="num">
                                      <p:cBhvr additive="base">
                                        <p:cTn id="29" dur="500" fill="hold"/>
                                        <p:tgtEl>
                                          <p:spTgt spid="386051"/>
                                        </p:tgtEl>
                                        <p:attrNameLst>
                                          <p:attrName>ppt_x</p:attrName>
                                        </p:attrNameLst>
                                      </p:cBhvr>
                                      <p:tavLst>
                                        <p:tav tm="0">
                                          <p:val>
                                            <p:strVal val="0-#ppt_w/2"/>
                                          </p:val>
                                        </p:tav>
                                        <p:tav tm="100000">
                                          <p:val>
                                            <p:strVal val="#ppt_x"/>
                                          </p:val>
                                        </p:tav>
                                      </p:tavLst>
                                    </p:anim>
                                    <p:anim calcmode="lin" valueType="num">
                                      <p:cBhvr additive="base">
                                        <p:cTn id="30" dur="500" fill="hold"/>
                                        <p:tgtEl>
                                          <p:spTgt spid="38605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60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60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6055"/>
                                        </p:tgtEl>
                                        <p:attrNameLst>
                                          <p:attrName>style.visibility</p:attrName>
                                        </p:attrNameLst>
                                      </p:cBhvr>
                                      <p:to>
                                        <p:strVal val="visible"/>
                                      </p:to>
                                    </p:set>
                                    <p:anim calcmode="lin" valueType="num">
                                      <p:cBhvr additive="base">
                                        <p:cTn id="43" dur="500" fill="hold"/>
                                        <p:tgtEl>
                                          <p:spTgt spid="386055"/>
                                        </p:tgtEl>
                                        <p:attrNameLst>
                                          <p:attrName>ppt_x</p:attrName>
                                        </p:attrNameLst>
                                      </p:cBhvr>
                                      <p:tavLst>
                                        <p:tav tm="0">
                                          <p:val>
                                            <p:strVal val="#ppt_x"/>
                                          </p:val>
                                        </p:tav>
                                        <p:tav tm="100000">
                                          <p:val>
                                            <p:strVal val="#ppt_x"/>
                                          </p:val>
                                        </p:tav>
                                      </p:tavLst>
                                    </p:anim>
                                    <p:anim calcmode="lin" valueType="num">
                                      <p:cBhvr additive="base">
                                        <p:cTn id="44" dur="500" fill="hold"/>
                                        <p:tgtEl>
                                          <p:spTgt spid="38605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386050"/>
                                        </p:tgtEl>
                                        <p:attrNameLst>
                                          <p:attrName>style.visibility</p:attrName>
                                        </p:attrNameLst>
                                      </p:cBhvr>
                                      <p:to>
                                        <p:strVal val="visible"/>
                                      </p:to>
                                    </p:set>
                                    <p:animEffect transition="in" filter="dissolve">
                                      <p:cBhvr>
                                        <p:cTn id="49" dur="500"/>
                                        <p:tgtEl>
                                          <p:spTgt spid="386050"/>
                                        </p:tgtEl>
                                      </p:cBhvr>
                                    </p:animEffect>
                                  </p:childTnLst>
                                </p:cTn>
                              </p:par>
                              <p:par>
                                <p:cTn id="50" presetID="8" presetClass="emph" presetSubtype="0" fill="hold" nodeType="withEffect">
                                  <p:stCondLst>
                                    <p:cond delay="0"/>
                                  </p:stCondLst>
                                  <p:childTnLst>
                                    <p:animRot by="21600000">
                                      <p:cBhvr>
                                        <p:cTn id="51" dur="2000" fill="hold"/>
                                        <p:tgtEl>
                                          <p:spTgt spid="386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2" grpId="0"/>
      <p:bldP spid="386054" grpId="0"/>
      <p:bldP spid="386055" grpId="0"/>
      <p:bldP spid="386056" grpId="0"/>
      <p:bldP spid="386057" grpId="0"/>
      <p:bldP spid="38605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9218" name="Picture 2" descr="plan5"/>
          <p:cNvPicPr>
            <a:picLocks noChangeAspect="1" noChangeArrowheads="1"/>
          </p:cNvPicPr>
          <p:nvPr/>
        </p:nvPicPr>
        <p:blipFill>
          <a:blip r:embed="rId4"/>
          <a:srcRect/>
          <a:stretch>
            <a:fillRect/>
          </a:stretch>
        </p:blipFill>
        <p:spPr bwMode="auto">
          <a:xfrm>
            <a:off x="-2209800" y="2673616"/>
            <a:ext cx="8382000" cy="5136885"/>
          </a:xfrm>
          <a:prstGeom prst="rect">
            <a:avLst/>
          </a:prstGeom>
          <a:noFill/>
          <a:ln w="9525">
            <a:noFill/>
            <a:miter lim="800000"/>
            <a:headEnd/>
            <a:tailEnd/>
          </a:ln>
        </p:spPr>
      </p:pic>
      <p:pic>
        <p:nvPicPr>
          <p:cNvPr id="188419" name="Picture 3" descr="cell"/>
          <p:cNvPicPr>
            <a:picLocks noChangeAspect="1" noChangeArrowheads="1"/>
          </p:cNvPicPr>
          <p:nvPr/>
        </p:nvPicPr>
        <p:blipFill>
          <a:blip r:embed="rId5"/>
          <a:srcRect/>
          <a:stretch>
            <a:fillRect/>
          </a:stretch>
        </p:blipFill>
        <p:spPr bwMode="auto">
          <a:xfrm>
            <a:off x="0" y="149092"/>
            <a:ext cx="4769614" cy="2860807"/>
          </a:xfrm>
          <a:prstGeom prst="rect">
            <a:avLst/>
          </a:prstGeom>
          <a:noFill/>
          <a:ln w="9525">
            <a:noFill/>
            <a:miter lim="800000"/>
            <a:headEnd/>
            <a:tailEnd/>
          </a:ln>
        </p:spPr>
      </p:pic>
      <p:pic>
        <p:nvPicPr>
          <p:cNvPr id="188420" name="Picture 4" descr="5110-240-diagram"/>
          <p:cNvPicPr>
            <a:picLocks noChangeAspect="1" noChangeArrowheads="1"/>
          </p:cNvPicPr>
          <p:nvPr/>
        </p:nvPicPr>
        <p:blipFill>
          <a:blip r:embed="rId6"/>
          <a:srcRect/>
          <a:stretch>
            <a:fillRect/>
          </a:stretch>
        </p:blipFill>
        <p:spPr bwMode="auto">
          <a:xfrm>
            <a:off x="5410203" y="5715000"/>
            <a:ext cx="3489325" cy="3238500"/>
          </a:xfrm>
          <a:prstGeom prst="rect">
            <a:avLst/>
          </a:prstGeom>
          <a:noFill/>
          <a:ln w="9525">
            <a:noFill/>
            <a:miter lim="800000"/>
            <a:headEnd/>
            <a:tailEnd/>
          </a:ln>
        </p:spPr>
      </p:pic>
      <p:pic>
        <p:nvPicPr>
          <p:cNvPr id="649221" name="Picture 5" descr="AR1500MainCircuit"/>
          <p:cNvPicPr>
            <a:picLocks noChangeAspect="1" noChangeArrowheads="1"/>
          </p:cNvPicPr>
          <p:nvPr/>
        </p:nvPicPr>
        <p:blipFill>
          <a:blip r:embed="rId7"/>
          <a:srcRect/>
          <a:stretch>
            <a:fillRect/>
          </a:stretch>
        </p:blipFill>
        <p:spPr bwMode="auto">
          <a:xfrm>
            <a:off x="4876800" y="2857500"/>
            <a:ext cx="14954250" cy="8921750"/>
          </a:xfrm>
          <a:prstGeom prst="rect">
            <a:avLst/>
          </a:prstGeom>
          <a:noFill/>
          <a:ln w="9525">
            <a:noFill/>
            <a:miter lim="800000"/>
            <a:headEnd/>
            <a:tailEnd/>
          </a:ln>
        </p:spPr>
      </p:pic>
      <p:pic>
        <p:nvPicPr>
          <p:cNvPr id="649222" name="Picture 6" descr="janhom2"/>
          <p:cNvPicPr>
            <a:picLocks noChangeAspect="1" noChangeArrowheads="1"/>
          </p:cNvPicPr>
          <p:nvPr/>
        </p:nvPicPr>
        <p:blipFill>
          <a:blip r:embed="rId8"/>
          <a:srcRect/>
          <a:stretch>
            <a:fillRect/>
          </a:stretch>
        </p:blipFill>
        <p:spPr bwMode="auto">
          <a:xfrm>
            <a:off x="5181600" y="277110"/>
            <a:ext cx="3962400" cy="2538677"/>
          </a:xfrm>
          <a:prstGeom prst="rect">
            <a:avLst/>
          </a:prstGeom>
          <a:noFill/>
          <a:ln w="9525">
            <a:noFill/>
            <a:miter lim="800000"/>
            <a:headEnd/>
            <a:tailEnd/>
          </a:ln>
        </p:spPr>
      </p:pic>
      <p:sp>
        <p:nvSpPr>
          <p:cNvPr id="7" name="Subtitle 2"/>
          <p:cNvSpPr txBox="1">
            <a:spLocks/>
          </p:cNvSpPr>
          <p:nvPr/>
        </p:nvSpPr>
        <p:spPr>
          <a:xfrm>
            <a:off x="0" y="-144727"/>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DRUG DESIGN, METABOLIC ENGINEERING:</a:t>
            </a:r>
            <a:endParaRPr lang="en-US" sz="1600" b="1" dirty="0">
              <a:solidFill>
                <a:schemeClr val="bg1">
                  <a:lumMod val="85000"/>
                </a:schemeClr>
              </a:solidFill>
              <a:latin typeface="Helvetica" pitchFamily="36" charset="0"/>
              <a:ea typeface="Helvetica" pitchFamily="36" charset="0"/>
              <a:cs typeface="Helvetica" pitchFamily="36" charset="0"/>
            </a:endParaRPr>
          </a:p>
        </p:txBody>
      </p:sp>
      <p:sp>
        <p:nvSpPr>
          <p:cNvPr id="2" name="Slide Number Placeholder 1"/>
          <p:cNvSpPr>
            <a:spLocks noGrp="1"/>
          </p:cNvSpPr>
          <p:nvPr>
            <p:ph type="sldNum" sz="quarter" idx="12"/>
          </p:nvPr>
        </p:nvSpPr>
        <p:spPr/>
        <p:txBody>
          <a:bodyPr/>
          <a:lstStyle/>
          <a:p>
            <a:fld id="{54164C0B-8E7D-3349-906C-A97C93723092}" type="slidenum">
              <a:rPr lang="en-US" smtClean="0"/>
              <a:pPr/>
              <a:t>51</a:t>
            </a:fld>
            <a:endParaRPr lang="en-US"/>
          </a:p>
        </p:txBody>
      </p:sp>
    </p:spTree>
    <p:custDataLst>
      <p:tags r:id="rId1"/>
    </p:custDataLst>
    <p:extLst>
      <p:ext uri="{BB962C8B-B14F-4D97-AF65-F5344CB8AC3E}">
        <p14:creationId xmlns:p14="http://schemas.microsoft.com/office/powerpoint/2010/main" val="313985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9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nodeType="clickEffect">
                                  <p:stCondLst>
                                    <p:cond delay="0"/>
                                  </p:stCondLst>
                                  <p:childTnLst>
                                    <p:set>
                                      <p:cBhvr>
                                        <p:cTn id="10" dur="1" fill="hold">
                                          <p:stCondLst>
                                            <p:cond delay="0"/>
                                          </p:stCondLst>
                                        </p:cTn>
                                        <p:tgtEl>
                                          <p:spTgt spid="649221"/>
                                        </p:tgtEl>
                                        <p:attrNameLst>
                                          <p:attrName>style.visibility</p:attrName>
                                        </p:attrNameLst>
                                      </p:cBhvr>
                                      <p:to>
                                        <p:strVal val="visible"/>
                                      </p:to>
                                    </p:set>
                                    <p:anim calcmode="lin" valueType="num">
                                      <p:cBhvr additive="base">
                                        <p:cTn id="11" dur="3000" fill="hold"/>
                                        <p:tgtEl>
                                          <p:spTgt spid="649221"/>
                                        </p:tgtEl>
                                        <p:attrNameLst>
                                          <p:attrName>ppt_x</p:attrName>
                                        </p:attrNameLst>
                                      </p:cBhvr>
                                      <p:tavLst>
                                        <p:tav tm="0">
                                          <p:val>
                                            <p:strVal val="0-#ppt_w/2"/>
                                          </p:val>
                                        </p:tav>
                                        <p:tav tm="100000">
                                          <p:val>
                                            <p:strVal val="#ppt_x"/>
                                          </p:val>
                                        </p:tav>
                                      </p:tavLst>
                                    </p:anim>
                                    <p:anim calcmode="lin" valueType="num">
                                      <p:cBhvr additive="base">
                                        <p:cTn id="12" dur="3000" fill="hold"/>
                                        <p:tgtEl>
                                          <p:spTgt spid="6492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649218"/>
                                        </p:tgtEl>
                                        <p:attrNameLst>
                                          <p:attrName>style.visibility</p:attrName>
                                        </p:attrNameLst>
                                      </p:cBhvr>
                                      <p:to>
                                        <p:strVal val="visible"/>
                                      </p:to>
                                    </p:set>
                                    <p:anim calcmode="lin" valueType="num">
                                      <p:cBhvr additive="base">
                                        <p:cTn id="17" dur="3000" fill="hold"/>
                                        <p:tgtEl>
                                          <p:spTgt spid="649218"/>
                                        </p:tgtEl>
                                        <p:attrNameLst>
                                          <p:attrName>ppt_x</p:attrName>
                                        </p:attrNameLst>
                                      </p:cBhvr>
                                      <p:tavLst>
                                        <p:tav tm="0">
                                          <p:val>
                                            <p:strVal val="1+#ppt_w/2"/>
                                          </p:val>
                                        </p:tav>
                                        <p:tav tm="100000">
                                          <p:val>
                                            <p:strVal val="#ppt_x"/>
                                          </p:val>
                                        </p:tav>
                                      </p:tavLst>
                                    </p:anim>
                                    <p:anim calcmode="lin" valueType="num">
                                      <p:cBhvr additive="base">
                                        <p:cTn id="18" dur="3000" fill="hold"/>
                                        <p:tgtEl>
                                          <p:spTgt spid="6492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97610">
              <a:lnSpc>
                <a:spcPts val="1240"/>
              </a:lnSpc>
            </a:pPr>
            <a:fld id="{81D60167-4931-47E6-BA6A-407CBD079E47}" type="slidenum">
              <a:rPr spc="-50" dirty="0"/>
              <a:t>6</a:t>
            </a:fld>
            <a:endParaRPr spc="-50" dirty="0"/>
          </a:p>
        </p:txBody>
      </p:sp>
      <p:sp>
        <p:nvSpPr>
          <p:cNvPr id="2" name="object 2"/>
          <p:cNvSpPr txBox="1">
            <a:spLocks noGrp="1"/>
          </p:cNvSpPr>
          <p:nvPr>
            <p:ph type="title"/>
          </p:nvPr>
        </p:nvSpPr>
        <p:spPr>
          <a:prstGeom prst="rect">
            <a:avLst/>
          </a:prstGeom>
        </p:spPr>
        <p:txBody>
          <a:bodyPr vert="horz" wrap="square" lIns="0" tIns="12700" rIns="0" bIns="0" rtlCol="0">
            <a:spAutoFit/>
          </a:bodyPr>
          <a:lstStyle/>
          <a:p>
            <a:pPr marL="3179445">
              <a:lnSpc>
                <a:spcPct val="100000"/>
              </a:lnSpc>
              <a:spcBef>
                <a:spcPts val="100"/>
              </a:spcBef>
            </a:pPr>
            <a:r>
              <a:rPr sz="1800" dirty="0">
                <a:solidFill>
                  <a:srgbClr val="C00000"/>
                </a:solidFill>
                <a:latin typeface="Calibri"/>
                <a:cs typeface="Calibri"/>
              </a:rPr>
              <a:t>Student</a:t>
            </a:r>
            <a:r>
              <a:rPr sz="1800" spc="-40" dirty="0">
                <a:solidFill>
                  <a:srgbClr val="C00000"/>
                </a:solidFill>
                <a:latin typeface="Calibri"/>
                <a:cs typeface="Calibri"/>
              </a:rPr>
              <a:t> </a:t>
            </a:r>
            <a:r>
              <a:rPr sz="1800" dirty="0">
                <a:solidFill>
                  <a:srgbClr val="C00000"/>
                </a:solidFill>
                <a:latin typeface="Calibri"/>
                <a:cs typeface="Calibri"/>
              </a:rPr>
              <a:t>Learning</a:t>
            </a:r>
            <a:r>
              <a:rPr sz="1800" spc="-35" dirty="0">
                <a:solidFill>
                  <a:srgbClr val="C00000"/>
                </a:solidFill>
                <a:latin typeface="Calibri"/>
                <a:cs typeface="Calibri"/>
              </a:rPr>
              <a:t> </a:t>
            </a:r>
            <a:r>
              <a:rPr sz="1800" spc="-10" dirty="0">
                <a:solidFill>
                  <a:srgbClr val="C00000"/>
                </a:solidFill>
                <a:latin typeface="Calibri"/>
                <a:cs typeface="Calibri"/>
              </a:rPr>
              <a:t>Outcomes</a:t>
            </a:r>
            <a:endParaRPr sz="1800">
              <a:latin typeface="Calibri"/>
              <a:cs typeface="Calibri"/>
            </a:endParaRPr>
          </a:p>
        </p:txBody>
      </p:sp>
      <p:sp>
        <p:nvSpPr>
          <p:cNvPr id="3" name="object 3"/>
          <p:cNvSpPr txBox="1"/>
          <p:nvPr/>
        </p:nvSpPr>
        <p:spPr>
          <a:xfrm>
            <a:off x="78739" y="704931"/>
            <a:ext cx="8986520" cy="4688840"/>
          </a:xfrm>
          <a:prstGeom prst="rect">
            <a:avLst/>
          </a:prstGeom>
        </p:spPr>
        <p:txBody>
          <a:bodyPr vert="horz" wrap="square" lIns="0" tIns="12700" rIns="0" bIns="0" rtlCol="0">
            <a:spAutoFit/>
          </a:bodyPr>
          <a:lstStyle/>
          <a:p>
            <a:pPr marL="469900">
              <a:lnSpc>
                <a:spcPct val="100000"/>
              </a:lnSpc>
              <a:spcBef>
                <a:spcPts val="100"/>
              </a:spcBef>
            </a:pPr>
            <a:r>
              <a:rPr sz="1800" b="1" dirty="0">
                <a:latin typeface="Calibri"/>
                <a:cs typeface="Calibri"/>
              </a:rPr>
              <a:t>Student</a:t>
            </a:r>
            <a:r>
              <a:rPr sz="1800" b="1" spc="-40" dirty="0">
                <a:latin typeface="Calibri"/>
                <a:cs typeface="Calibri"/>
              </a:rPr>
              <a:t> </a:t>
            </a:r>
            <a:r>
              <a:rPr sz="1800" b="1" dirty="0">
                <a:latin typeface="Calibri"/>
                <a:cs typeface="Calibri"/>
              </a:rPr>
              <a:t>Learning</a:t>
            </a:r>
            <a:r>
              <a:rPr sz="1800" b="1" spc="-35" dirty="0">
                <a:latin typeface="Calibri"/>
                <a:cs typeface="Calibri"/>
              </a:rPr>
              <a:t> </a:t>
            </a:r>
            <a:r>
              <a:rPr sz="1800" b="1" spc="-10" dirty="0">
                <a:latin typeface="Calibri"/>
                <a:cs typeface="Calibri"/>
              </a:rPr>
              <a:t>Outcomes:</a:t>
            </a:r>
            <a:endParaRPr sz="1800">
              <a:latin typeface="Calibri"/>
              <a:cs typeface="Calibri"/>
            </a:endParaRPr>
          </a:p>
          <a:p>
            <a:pPr marL="521970">
              <a:lnSpc>
                <a:spcPct val="100000"/>
              </a:lnSpc>
              <a:spcBef>
                <a:spcPts val="2160"/>
              </a:spcBef>
            </a:pPr>
            <a:r>
              <a:rPr sz="1800" dirty="0">
                <a:latin typeface="Calibri"/>
                <a:cs typeface="Calibri"/>
              </a:rPr>
              <a:t>Upon</a:t>
            </a:r>
            <a:r>
              <a:rPr sz="1800" spc="-25" dirty="0">
                <a:latin typeface="Calibri"/>
                <a:cs typeface="Calibri"/>
              </a:rPr>
              <a:t> </a:t>
            </a:r>
            <a:r>
              <a:rPr sz="1800" spc="-10" dirty="0">
                <a:latin typeface="Calibri"/>
                <a:cs typeface="Calibri"/>
              </a:rPr>
              <a:t>completion </a:t>
            </a:r>
            <a:r>
              <a:rPr sz="1800" dirty="0">
                <a:latin typeface="Calibri"/>
                <a:cs typeface="Calibri"/>
              </a:rPr>
              <a:t>of</a:t>
            </a:r>
            <a:r>
              <a:rPr sz="1800" spc="-25" dirty="0">
                <a:latin typeface="Calibri"/>
                <a:cs typeface="Calibri"/>
              </a:rPr>
              <a:t> </a:t>
            </a:r>
            <a:r>
              <a:rPr sz="1800" dirty="0">
                <a:latin typeface="Calibri"/>
                <a:cs typeface="Calibri"/>
              </a:rPr>
              <a:t>this</a:t>
            </a:r>
            <a:r>
              <a:rPr sz="1800" spc="-30" dirty="0">
                <a:latin typeface="Calibri"/>
                <a:cs typeface="Calibri"/>
              </a:rPr>
              <a:t> </a:t>
            </a:r>
            <a:r>
              <a:rPr sz="1800" spc="-10" dirty="0">
                <a:latin typeface="Calibri"/>
                <a:cs typeface="Calibri"/>
              </a:rPr>
              <a:t>course,</a:t>
            </a:r>
            <a:r>
              <a:rPr sz="1800" spc="-20" dirty="0">
                <a:latin typeface="Calibri"/>
                <a:cs typeface="Calibri"/>
              </a:rPr>
              <a:t> </a:t>
            </a:r>
            <a:r>
              <a:rPr sz="1800" dirty="0">
                <a:latin typeface="Calibri"/>
                <a:cs typeface="Calibri"/>
              </a:rPr>
              <a:t>all</a:t>
            </a:r>
            <a:r>
              <a:rPr sz="1800" spc="-30" dirty="0">
                <a:latin typeface="Calibri"/>
                <a:cs typeface="Calibri"/>
              </a:rPr>
              <a:t> </a:t>
            </a:r>
            <a:r>
              <a:rPr sz="1800" dirty="0">
                <a:latin typeface="Calibri"/>
                <a:cs typeface="Calibri"/>
              </a:rPr>
              <a:t>students</a:t>
            </a:r>
            <a:r>
              <a:rPr sz="1800" spc="-20" dirty="0">
                <a:latin typeface="Calibri"/>
                <a:cs typeface="Calibri"/>
              </a:rPr>
              <a:t> </a:t>
            </a:r>
            <a:r>
              <a:rPr sz="1800" dirty="0">
                <a:latin typeface="Calibri"/>
                <a:cs typeface="Calibri"/>
              </a:rPr>
              <a:t>will</a:t>
            </a:r>
            <a:r>
              <a:rPr sz="1800" spc="-2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able</a:t>
            </a:r>
            <a:r>
              <a:rPr sz="1800" spc="-25" dirty="0">
                <a:latin typeface="Calibri"/>
                <a:cs typeface="Calibri"/>
              </a:rPr>
              <a:t> to:</a:t>
            </a:r>
            <a:endParaRPr sz="1800">
              <a:latin typeface="Calibri"/>
              <a:cs typeface="Calibri"/>
            </a:endParaRPr>
          </a:p>
          <a:p>
            <a:pPr marL="355600" marR="6350" indent="-342900">
              <a:lnSpc>
                <a:spcPct val="100000"/>
              </a:lnSpc>
              <a:buAutoNum type="arabicPeriod"/>
              <a:tabLst>
                <a:tab pos="355600" algn="l"/>
              </a:tabLst>
            </a:pPr>
            <a:r>
              <a:rPr sz="1800" dirty="0">
                <a:latin typeface="Calibri"/>
                <a:cs typeface="Calibri"/>
              </a:rPr>
              <a:t>Apply</a:t>
            </a:r>
            <a:r>
              <a:rPr sz="1800" spc="245" dirty="0">
                <a:latin typeface="Calibri"/>
                <a:cs typeface="Calibri"/>
              </a:rPr>
              <a:t> </a:t>
            </a:r>
            <a:r>
              <a:rPr sz="1800" dirty="0">
                <a:latin typeface="Calibri"/>
                <a:cs typeface="Calibri"/>
              </a:rPr>
              <a:t>fundamental</a:t>
            </a:r>
            <a:r>
              <a:rPr sz="1800" spc="254" dirty="0">
                <a:latin typeface="Calibri"/>
                <a:cs typeface="Calibri"/>
              </a:rPr>
              <a:t> </a:t>
            </a:r>
            <a:r>
              <a:rPr sz="1800" dirty="0">
                <a:latin typeface="Calibri"/>
                <a:cs typeface="Calibri"/>
              </a:rPr>
              <a:t>network</a:t>
            </a:r>
            <a:r>
              <a:rPr sz="1800" spc="250" dirty="0">
                <a:latin typeface="Calibri"/>
                <a:cs typeface="Calibri"/>
              </a:rPr>
              <a:t> </a:t>
            </a:r>
            <a:r>
              <a:rPr sz="1800" dirty="0">
                <a:latin typeface="Calibri"/>
                <a:cs typeface="Calibri"/>
              </a:rPr>
              <a:t>science</a:t>
            </a:r>
            <a:r>
              <a:rPr sz="1800" spc="245" dirty="0">
                <a:latin typeface="Calibri"/>
                <a:cs typeface="Calibri"/>
              </a:rPr>
              <a:t> </a:t>
            </a:r>
            <a:r>
              <a:rPr sz="1800" dirty="0">
                <a:latin typeface="Calibri"/>
                <a:cs typeface="Calibri"/>
              </a:rPr>
              <a:t>ideas</a:t>
            </a:r>
            <a:r>
              <a:rPr sz="1800" spc="250" dirty="0">
                <a:latin typeface="Calibri"/>
                <a:cs typeface="Calibri"/>
              </a:rPr>
              <a:t> </a:t>
            </a:r>
            <a:r>
              <a:rPr sz="1800" dirty="0">
                <a:latin typeface="Calibri"/>
                <a:cs typeface="Calibri"/>
              </a:rPr>
              <a:t>to</a:t>
            </a:r>
            <a:r>
              <a:rPr sz="1800" spc="260" dirty="0">
                <a:latin typeface="Calibri"/>
                <a:cs typeface="Calibri"/>
              </a:rPr>
              <a:t> </a:t>
            </a:r>
            <a:r>
              <a:rPr sz="1800" dirty="0">
                <a:latin typeface="Calibri"/>
                <a:cs typeface="Calibri"/>
              </a:rPr>
              <a:t>create</a:t>
            </a:r>
            <a:r>
              <a:rPr sz="1800" spc="254" dirty="0">
                <a:latin typeface="Calibri"/>
                <a:cs typeface="Calibri"/>
              </a:rPr>
              <a:t> </a:t>
            </a:r>
            <a:r>
              <a:rPr sz="1800" dirty="0">
                <a:latin typeface="Calibri"/>
                <a:cs typeface="Calibri"/>
              </a:rPr>
              <a:t>models</a:t>
            </a:r>
            <a:r>
              <a:rPr sz="1800" spc="260" dirty="0">
                <a:latin typeface="Calibri"/>
                <a:cs typeface="Calibri"/>
              </a:rPr>
              <a:t> </a:t>
            </a:r>
            <a:r>
              <a:rPr sz="1800" dirty="0">
                <a:latin typeface="Calibri"/>
                <a:cs typeface="Calibri"/>
              </a:rPr>
              <a:t>and</a:t>
            </a:r>
            <a:r>
              <a:rPr sz="1800" spc="250" dirty="0">
                <a:latin typeface="Calibri"/>
                <a:cs typeface="Calibri"/>
              </a:rPr>
              <a:t> </a:t>
            </a:r>
            <a:r>
              <a:rPr sz="1800" dirty="0">
                <a:latin typeface="Calibri"/>
                <a:cs typeface="Calibri"/>
              </a:rPr>
              <a:t>understand</a:t>
            </a:r>
            <a:r>
              <a:rPr sz="1800" spc="260" dirty="0">
                <a:latin typeface="Calibri"/>
                <a:cs typeface="Calibri"/>
              </a:rPr>
              <a:t> </a:t>
            </a:r>
            <a:r>
              <a:rPr sz="1800" dirty="0">
                <a:latin typeface="Calibri"/>
                <a:cs typeface="Calibri"/>
              </a:rPr>
              <a:t>dynamics</a:t>
            </a:r>
            <a:r>
              <a:rPr sz="1800" spc="245" dirty="0">
                <a:latin typeface="Calibri"/>
                <a:cs typeface="Calibri"/>
              </a:rPr>
              <a:t> </a:t>
            </a:r>
            <a:r>
              <a:rPr sz="1800" spc="-25" dirty="0">
                <a:latin typeface="Calibri"/>
                <a:cs typeface="Calibri"/>
              </a:rPr>
              <a:t>of </a:t>
            </a:r>
            <a:r>
              <a:rPr sz="1800" spc="-10" dirty="0">
                <a:latin typeface="Calibri"/>
                <a:cs typeface="Calibri"/>
              </a:rPr>
              <a:t>networked</a:t>
            </a:r>
            <a:r>
              <a:rPr sz="1800" spc="-65" dirty="0">
                <a:latin typeface="Calibri"/>
                <a:cs typeface="Calibri"/>
              </a:rPr>
              <a:t> </a:t>
            </a:r>
            <a:r>
              <a:rPr sz="1800" spc="-10" dirty="0">
                <a:latin typeface="Calibri"/>
                <a:cs typeface="Calibri"/>
              </a:rPr>
              <a:t>systems;</a:t>
            </a:r>
            <a:endParaRPr sz="1800">
              <a:latin typeface="Calibri"/>
              <a:cs typeface="Calibri"/>
            </a:endParaRPr>
          </a:p>
          <a:p>
            <a:pPr marL="354330" marR="8255" indent="-342265">
              <a:lnSpc>
                <a:spcPct val="100000"/>
              </a:lnSpc>
              <a:buAutoNum type="arabicPeriod"/>
              <a:tabLst>
                <a:tab pos="354330" algn="l"/>
                <a:tab pos="1385570" algn="l"/>
                <a:tab pos="3718560" algn="l"/>
                <a:tab pos="4156075" algn="l"/>
                <a:tab pos="6920865" algn="l"/>
              </a:tabLst>
            </a:pPr>
            <a:r>
              <a:rPr sz="1800" spc="-10" dirty="0">
                <a:latin typeface="Calibri"/>
                <a:cs typeface="Calibri"/>
              </a:rPr>
              <a:t>Compare,</a:t>
            </a:r>
            <a:r>
              <a:rPr sz="1800" dirty="0">
                <a:latin typeface="Calibri"/>
                <a:cs typeface="Calibri"/>
              </a:rPr>
              <a:t>	contrast,</a:t>
            </a:r>
            <a:r>
              <a:rPr sz="1800" spc="40" dirty="0">
                <a:latin typeface="Calibri"/>
                <a:cs typeface="Calibri"/>
              </a:rPr>
              <a:t>  </a:t>
            </a:r>
            <a:r>
              <a:rPr sz="1800" dirty="0">
                <a:latin typeface="Calibri"/>
                <a:cs typeface="Calibri"/>
              </a:rPr>
              <a:t>and</a:t>
            </a:r>
            <a:r>
              <a:rPr sz="1800" spc="45" dirty="0">
                <a:latin typeface="Calibri"/>
                <a:cs typeface="Calibri"/>
              </a:rPr>
              <a:t>  </a:t>
            </a:r>
            <a:r>
              <a:rPr sz="1800" spc="-10" dirty="0">
                <a:latin typeface="Calibri"/>
                <a:cs typeface="Calibri"/>
              </a:rPr>
              <a:t>describe</a:t>
            </a:r>
            <a:r>
              <a:rPr sz="1800" dirty="0">
                <a:latin typeface="Calibri"/>
                <a:cs typeface="Calibri"/>
              </a:rPr>
              <a:t>	</a:t>
            </a:r>
            <a:r>
              <a:rPr sz="1800" spc="-25" dirty="0">
                <a:latin typeface="Calibri"/>
                <a:cs typeface="Calibri"/>
              </a:rPr>
              <a:t>the</a:t>
            </a:r>
            <a:r>
              <a:rPr sz="1800" dirty="0">
                <a:latin typeface="Calibri"/>
                <a:cs typeface="Calibri"/>
              </a:rPr>
              <a:t>	similarities</a:t>
            </a:r>
            <a:r>
              <a:rPr sz="1800" spc="65" dirty="0">
                <a:latin typeface="Calibri"/>
                <a:cs typeface="Calibri"/>
              </a:rPr>
              <a:t>  </a:t>
            </a:r>
            <a:r>
              <a:rPr sz="1800" dirty="0">
                <a:latin typeface="Calibri"/>
                <a:cs typeface="Calibri"/>
              </a:rPr>
              <a:t>and</a:t>
            </a:r>
            <a:r>
              <a:rPr sz="1800" spc="75" dirty="0">
                <a:latin typeface="Calibri"/>
                <a:cs typeface="Calibri"/>
              </a:rPr>
              <a:t>  </a:t>
            </a:r>
            <a:r>
              <a:rPr sz="1800" spc="-10" dirty="0">
                <a:latin typeface="Calibri"/>
                <a:cs typeface="Calibri"/>
              </a:rPr>
              <a:t>differences</a:t>
            </a:r>
            <a:r>
              <a:rPr sz="1800" dirty="0">
                <a:latin typeface="Calibri"/>
                <a:cs typeface="Calibri"/>
              </a:rPr>
              <a:t>	of</a:t>
            </a:r>
            <a:r>
              <a:rPr sz="1800" spc="50" dirty="0">
                <a:latin typeface="Calibri"/>
                <a:cs typeface="Calibri"/>
              </a:rPr>
              <a:t>  </a:t>
            </a:r>
            <a:r>
              <a:rPr sz="1800" dirty="0">
                <a:latin typeface="Calibri"/>
                <a:cs typeface="Calibri"/>
              </a:rPr>
              <a:t>different</a:t>
            </a:r>
            <a:r>
              <a:rPr sz="1800" spc="55" dirty="0">
                <a:latin typeface="Calibri"/>
                <a:cs typeface="Calibri"/>
              </a:rPr>
              <a:t>  </a:t>
            </a:r>
            <a:r>
              <a:rPr sz="1800" dirty="0">
                <a:latin typeface="Calibri"/>
                <a:cs typeface="Calibri"/>
              </a:rPr>
              <a:t>kinds</a:t>
            </a:r>
            <a:r>
              <a:rPr sz="1800" spc="50" dirty="0">
                <a:latin typeface="Calibri"/>
                <a:cs typeface="Calibri"/>
              </a:rPr>
              <a:t>  </a:t>
            </a:r>
            <a:r>
              <a:rPr sz="1800" spc="-25" dirty="0">
                <a:latin typeface="Calibri"/>
                <a:cs typeface="Calibri"/>
              </a:rPr>
              <a:t>of </a:t>
            </a:r>
            <a:r>
              <a:rPr sz="1800" spc="-10" dirty="0">
                <a:latin typeface="Calibri"/>
                <a:cs typeface="Calibri"/>
              </a:rPr>
              <a:t>networks</a:t>
            </a:r>
            <a:r>
              <a:rPr sz="1800" spc="-45" dirty="0">
                <a:latin typeface="Calibri"/>
                <a:cs typeface="Calibri"/>
              </a:rPr>
              <a:t> </a:t>
            </a:r>
            <a:r>
              <a:rPr sz="1800" dirty="0">
                <a:latin typeface="Calibri"/>
                <a:cs typeface="Calibri"/>
              </a:rPr>
              <a:t>and</a:t>
            </a:r>
            <a:r>
              <a:rPr sz="1800" spc="-40" dirty="0">
                <a:latin typeface="Calibri"/>
                <a:cs typeface="Calibri"/>
              </a:rPr>
              <a:t> </a:t>
            </a:r>
            <a:r>
              <a:rPr sz="1800" dirty="0">
                <a:latin typeface="Calibri"/>
                <a:cs typeface="Calibri"/>
              </a:rPr>
              <a:t>processes</a:t>
            </a:r>
            <a:r>
              <a:rPr sz="1800" spc="-35" dirty="0">
                <a:latin typeface="Calibri"/>
                <a:cs typeface="Calibri"/>
              </a:rPr>
              <a:t> </a:t>
            </a:r>
            <a:r>
              <a:rPr sz="1800" dirty="0">
                <a:latin typeface="Calibri"/>
                <a:cs typeface="Calibri"/>
              </a:rPr>
              <a:t>modeled</a:t>
            </a:r>
            <a:r>
              <a:rPr sz="1800" spc="-30" dirty="0">
                <a:latin typeface="Calibri"/>
                <a:cs typeface="Calibri"/>
              </a:rPr>
              <a:t> </a:t>
            </a:r>
            <a:r>
              <a:rPr sz="1800" dirty="0">
                <a:latin typeface="Calibri"/>
                <a:cs typeface="Calibri"/>
              </a:rPr>
              <a:t>on</a:t>
            </a:r>
            <a:r>
              <a:rPr sz="1800" spc="-35" dirty="0">
                <a:latin typeface="Calibri"/>
                <a:cs typeface="Calibri"/>
              </a:rPr>
              <a:t> </a:t>
            </a:r>
            <a:r>
              <a:rPr sz="1800" spc="-10" dirty="0">
                <a:latin typeface="Calibri"/>
                <a:cs typeface="Calibri"/>
              </a:rPr>
              <a:t>networks;</a:t>
            </a:r>
            <a:endParaRPr sz="1800">
              <a:latin typeface="Calibri"/>
              <a:cs typeface="Calibri"/>
            </a:endParaRPr>
          </a:p>
          <a:p>
            <a:pPr marL="354965" marR="6350" indent="-342900">
              <a:lnSpc>
                <a:spcPct val="100000"/>
              </a:lnSpc>
              <a:buAutoNum type="arabicPeriod"/>
              <a:tabLst>
                <a:tab pos="354965" algn="l"/>
              </a:tabLst>
            </a:pPr>
            <a:r>
              <a:rPr sz="1800" dirty="0">
                <a:latin typeface="Calibri"/>
                <a:cs typeface="Calibri"/>
              </a:rPr>
              <a:t>Critique</a:t>
            </a:r>
            <a:r>
              <a:rPr sz="1800" spc="90" dirty="0">
                <a:latin typeface="Calibri"/>
                <a:cs typeface="Calibri"/>
              </a:rPr>
              <a:t> </a:t>
            </a:r>
            <a:r>
              <a:rPr sz="1800" dirty="0">
                <a:latin typeface="Calibri"/>
                <a:cs typeface="Calibri"/>
              </a:rPr>
              <a:t>the</a:t>
            </a:r>
            <a:r>
              <a:rPr sz="1800" spc="90" dirty="0">
                <a:latin typeface="Calibri"/>
                <a:cs typeface="Calibri"/>
              </a:rPr>
              <a:t> </a:t>
            </a:r>
            <a:r>
              <a:rPr sz="1800" dirty="0">
                <a:latin typeface="Calibri"/>
                <a:cs typeface="Calibri"/>
              </a:rPr>
              <a:t>strengths</a:t>
            </a:r>
            <a:r>
              <a:rPr sz="1800" spc="95" dirty="0">
                <a:latin typeface="Calibri"/>
                <a:cs typeface="Calibri"/>
              </a:rPr>
              <a:t> </a:t>
            </a:r>
            <a:r>
              <a:rPr sz="1800" dirty="0">
                <a:latin typeface="Calibri"/>
                <a:cs typeface="Calibri"/>
              </a:rPr>
              <a:t>and</a:t>
            </a:r>
            <a:r>
              <a:rPr sz="1800" spc="100" dirty="0">
                <a:latin typeface="Calibri"/>
                <a:cs typeface="Calibri"/>
              </a:rPr>
              <a:t> </a:t>
            </a:r>
            <a:r>
              <a:rPr sz="1800" dirty="0">
                <a:latin typeface="Calibri"/>
                <a:cs typeface="Calibri"/>
              </a:rPr>
              <a:t>weaknesses</a:t>
            </a:r>
            <a:r>
              <a:rPr sz="1800" spc="90" dirty="0">
                <a:latin typeface="Calibri"/>
                <a:cs typeface="Calibri"/>
              </a:rPr>
              <a:t> </a:t>
            </a:r>
            <a:r>
              <a:rPr sz="1800" dirty="0">
                <a:latin typeface="Calibri"/>
                <a:cs typeface="Calibri"/>
              </a:rPr>
              <a:t>of</a:t>
            </a:r>
            <a:r>
              <a:rPr sz="1800" spc="95" dirty="0">
                <a:latin typeface="Calibri"/>
                <a:cs typeface="Calibri"/>
              </a:rPr>
              <a:t> </a:t>
            </a:r>
            <a:r>
              <a:rPr sz="1800" dirty="0">
                <a:latin typeface="Calibri"/>
                <a:cs typeface="Calibri"/>
              </a:rPr>
              <a:t>each</a:t>
            </a:r>
            <a:r>
              <a:rPr sz="1800" spc="95" dirty="0">
                <a:latin typeface="Calibri"/>
                <a:cs typeface="Calibri"/>
              </a:rPr>
              <a:t> </a:t>
            </a:r>
            <a:r>
              <a:rPr sz="1800" dirty="0">
                <a:latin typeface="Calibri"/>
                <a:cs typeface="Calibri"/>
              </a:rPr>
              <a:t>of</a:t>
            </a:r>
            <a:r>
              <a:rPr sz="1800" spc="95" dirty="0">
                <a:latin typeface="Calibri"/>
                <a:cs typeface="Calibri"/>
              </a:rPr>
              <a:t> </a:t>
            </a:r>
            <a:r>
              <a:rPr sz="1800" dirty="0">
                <a:latin typeface="Calibri"/>
                <a:cs typeface="Calibri"/>
              </a:rPr>
              <a:t>the</a:t>
            </a:r>
            <a:r>
              <a:rPr sz="1800" spc="95" dirty="0">
                <a:latin typeface="Calibri"/>
                <a:cs typeface="Calibri"/>
              </a:rPr>
              <a:t> </a:t>
            </a:r>
            <a:r>
              <a:rPr sz="1800" dirty="0">
                <a:latin typeface="Calibri"/>
                <a:cs typeface="Calibri"/>
              </a:rPr>
              <a:t>models</a:t>
            </a:r>
            <a:r>
              <a:rPr sz="1800" spc="90" dirty="0">
                <a:latin typeface="Calibri"/>
                <a:cs typeface="Calibri"/>
              </a:rPr>
              <a:t> </a:t>
            </a:r>
            <a:r>
              <a:rPr sz="1800" dirty="0">
                <a:latin typeface="Calibri"/>
                <a:cs typeface="Calibri"/>
              </a:rPr>
              <a:t>and</a:t>
            </a:r>
            <a:r>
              <a:rPr sz="1800" spc="90" dirty="0">
                <a:latin typeface="Calibri"/>
                <a:cs typeface="Calibri"/>
              </a:rPr>
              <a:t> </a:t>
            </a:r>
            <a:r>
              <a:rPr sz="1800" dirty="0">
                <a:latin typeface="Calibri"/>
                <a:cs typeface="Calibri"/>
              </a:rPr>
              <a:t>types</a:t>
            </a:r>
            <a:r>
              <a:rPr sz="1800" spc="95" dirty="0">
                <a:latin typeface="Calibri"/>
                <a:cs typeface="Calibri"/>
              </a:rPr>
              <a:t> </a:t>
            </a:r>
            <a:r>
              <a:rPr sz="1800" dirty="0">
                <a:latin typeface="Calibri"/>
                <a:cs typeface="Calibri"/>
              </a:rPr>
              <a:t>of</a:t>
            </a:r>
            <a:r>
              <a:rPr sz="1800" spc="95" dirty="0">
                <a:latin typeface="Calibri"/>
                <a:cs typeface="Calibri"/>
              </a:rPr>
              <a:t> </a:t>
            </a:r>
            <a:r>
              <a:rPr sz="1800" dirty="0">
                <a:latin typeface="Calibri"/>
                <a:cs typeface="Calibri"/>
              </a:rPr>
              <a:t>networks</a:t>
            </a:r>
            <a:r>
              <a:rPr sz="1800" spc="85" dirty="0">
                <a:latin typeface="Calibri"/>
                <a:cs typeface="Calibri"/>
              </a:rPr>
              <a:t> </a:t>
            </a:r>
            <a:r>
              <a:rPr sz="1800" spc="-10" dirty="0">
                <a:latin typeface="Calibri"/>
                <a:cs typeface="Calibri"/>
              </a:rPr>
              <a:t>based </a:t>
            </a:r>
            <a:r>
              <a:rPr sz="1800" dirty="0">
                <a:latin typeface="Calibri"/>
                <a:cs typeface="Calibri"/>
              </a:rPr>
              <a:t>on</a:t>
            </a:r>
            <a:r>
              <a:rPr sz="1800" spc="-45" dirty="0">
                <a:latin typeface="Calibri"/>
                <a:cs typeface="Calibri"/>
              </a:rPr>
              <a:t> </a:t>
            </a:r>
            <a:r>
              <a:rPr sz="1800" dirty="0">
                <a:latin typeface="Calibri"/>
                <a:cs typeface="Calibri"/>
              </a:rPr>
              <a:t>them</a:t>
            </a:r>
            <a:r>
              <a:rPr sz="1800" spc="-35" dirty="0">
                <a:latin typeface="Calibri"/>
                <a:cs typeface="Calibri"/>
              </a:rPr>
              <a:t> </a:t>
            </a:r>
            <a:r>
              <a:rPr sz="1800" dirty="0">
                <a:latin typeface="Calibri"/>
                <a:cs typeface="Calibri"/>
              </a:rPr>
              <a:t>and</a:t>
            </a:r>
            <a:r>
              <a:rPr sz="1800" spc="-40" dirty="0">
                <a:latin typeface="Calibri"/>
                <a:cs typeface="Calibri"/>
              </a:rPr>
              <a:t> </a:t>
            </a:r>
            <a:r>
              <a:rPr sz="1800" dirty="0">
                <a:latin typeface="Calibri"/>
                <a:cs typeface="Calibri"/>
              </a:rPr>
              <a:t>these</a:t>
            </a:r>
            <a:r>
              <a:rPr sz="1800" spc="-35" dirty="0">
                <a:latin typeface="Calibri"/>
                <a:cs typeface="Calibri"/>
              </a:rPr>
              <a:t> </a:t>
            </a:r>
            <a:r>
              <a:rPr sz="1800" dirty="0">
                <a:latin typeface="Calibri"/>
                <a:cs typeface="Calibri"/>
              </a:rPr>
              <a:t>network</a:t>
            </a:r>
            <a:r>
              <a:rPr sz="1800" spc="-45" dirty="0">
                <a:latin typeface="Calibri"/>
                <a:cs typeface="Calibri"/>
              </a:rPr>
              <a:t> </a:t>
            </a:r>
            <a:r>
              <a:rPr sz="1800" dirty="0">
                <a:latin typeface="Calibri"/>
                <a:cs typeface="Calibri"/>
              </a:rPr>
              <a:t>types</a:t>
            </a:r>
            <a:r>
              <a:rPr sz="1800" spc="-45" dirty="0">
                <a:latin typeface="Calibri"/>
                <a:cs typeface="Calibri"/>
              </a:rPr>
              <a:t> </a:t>
            </a:r>
            <a:r>
              <a:rPr sz="1800" spc="-10" dirty="0">
                <a:latin typeface="Calibri"/>
                <a:cs typeface="Calibri"/>
              </a:rPr>
              <a:t>performance</a:t>
            </a:r>
            <a:r>
              <a:rPr sz="1800" spc="-40" dirty="0">
                <a:latin typeface="Calibri"/>
                <a:cs typeface="Calibri"/>
              </a:rPr>
              <a:t> </a:t>
            </a:r>
            <a:r>
              <a:rPr sz="1800" dirty="0">
                <a:latin typeface="Calibri"/>
                <a:cs typeface="Calibri"/>
              </a:rPr>
              <a:t>in</a:t>
            </a:r>
            <a:r>
              <a:rPr sz="1800" spc="-45" dirty="0">
                <a:latin typeface="Calibri"/>
                <a:cs typeface="Calibri"/>
              </a:rPr>
              <a:t> </a:t>
            </a:r>
            <a:r>
              <a:rPr sz="1800" dirty="0">
                <a:latin typeface="Calibri"/>
                <a:cs typeface="Calibri"/>
              </a:rPr>
              <a:t>diverse</a:t>
            </a:r>
            <a:r>
              <a:rPr sz="1800" spc="-45" dirty="0">
                <a:latin typeface="Calibri"/>
                <a:cs typeface="Calibri"/>
              </a:rPr>
              <a:t> </a:t>
            </a:r>
            <a:r>
              <a:rPr sz="1800" dirty="0">
                <a:latin typeface="Calibri"/>
                <a:cs typeface="Calibri"/>
              </a:rPr>
              <a:t>network</a:t>
            </a:r>
            <a:r>
              <a:rPr sz="1800" spc="-45" dirty="0">
                <a:latin typeface="Calibri"/>
                <a:cs typeface="Calibri"/>
              </a:rPr>
              <a:t> </a:t>
            </a:r>
            <a:r>
              <a:rPr sz="1800" dirty="0">
                <a:latin typeface="Calibri"/>
                <a:cs typeface="Calibri"/>
              </a:rPr>
              <a:t>science</a:t>
            </a:r>
            <a:r>
              <a:rPr sz="1800" spc="-35" dirty="0">
                <a:latin typeface="Calibri"/>
                <a:cs typeface="Calibri"/>
              </a:rPr>
              <a:t> </a:t>
            </a:r>
            <a:r>
              <a:rPr sz="1800" spc="-10" dirty="0">
                <a:latin typeface="Calibri"/>
                <a:cs typeface="Calibri"/>
              </a:rPr>
              <a:t>applications;</a:t>
            </a:r>
            <a:endParaRPr sz="1800">
              <a:latin typeface="Calibri"/>
              <a:cs typeface="Calibri"/>
            </a:endParaRPr>
          </a:p>
          <a:p>
            <a:pPr marL="354965" marR="6350" indent="-342900">
              <a:lnSpc>
                <a:spcPct val="100000"/>
              </a:lnSpc>
              <a:buAutoNum type="arabicPeriod"/>
              <a:tabLst>
                <a:tab pos="354965" algn="l"/>
              </a:tabLst>
            </a:pPr>
            <a:r>
              <a:rPr sz="1800" spc="-10" dirty="0">
                <a:latin typeface="Calibri"/>
                <a:cs typeface="Calibri"/>
              </a:rPr>
              <a:t>Understand</a:t>
            </a:r>
            <a:r>
              <a:rPr sz="1800" spc="-30"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principles</a:t>
            </a:r>
            <a:r>
              <a:rPr sz="1800" spc="-25"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applying</a:t>
            </a:r>
            <a:r>
              <a:rPr sz="1800" spc="-30" dirty="0">
                <a:latin typeface="Calibri"/>
                <a:cs typeface="Calibri"/>
              </a:rPr>
              <a:t> </a:t>
            </a:r>
            <a:r>
              <a:rPr sz="1800" dirty="0">
                <a:latin typeface="Calibri"/>
                <a:cs typeface="Calibri"/>
              </a:rPr>
              <a:t>network</a:t>
            </a:r>
            <a:r>
              <a:rPr sz="1800" spc="-35" dirty="0">
                <a:latin typeface="Calibri"/>
                <a:cs typeface="Calibri"/>
              </a:rPr>
              <a:t> </a:t>
            </a:r>
            <a:r>
              <a:rPr sz="1800" dirty="0">
                <a:latin typeface="Calibri"/>
                <a:cs typeface="Calibri"/>
              </a:rPr>
              <a:t>science</a:t>
            </a:r>
            <a:r>
              <a:rPr sz="1800" spc="-2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disciplinary</a:t>
            </a:r>
            <a:r>
              <a:rPr sz="1800" spc="-35" dirty="0">
                <a:latin typeface="Calibri"/>
                <a:cs typeface="Calibri"/>
              </a:rPr>
              <a:t> </a:t>
            </a:r>
            <a:r>
              <a:rPr sz="1800" dirty="0">
                <a:latin typeface="Calibri"/>
                <a:cs typeface="Calibri"/>
              </a:rPr>
              <a:t>science</a:t>
            </a:r>
            <a:r>
              <a:rPr sz="1800" spc="-25"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design</a:t>
            </a:r>
            <a:r>
              <a:rPr sz="1800" spc="-25" dirty="0">
                <a:latin typeface="Calibri"/>
                <a:cs typeface="Calibri"/>
              </a:rPr>
              <a:t> and </a:t>
            </a:r>
            <a:r>
              <a:rPr sz="1800" dirty="0">
                <a:latin typeface="Calibri"/>
                <a:cs typeface="Calibri"/>
              </a:rPr>
              <a:t>set</a:t>
            </a:r>
            <a:r>
              <a:rPr sz="1800" spc="-35" dirty="0">
                <a:latin typeface="Calibri"/>
                <a:cs typeface="Calibri"/>
              </a:rPr>
              <a:t> </a:t>
            </a:r>
            <a:r>
              <a:rPr sz="1800" dirty="0">
                <a:latin typeface="Calibri"/>
                <a:cs typeface="Calibri"/>
              </a:rPr>
              <a:t>up</a:t>
            </a:r>
            <a:r>
              <a:rPr sz="1800" spc="-35" dirty="0">
                <a:latin typeface="Calibri"/>
                <a:cs typeface="Calibri"/>
              </a:rPr>
              <a:t> </a:t>
            </a:r>
            <a:r>
              <a:rPr sz="1800" dirty="0">
                <a:latin typeface="Calibri"/>
                <a:cs typeface="Calibri"/>
              </a:rPr>
              <a:t>basic</a:t>
            </a:r>
            <a:r>
              <a:rPr sz="1800" spc="-30" dirty="0">
                <a:latin typeface="Calibri"/>
                <a:cs typeface="Calibri"/>
              </a:rPr>
              <a:t> </a:t>
            </a:r>
            <a:r>
              <a:rPr sz="1800" dirty="0">
                <a:latin typeface="Calibri"/>
                <a:cs typeface="Calibri"/>
              </a:rPr>
              <a:t>models</a:t>
            </a:r>
            <a:r>
              <a:rPr sz="1800" spc="-35" dirty="0">
                <a:latin typeface="Calibri"/>
                <a:cs typeface="Calibri"/>
              </a:rPr>
              <a:t> </a:t>
            </a:r>
            <a:r>
              <a:rPr sz="1800" dirty="0">
                <a:latin typeface="Calibri"/>
                <a:cs typeface="Calibri"/>
              </a:rPr>
              <a:t>for</a:t>
            </a:r>
            <a:r>
              <a:rPr sz="1800" spc="-35" dirty="0">
                <a:latin typeface="Calibri"/>
                <a:cs typeface="Calibri"/>
              </a:rPr>
              <a:t> </a:t>
            </a:r>
            <a:r>
              <a:rPr sz="1800" dirty="0">
                <a:latin typeface="Calibri"/>
                <a:cs typeface="Calibri"/>
              </a:rPr>
              <a:t>some</a:t>
            </a:r>
            <a:r>
              <a:rPr sz="1800" spc="-35" dirty="0">
                <a:latin typeface="Calibri"/>
                <a:cs typeface="Calibri"/>
              </a:rPr>
              <a:t> </a:t>
            </a:r>
            <a:r>
              <a:rPr sz="1800" dirty="0">
                <a:latin typeface="Calibri"/>
                <a:cs typeface="Calibri"/>
              </a:rPr>
              <a:t>specific</a:t>
            </a:r>
            <a:r>
              <a:rPr sz="1800" spc="-30" dirty="0">
                <a:latin typeface="Calibri"/>
                <a:cs typeface="Calibri"/>
              </a:rPr>
              <a:t> </a:t>
            </a:r>
            <a:r>
              <a:rPr sz="1800" spc="-10" dirty="0">
                <a:latin typeface="Calibri"/>
                <a:cs typeface="Calibri"/>
              </a:rPr>
              <a:t>applications.</a:t>
            </a:r>
            <a:endParaRPr sz="1800">
              <a:latin typeface="Calibri"/>
              <a:cs typeface="Calibri"/>
            </a:endParaRPr>
          </a:p>
          <a:p>
            <a:pPr marL="469265">
              <a:lnSpc>
                <a:spcPct val="100000"/>
              </a:lnSpc>
              <a:spcBef>
                <a:spcPts val="2160"/>
              </a:spcBef>
            </a:pPr>
            <a:r>
              <a:rPr sz="1800" b="1" spc="-10" dirty="0">
                <a:latin typeface="Calibri"/>
                <a:cs typeface="Calibri"/>
              </a:rPr>
              <a:t>Additionally,</a:t>
            </a:r>
            <a:r>
              <a:rPr sz="1800" b="1" spc="-45" dirty="0">
                <a:latin typeface="Calibri"/>
                <a:cs typeface="Calibri"/>
              </a:rPr>
              <a:t> </a:t>
            </a:r>
            <a:r>
              <a:rPr sz="1800" b="1" spc="-10" dirty="0">
                <a:latin typeface="Calibri"/>
                <a:cs typeface="Calibri"/>
              </a:rPr>
              <a:t>graduate</a:t>
            </a:r>
            <a:r>
              <a:rPr sz="1800" b="1" spc="-25" dirty="0">
                <a:latin typeface="Calibri"/>
                <a:cs typeface="Calibri"/>
              </a:rPr>
              <a:t> </a:t>
            </a:r>
            <a:r>
              <a:rPr sz="1800" b="1" dirty="0">
                <a:latin typeface="Calibri"/>
                <a:cs typeface="Calibri"/>
              </a:rPr>
              <a:t>students</a:t>
            </a:r>
            <a:r>
              <a:rPr sz="1800" b="1" spc="-35" dirty="0">
                <a:latin typeface="Calibri"/>
                <a:cs typeface="Calibri"/>
              </a:rPr>
              <a:t> </a:t>
            </a:r>
            <a:r>
              <a:rPr sz="1800" b="1" dirty="0">
                <a:latin typeface="Calibri"/>
                <a:cs typeface="Calibri"/>
              </a:rPr>
              <a:t>will</a:t>
            </a:r>
            <a:r>
              <a:rPr sz="1800" b="1" spc="-20" dirty="0">
                <a:latin typeface="Calibri"/>
                <a:cs typeface="Calibri"/>
              </a:rPr>
              <a:t> </a:t>
            </a:r>
            <a:r>
              <a:rPr sz="1800" b="1" dirty="0">
                <a:latin typeface="Calibri"/>
                <a:cs typeface="Calibri"/>
              </a:rPr>
              <a:t>also</a:t>
            </a:r>
            <a:r>
              <a:rPr sz="1800" b="1" spc="-35" dirty="0">
                <a:latin typeface="Calibri"/>
                <a:cs typeface="Calibri"/>
              </a:rPr>
              <a:t> </a:t>
            </a:r>
            <a:r>
              <a:rPr sz="1800" b="1" dirty="0">
                <a:latin typeface="Calibri"/>
                <a:cs typeface="Calibri"/>
              </a:rPr>
              <a:t>be</a:t>
            </a:r>
            <a:r>
              <a:rPr sz="1800" b="1" spc="-20" dirty="0">
                <a:latin typeface="Calibri"/>
                <a:cs typeface="Calibri"/>
              </a:rPr>
              <a:t> </a:t>
            </a:r>
            <a:r>
              <a:rPr sz="1800" b="1" dirty="0">
                <a:latin typeface="Calibri"/>
                <a:cs typeface="Calibri"/>
              </a:rPr>
              <a:t>able</a:t>
            </a:r>
            <a:r>
              <a:rPr sz="1800" b="1" spc="-25" dirty="0">
                <a:latin typeface="Calibri"/>
                <a:cs typeface="Calibri"/>
              </a:rPr>
              <a:t> to:</a:t>
            </a:r>
            <a:endParaRPr sz="1800">
              <a:latin typeface="Calibri"/>
              <a:cs typeface="Calibri"/>
            </a:endParaRPr>
          </a:p>
          <a:p>
            <a:pPr marL="354965" marR="5080" lvl="1" indent="-342900">
              <a:lnSpc>
                <a:spcPct val="100000"/>
              </a:lnSpc>
              <a:spcBef>
                <a:spcPts val="2160"/>
              </a:spcBef>
              <a:buAutoNum type="arabicPeriod"/>
              <a:tabLst>
                <a:tab pos="356235" algn="l"/>
              </a:tabLst>
            </a:pPr>
            <a:r>
              <a:rPr sz="1800" dirty="0">
                <a:latin typeface="Calibri"/>
                <a:cs typeface="Calibri"/>
              </a:rPr>
              <a:t>Read,</a:t>
            </a:r>
            <a:r>
              <a:rPr sz="1800" spc="200" dirty="0">
                <a:latin typeface="Calibri"/>
                <a:cs typeface="Calibri"/>
              </a:rPr>
              <a:t> </a:t>
            </a:r>
            <a:r>
              <a:rPr sz="1800" dirty="0">
                <a:latin typeface="Calibri"/>
                <a:cs typeface="Calibri"/>
              </a:rPr>
              <a:t>analyze,</a:t>
            </a:r>
            <a:r>
              <a:rPr sz="1800" spc="204" dirty="0">
                <a:latin typeface="Calibri"/>
                <a:cs typeface="Calibri"/>
              </a:rPr>
              <a:t> </a:t>
            </a:r>
            <a:r>
              <a:rPr sz="1800" dirty="0">
                <a:latin typeface="Calibri"/>
                <a:cs typeface="Calibri"/>
              </a:rPr>
              <a:t>and</a:t>
            </a:r>
            <a:r>
              <a:rPr sz="1800" spc="200" dirty="0">
                <a:latin typeface="Calibri"/>
                <a:cs typeface="Calibri"/>
              </a:rPr>
              <a:t> </a:t>
            </a:r>
            <a:r>
              <a:rPr sz="1800" dirty="0">
                <a:latin typeface="Calibri"/>
                <a:cs typeface="Calibri"/>
              </a:rPr>
              <a:t>critique</a:t>
            </a:r>
            <a:r>
              <a:rPr sz="1800" spc="204" dirty="0">
                <a:latin typeface="Calibri"/>
                <a:cs typeface="Calibri"/>
              </a:rPr>
              <a:t> </a:t>
            </a:r>
            <a:r>
              <a:rPr sz="1800" dirty="0">
                <a:latin typeface="Calibri"/>
                <a:cs typeface="Calibri"/>
              </a:rPr>
              <a:t>published</a:t>
            </a:r>
            <a:r>
              <a:rPr sz="1800" spc="210" dirty="0">
                <a:latin typeface="Calibri"/>
                <a:cs typeface="Calibri"/>
              </a:rPr>
              <a:t> </a:t>
            </a:r>
            <a:r>
              <a:rPr sz="1800" dirty="0">
                <a:latin typeface="Calibri"/>
                <a:cs typeface="Calibri"/>
              </a:rPr>
              <a:t>literature</a:t>
            </a:r>
            <a:r>
              <a:rPr sz="1800" spc="195" dirty="0">
                <a:latin typeface="Calibri"/>
                <a:cs typeface="Calibri"/>
              </a:rPr>
              <a:t> </a:t>
            </a:r>
            <a:r>
              <a:rPr sz="1800" dirty="0">
                <a:latin typeface="Calibri"/>
                <a:cs typeface="Calibri"/>
              </a:rPr>
              <a:t>in</a:t>
            </a:r>
            <a:r>
              <a:rPr sz="1800" spc="204" dirty="0">
                <a:latin typeface="Calibri"/>
                <a:cs typeface="Calibri"/>
              </a:rPr>
              <a:t> </a:t>
            </a:r>
            <a:r>
              <a:rPr sz="1800" dirty="0">
                <a:latin typeface="Calibri"/>
                <a:cs typeface="Calibri"/>
              </a:rPr>
              <a:t>the</a:t>
            </a:r>
            <a:r>
              <a:rPr sz="1800" spc="204" dirty="0">
                <a:latin typeface="Calibri"/>
                <a:cs typeface="Calibri"/>
              </a:rPr>
              <a:t> </a:t>
            </a:r>
            <a:r>
              <a:rPr sz="1800" dirty="0">
                <a:latin typeface="Calibri"/>
                <a:cs typeface="Calibri"/>
              </a:rPr>
              <a:t>field</a:t>
            </a:r>
            <a:r>
              <a:rPr sz="1800" spc="204" dirty="0">
                <a:latin typeface="Calibri"/>
                <a:cs typeface="Calibri"/>
              </a:rPr>
              <a:t> </a:t>
            </a:r>
            <a:r>
              <a:rPr sz="1800" dirty="0">
                <a:latin typeface="Calibri"/>
                <a:cs typeface="Calibri"/>
              </a:rPr>
              <a:t>of</a:t>
            </a:r>
            <a:r>
              <a:rPr sz="1800" spc="204" dirty="0">
                <a:latin typeface="Calibri"/>
                <a:cs typeface="Calibri"/>
              </a:rPr>
              <a:t> </a:t>
            </a:r>
            <a:r>
              <a:rPr sz="1800" dirty="0">
                <a:latin typeface="Calibri"/>
                <a:cs typeface="Calibri"/>
              </a:rPr>
              <a:t>network</a:t>
            </a:r>
            <a:r>
              <a:rPr sz="1800" spc="195" dirty="0">
                <a:latin typeface="Calibri"/>
                <a:cs typeface="Calibri"/>
              </a:rPr>
              <a:t> </a:t>
            </a:r>
            <a:r>
              <a:rPr sz="1800" dirty="0">
                <a:latin typeface="Calibri"/>
                <a:cs typeface="Calibri"/>
              </a:rPr>
              <a:t>science</a:t>
            </a:r>
            <a:r>
              <a:rPr sz="1800" spc="195" dirty="0">
                <a:latin typeface="Calibri"/>
                <a:cs typeface="Calibri"/>
              </a:rPr>
              <a:t> </a:t>
            </a:r>
            <a:r>
              <a:rPr sz="1800" dirty="0">
                <a:latin typeface="Calibri"/>
                <a:cs typeface="Calibri"/>
              </a:rPr>
              <a:t>and</a:t>
            </a:r>
            <a:r>
              <a:rPr sz="1800" spc="200" dirty="0">
                <a:latin typeface="Calibri"/>
                <a:cs typeface="Calibri"/>
              </a:rPr>
              <a:t> </a:t>
            </a:r>
            <a:r>
              <a:rPr sz="1800" spc="-10" dirty="0">
                <a:latin typeface="Calibri"/>
                <a:cs typeface="Calibri"/>
              </a:rPr>
              <a:t>social 	networks;</a:t>
            </a:r>
            <a:endParaRPr sz="1800">
              <a:latin typeface="Calibri"/>
              <a:cs typeface="Calibri"/>
            </a:endParaRPr>
          </a:p>
          <a:p>
            <a:pPr marL="354965" lvl="1" indent="-342265">
              <a:lnSpc>
                <a:spcPct val="100000"/>
              </a:lnSpc>
              <a:buAutoNum type="arabicPeriod"/>
              <a:tabLst>
                <a:tab pos="354965" algn="l"/>
              </a:tabLst>
            </a:pPr>
            <a:r>
              <a:rPr sz="1800" dirty="0">
                <a:latin typeface="Calibri"/>
                <a:cs typeface="Calibri"/>
              </a:rPr>
              <a:t>Assess</a:t>
            </a:r>
            <a:r>
              <a:rPr sz="1800" spc="-50" dirty="0">
                <a:latin typeface="Calibri"/>
                <a:cs typeface="Calibri"/>
              </a:rPr>
              <a:t> </a:t>
            </a:r>
            <a:r>
              <a:rPr sz="1800" dirty="0">
                <a:latin typeface="Calibri"/>
                <a:cs typeface="Calibri"/>
              </a:rPr>
              <a:t>novelty</a:t>
            </a:r>
            <a:r>
              <a:rPr sz="1800" spc="-35"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network</a:t>
            </a:r>
            <a:r>
              <a:rPr sz="1800" spc="-35" dirty="0">
                <a:latin typeface="Calibri"/>
                <a:cs typeface="Calibri"/>
              </a:rPr>
              <a:t> </a:t>
            </a:r>
            <a:r>
              <a:rPr sz="1800" dirty="0">
                <a:latin typeface="Calibri"/>
                <a:cs typeface="Calibri"/>
              </a:rPr>
              <a:t>science</a:t>
            </a:r>
            <a:r>
              <a:rPr sz="1800" spc="-25" dirty="0">
                <a:latin typeface="Calibri"/>
                <a:cs typeface="Calibri"/>
              </a:rPr>
              <a:t> </a:t>
            </a:r>
            <a:r>
              <a:rPr sz="1800" spc="-10" dirty="0">
                <a:latin typeface="Calibri"/>
                <a:cs typeface="Calibri"/>
              </a:rPr>
              <a:t>research</a:t>
            </a:r>
            <a:r>
              <a:rPr sz="1800" spc="-40"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its</a:t>
            </a:r>
            <a:r>
              <a:rPr sz="1800" spc="-40" dirty="0">
                <a:latin typeface="Calibri"/>
                <a:cs typeface="Calibri"/>
              </a:rPr>
              <a:t> </a:t>
            </a:r>
            <a:r>
              <a:rPr sz="1800" dirty="0">
                <a:latin typeface="Calibri"/>
                <a:cs typeface="Calibri"/>
              </a:rPr>
              <a:t>relation</a:t>
            </a:r>
            <a:r>
              <a:rPr sz="1800" spc="-30" dirty="0">
                <a:latin typeface="Calibri"/>
                <a:cs typeface="Calibri"/>
              </a:rPr>
              <a:t> </a:t>
            </a:r>
            <a:r>
              <a:rPr sz="1800" dirty="0">
                <a:latin typeface="Calibri"/>
                <a:cs typeface="Calibri"/>
              </a:rPr>
              <a:t>to</a:t>
            </a:r>
            <a:r>
              <a:rPr sz="1800" spc="-35"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state</a:t>
            </a:r>
            <a:r>
              <a:rPr sz="1800" spc="-35"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art</a:t>
            </a:r>
            <a:r>
              <a:rPr sz="1800" spc="-45" dirty="0">
                <a:latin typeface="Calibri"/>
                <a:cs typeface="Calibri"/>
              </a:rPr>
              <a:t> </a:t>
            </a:r>
            <a:r>
              <a:rPr sz="1800" dirty="0">
                <a:latin typeface="Calibri"/>
                <a:cs typeface="Calibri"/>
              </a:rPr>
              <a:t>in</a:t>
            </a:r>
            <a:r>
              <a:rPr sz="1800" spc="-35" dirty="0">
                <a:latin typeface="Calibri"/>
                <a:cs typeface="Calibri"/>
              </a:rPr>
              <a:t> </a:t>
            </a:r>
            <a:r>
              <a:rPr sz="1800" dirty="0">
                <a:latin typeface="Calibri"/>
                <a:cs typeface="Calibri"/>
              </a:rPr>
              <a:t>the</a:t>
            </a:r>
            <a:r>
              <a:rPr sz="1800" spc="-30" dirty="0">
                <a:latin typeface="Calibri"/>
                <a:cs typeface="Calibri"/>
              </a:rPr>
              <a:t> </a:t>
            </a:r>
            <a:r>
              <a:rPr sz="1800" spc="-10" dirty="0">
                <a:latin typeface="Calibri"/>
                <a:cs typeface="Calibri"/>
              </a:rPr>
              <a:t>field.</a:t>
            </a:r>
            <a:endParaRPr sz="18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56291"/>
            <a:ext cx="8315959" cy="574040"/>
          </a:xfrm>
          <a:prstGeom prst="rect">
            <a:avLst/>
          </a:prstGeom>
        </p:spPr>
        <p:txBody>
          <a:bodyPr vert="horz" wrap="square" lIns="0" tIns="12700" rIns="0" bIns="0" rtlCol="0">
            <a:spAutoFit/>
          </a:bodyPr>
          <a:lstStyle/>
          <a:p>
            <a:pPr marL="3096260">
              <a:lnSpc>
                <a:spcPct val="100000"/>
              </a:lnSpc>
              <a:spcBef>
                <a:spcPts val="100"/>
              </a:spcBef>
            </a:pPr>
            <a:r>
              <a:rPr sz="1800" dirty="0">
                <a:solidFill>
                  <a:srgbClr val="C00000"/>
                </a:solidFill>
                <a:latin typeface="Calibri"/>
                <a:cs typeface="Calibri"/>
              </a:rPr>
              <a:t>Course</a:t>
            </a:r>
            <a:r>
              <a:rPr sz="1800" spc="-75" dirty="0">
                <a:solidFill>
                  <a:srgbClr val="C00000"/>
                </a:solidFill>
                <a:latin typeface="Calibri"/>
                <a:cs typeface="Calibri"/>
              </a:rPr>
              <a:t> </a:t>
            </a:r>
            <a:r>
              <a:rPr sz="1800" dirty="0">
                <a:solidFill>
                  <a:srgbClr val="C00000"/>
                </a:solidFill>
                <a:latin typeface="Calibri"/>
                <a:cs typeface="Calibri"/>
              </a:rPr>
              <a:t>Assessment</a:t>
            </a:r>
            <a:r>
              <a:rPr sz="1800" spc="-65" dirty="0">
                <a:solidFill>
                  <a:srgbClr val="C00000"/>
                </a:solidFill>
                <a:latin typeface="Calibri"/>
                <a:cs typeface="Calibri"/>
              </a:rPr>
              <a:t> </a:t>
            </a:r>
            <a:r>
              <a:rPr sz="1800" spc="-10" dirty="0">
                <a:solidFill>
                  <a:srgbClr val="C00000"/>
                </a:solidFill>
                <a:latin typeface="Calibri"/>
                <a:cs typeface="Calibri"/>
              </a:rPr>
              <a:t>Measures</a:t>
            </a:r>
            <a:endParaRPr sz="1800">
              <a:latin typeface="Calibri"/>
              <a:cs typeface="Calibri"/>
            </a:endParaRPr>
          </a:p>
          <a:p>
            <a:pPr marL="12700">
              <a:lnSpc>
                <a:spcPct val="100000"/>
              </a:lnSpc>
            </a:pPr>
            <a:r>
              <a:rPr sz="1800" spc="-10" dirty="0">
                <a:solidFill>
                  <a:srgbClr val="000000"/>
                </a:solidFill>
                <a:latin typeface="Calibri"/>
                <a:cs typeface="Calibri"/>
              </a:rPr>
              <a:t>Undergraduates:</a:t>
            </a:r>
            <a:r>
              <a:rPr sz="1800" spc="-60" dirty="0">
                <a:solidFill>
                  <a:srgbClr val="000000"/>
                </a:solidFill>
                <a:latin typeface="Calibri"/>
                <a:cs typeface="Calibri"/>
              </a:rPr>
              <a:t> </a:t>
            </a:r>
            <a:r>
              <a:rPr sz="1800" b="0" dirty="0">
                <a:solidFill>
                  <a:srgbClr val="000000"/>
                </a:solidFill>
                <a:latin typeface="Calibri"/>
                <a:cs typeface="Calibri"/>
              </a:rPr>
              <a:t>Students'</a:t>
            </a:r>
            <a:r>
              <a:rPr sz="1800" b="0" spc="-35" dirty="0">
                <a:solidFill>
                  <a:srgbClr val="000000"/>
                </a:solidFill>
                <a:latin typeface="Calibri"/>
                <a:cs typeface="Calibri"/>
              </a:rPr>
              <a:t> </a:t>
            </a:r>
            <a:r>
              <a:rPr sz="1800" b="0" spc="-10" dirty="0">
                <a:solidFill>
                  <a:srgbClr val="000000"/>
                </a:solidFill>
                <a:latin typeface="Calibri"/>
                <a:cs typeface="Calibri"/>
              </a:rPr>
              <a:t>performance</a:t>
            </a:r>
            <a:r>
              <a:rPr sz="1800" b="0" spc="-45" dirty="0">
                <a:solidFill>
                  <a:srgbClr val="000000"/>
                </a:solidFill>
                <a:latin typeface="Calibri"/>
                <a:cs typeface="Calibri"/>
              </a:rPr>
              <a:t> </a:t>
            </a:r>
            <a:r>
              <a:rPr sz="1800" b="0" dirty="0">
                <a:solidFill>
                  <a:srgbClr val="000000"/>
                </a:solidFill>
                <a:latin typeface="Calibri"/>
                <a:cs typeface="Calibri"/>
              </a:rPr>
              <a:t>will</a:t>
            </a:r>
            <a:r>
              <a:rPr sz="1800" b="0" spc="-45" dirty="0">
                <a:solidFill>
                  <a:srgbClr val="000000"/>
                </a:solidFill>
                <a:latin typeface="Calibri"/>
                <a:cs typeface="Calibri"/>
              </a:rPr>
              <a:t> </a:t>
            </a:r>
            <a:r>
              <a:rPr sz="1800" b="0" dirty="0">
                <a:solidFill>
                  <a:srgbClr val="000000"/>
                </a:solidFill>
                <a:latin typeface="Calibri"/>
                <a:cs typeface="Calibri"/>
              </a:rPr>
              <a:t>be</a:t>
            </a:r>
            <a:r>
              <a:rPr sz="1800" b="0" spc="-40" dirty="0">
                <a:solidFill>
                  <a:srgbClr val="000000"/>
                </a:solidFill>
                <a:latin typeface="Calibri"/>
                <a:cs typeface="Calibri"/>
              </a:rPr>
              <a:t> </a:t>
            </a:r>
            <a:r>
              <a:rPr sz="1800" b="0" dirty="0">
                <a:solidFill>
                  <a:srgbClr val="000000"/>
                </a:solidFill>
                <a:latin typeface="Calibri"/>
                <a:cs typeface="Calibri"/>
              </a:rPr>
              <a:t>measured</a:t>
            </a:r>
            <a:r>
              <a:rPr sz="1800" b="0" spc="-40" dirty="0">
                <a:solidFill>
                  <a:srgbClr val="000000"/>
                </a:solidFill>
                <a:latin typeface="Calibri"/>
                <a:cs typeface="Calibri"/>
              </a:rPr>
              <a:t> </a:t>
            </a:r>
            <a:r>
              <a:rPr sz="1800" b="0" dirty="0">
                <a:solidFill>
                  <a:srgbClr val="000000"/>
                </a:solidFill>
                <a:latin typeface="Calibri"/>
                <a:cs typeface="Calibri"/>
              </a:rPr>
              <a:t>using</a:t>
            </a:r>
            <a:r>
              <a:rPr sz="1800" b="0" spc="-40" dirty="0">
                <a:solidFill>
                  <a:srgbClr val="000000"/>
                </a:solidFill>
                <a:latin typeface="Calibri"/>
                <a:cs typeface="Calibri"/>
              </a:rPr>
              <a:t> </a:t>
            </a:r>
            <a:r>
              <a:rPr sz="1800" b="0" dirty="0">
                <a:solidFill>
                  <a:srgbClr val="000000"/>
                </a:solidFill>
                <a:latin typeface="Calibri"/>
                <a:cs typeface="Calibri"/>
              </a:rPr>
              <a:t>three</a:t>
            </a:r>
            <a:r>
              <a:rPr sz="1800" b="0" spc="-40" dirty="0">
                <a:solidFill>
                  <a:srgbClr val="000000"/>
                </a:solidFill>
                <a:latin typeface="Calibri"/>
                <a:cs typeface="Calibri"/>
              </a:rPr>
              <a:t> </a:t>
            </a:r>
            <a:r>
              <a:rPr sz="1800" b="0" spc="-10" dirty="0">
                <a:solidFill>
                  <a:srgbClr val="000000"/>
                </a:solidFill>
                <a:latin typeface="Calibri"/>
                <a:cs typeface="Calibri"/>
              </a:rPr>
              <a:t>different</a:t>
            </a:r>
            <a:r>
              <a:rPr sz="1800" b="0" spc="-45" dirty="0">
                <a:solidFill>
                  <a:srgbClr val="000000"/>
                </a:solidFill>
                <a:latin typeface="Calibri"/>
                <a:cs typeface="Calibri"/>
              </a:rPr>
              <a:t> </a:t>
            </a:r>
            <a:r>
              <a:rPr sz="1800" b="0" spc="-10" dirty="0">
                <a:solidFill>
                  <a:srgbClr val="000000"/>
                </a:solidFill>
                <a:latin typeface="Calibri"/>
                <a:cs typeface="Calibri"/>
              </a:rPr>
              <a:t>methods:</a:t>
            </a:r>
            <a:endParaRPr sz="1800">
              <a:latin typeface="Calibri"/>
              <a:cs typeface="Calibri"/>
            </a:endParaRPr>
          </a:p>
        </p:txBody>
      </p:sp>
      <p:sp>
        <p:nvSpPr>
          <p:cNvPr id="3" name="object 3"/>
          <p:cNvSpPr txBox="1"/>
          <p:nvPr/>
        </p:nvSpPr>
        <p:spPr>
          <a:xfrm>
            <a:off x="78739" y="704931"/>
            <a:ext cx="8915400" cy="4688840"/>
          </a:xfrm>
          <a:prstGeom prst="rect">
            <a:avLst/>
          </a:prstGeom>
        </p:spPr>
        <p:txBody>
          <a:bodyPr vert="horz" wrap="square" lIns="0" tIns="12700" rIns="0" bIns="0" rtlCol="0">
            <a:spAutoFit/>
          </a:bodyPr>
          <a:lstStyle/>
          <a:p>
            <a:pPr marL="256540" indent="-243840">
              <a:lnSpc>
                <a:spcPct val="100000"/>
              </a:lnSpc>
              <a:spcBef>
                <a:spcPts val="100"/>
              </a:spcBef>
              <a:buAutoNum type="romanLcParenBoth"/>
              <a:tabLst>
                <a:tab pos="256540" algn="l"/>
              </a:tabLst>
            </a:pPr>
            <a:r>
              <a:rPr sz="1800" spc="-10" dirty="0">
                <a:latin typeface="Calibri"/>
                <a:cs typeface="Calibri"/>
              </a:rPr>
              <a:t>Programming</a:t>
            </a:r>
            <a:r>
              <a:rPr sz="1800" spc="-55" dirty="0">
                <a:latin typeface="Calibri"/>
                <a:cs typeface="Calibri"/>
              </a:rPr>
              <a:t> </a:t>
            </a:r>
            <a:r>
              <a:rPr sz="1800" spc="-10" dirty="0">
                <a:latin typeface="Calibri"/>
                <a:cs typeface="Calibri"/>
              </a:rPr>
              <a:t>homework</a:t>
            </a:r>
            <a:endParaRPr sz="1800">
              <a:latin typeface="Calibri"/>
              <a:cs typeface="Calibri"/>
            </a:endParaRPr>
          </a:p>
          <a:p>
            <a:pPr marL="12700" marR="220345" indent="297180">
              <a:lnSpc>
                <a:spcPct val="100000"/>
              </a:lnSpc>
              <a:buAutoNum type="romanLcParenBoth"/>
              <a:tabLst>
                <a:tab pos="309880" algn="l"/>
              </a:tabLst>
            </a:pPr>
            <a:r>
              <a:rPr sz="1800" dirty="0">
                <a:latin typeface="Calibri"/>
                <a:cs typeface="Calibri"/>
              </a:rPr>
              <a:t>After</a:t>
            </a:r>
            <a:r>
              <a:rPr sz="1800" spc="-65" dirty="0">
                <a:latin typeface="Calibri"/>
                <a:cs typeface="Calibri"/>
              </a:rPr>
              <a:t> </a:t>
            </a:r>
            <a:r>
              <a:rPr sz="1800" dirty="0">
                <a:latin typeface="Calibri"/>
                <a:cs typeface="Calibri"/>
              </a:rPr>
              <a:t>selection</a:t>
            </a:r>
            <a:r>
              <a:rPr sz="1800" spc="-40" dirty="0">
                <a:latin typeface="Calibri"/>
                <a:cs typeface="Calibri"/>
              </a:rPr>
              <a:t> </a:t>
            </a:r>
            <a:r>
              <a:rPr sz="1800" dirty="0">
                <a:latin typeface="Calibri"/>
                <a:cs typeface="Calibri"/>
              </a:rPr>
              <a:t>of</a:t>
            </a:r>
            <a:r>
              <a:rPr sz="1800" spc="-55" dirty="0">
                <a:latin typeface="Calibri"/>
                <a:cs typeface="Calibri"/>
              </a:rPr>
              <a:t> </a:t>
            </a:r>
            <a:r>
              <a:rPr sz="1800" dirty="0">
                <a:latin typeface="Calibri"/>
                <a:cs typeface="Calibri"/>
              </a:rPr>
              <a:t>a</a:t>
            </a:r>
            <a:r>
              <a:rPr sz="1800" spc="-55" dirty="0">
                <a:latin typeface="Calibri"/>
                <a:cs typeface="Calibri"/>
              </a:rPr>
              <a:t> </a:t>
            </a:r>
            <a:r>
              <a:rPr sz="1800" dirty="0">
                <a:latin typeface="Calibri"/>
                <a:cs typeface="Calibri"/>
              </a:rPr>
              <a:t>current</a:t>
            </a:r>
            <a:r>
              <a:rPr sz="1800" spc="-55" dirty="0">
                <a:latin typeface="Calibri"/>
                <a:cs typeface="Calibri"/>
              </a:rPr>
              <a:t> </a:t>
            </a:r>
            <a:r>
              <a:rPr sz="1800" dirty="0">
                <a:latin typeface="Calibri"/>
                <a:cs typeface="Calibri"/>
              </a:rPr>
              <a:t>research</a:t>
            </a:r>
            <a:r>
              <a:rPr sz="1800" spc="-55" dirty="0">
                <a:latin typeface="Calibri"/>
                <a:cs typeface="Calibri"/>
              </a:rPr>
              <a:t> </a:t>
            </a:r>
            <a:r>
              <a:rPr sz="1800" dirty="0">
                <a:latin typeface="Calibri"/>
                <a:cs typeface="Calibri"/>
              </a:rPr>
              <a:t>paper</a:t>
            </a:r>
            <a:r>
              <a:rPr sz="1800" spc="-50" dirty="0">
                <a:latin typeface="Calibri"/>
                <a:cs typeface="Calibri"/>
              </a:rPr>
              <a:t> </a:t>
            </a:r>
            <a:r>
              <a:rPr sz="1800" dirty="0">
                <a:latin typeface="Calibri"/>
                <a:cs typeface="Calibri"/>
              </a:rPr>
              <a:t>or</a:t>
            </a:r>
            <a:r>
              <a:rPr sz="1800" spc="-60" dirty="0">
                <a:latin typeface="Calibri"/>
                <a:cs typeface="Calibri"/>
              </a:rPr>
              <a:t> </a:t>
            </a:r>
            <a:r>
              <a:rPr sz="1800" dirty="0">
                <a:latin typeface="Calibri"/>
                <a:cs typeface="Calibri"/>
              </a:rPr>
              <a:t>textbook</a:t>
            </a:r>
            <a:r>
              <a:rPr sz="1800" spc="-50" dirty="0">
                <a:latin typeface="Calibri"/>
                <a:cs typeface="Calibri"/>
              </a:rPr>
              <a:t> </a:t>
            </a:r>
            <a:r>
              <a:rPr sz="1800" dirty="0">
                <a:latin typeface="Calibri"/>
                <a:cs typeface="Calibri"/>
              </a:rPr>
              <a:t>problem</a:t>
            </a:r>
            <a:r>
              <a:rPr sz="1800" spc="-50" dirty="0">
                <a:latin typeface="Calibri"/>
                <a:cs typeface="Calibri"/>
              </a:rPr>
              <a:t> </a:t>
            </a:r>
            <a:r>
              <a:rPr sz="1800" dirty="0">
                <a:latin typeface="Calibri"/>
                <a:cs typeface="Calibri"/>
              </a:rPr>
              <a:t>for</a:t>
            </a:r>
            <a:r>
              <a:rPr sz="1800" spc="-60" dirty="0">
                <a:latin typeface="Calibri"/>
                <a:cs typeface="Calibri"/>
              </a:rPr>
              <a:t> </a:t>
            </a:r>
            <a:r>
              <a:rPr sz="1800" spc="-10" dirty="0">
                <a:latin typeface="Calibri"/>
                <a:cs typeface="Calibri"/>
              </a:rPr>
              <a:t>presentation,</a:t>
            </a:r>
            <a:r>
              <a:rPr sz="1800" spc="-40" dirty="0">
                <a:latin typeface="Calibri"/>
                <a:cs typeface="Calibri"/>
              </a:rPr>
              <a:t> </a:t>
            </a:r>
            <a:r>
              <a:rPr sz="1800" spc="-10" dirty="0">
                <a:latin typeface="Calibri"/>
                <a:cs typeface="Calibri"/>
              </a:rPr>
              <a:t>students </a:t>
            </a:r>
            <a:r>
              <a:rPr sz="1800" dirty="0">
                <a:latin typeface="Calibri"/>
                <a:cs typeface="Calibri"/>
              </a:rPr>
              <a:t>will</a:t>
            </a:r>
            <a:r>
              <a:rPr sz="1800" spc="-50" dirty="0">
                <a:latin typeface="Calibri"/>
                <a:cs typeface="Calibri"/>
              </a:rPr>
              <a:t> </a:t>
            </a:r>
            <a:r>
              <a:rPr sz="1800" spc="-10" dirty="0">
                <a:latin typeface="Calibri"/>
                <a:cs typeface="Calibri"/>
              </a:rPr>
              <a:t>presentation</a:t>
            </a:r>
            <a:r>
              <a:rPr sz="1800" spc="-30" dirty="0">
                <a:latin typeface="Calibri"/>
                <a:cs typeface="Calibri"/>
              </a:rPr>
              <a:t> </a:t>
            </a:r>
            <a:r>
              <a:rPr sz="1800" dirty="0">
                <a:latin typeface="Calibri"/>
                <a:cs typeface="Calibri"/>
              </a:rPr>
              <a:t>the</a:t>
            </a:r>
            <a:r>
              <a:rPr sz="1800" spc="-40" dirty="0">
                <a:latin typeface="Calibri"/>
                <a:cs typeface="Calibri"/>
              </a:rPr>
              <a:t> </a:t>
            </a:r>
            <a:r>
              <a:rPr sz="1800" dirty="0">
                <a:latin typeface="Calibri"/>
                <a:cs typeface="Calibri"/>
              </a:rPr>
              <a:t>selected</a:t>
            </a:r>
            <a:r>
              <a:rPr sz="1800" spc="-30" dirty="0">
                <a:latin typeface="Calibri"/>
                <a:cs typeface="Calibri"/>
              </a:rPr>
              <a:t> </a:t>
            </a:r>
            <a:r>
              <a:rPr sz="1800" dirty="0">
                <a:latin typeface="Calibri"/>
                <a:cs typeface="Calibri"/>
              </a:rPr>
              <a:t>papers,</a:t>
            </a:r>
            <a:r>
              <a:rPr sz="1800" spc="-45" dirty="0">
                <a:latin typeface="Calibri"/>
                <a:cs typeface="Calibri"/>
              </a:rPr>
              <a:t> </a:t>
            </a:r>
            <a:r>
              <a:rPr sz="1800" dirty="0">
                <a:latin typeface="Calibri"/>
                <a:cs typeface="Calibri"/>
              </a:rPr>
              <a:t>including</a:t>
            </a:r>
            <a:r>
              <a:rPr sz="1800" spc="-45" dirty="0">
                <a:latin typeface="Calibri"/>
                <a:cs typeface="Calibri"/>
              </a:rPr>
              <a:t> </a:t>
            </a:r>
            <a:r>
              <a:rPr sz="1800" dirty="0">
                <a:latin typeface="Calibri"/>
                <a:cs typeface="Calibri"/>
              </a:rPr>
              <a:t>their</a:t>
            </a:r>
            <a:r>
              <a:rPr sz="1800" spc="-45" dirty="0">
                <a:latin typeface="Calibri"/>
                <a:cs typeface="Calibri"/>
              </a:rPr>
              <a:t> </a:t>
            </a:r>
            <a:r>
              <a:rPr sz="1800" spc="-10" dirty="0">
                <a:latin typeface="Calibri"/>
                <a:cs typeface="Calibri"/>
              </a:rPr>
              <a:t>content,</a:t>
            </a:r>
            <a:r>
              <a:rPr sz="1800" spc="-25" dirty="0">
                <a:latin typeface="Calibri"/>
                <a:cs typeface="Calibri"/>
              </a:rPr>
              <a:t> </a:t>
            </a:r>
            <a:r>
              <a:rPr sz="1800" dirty="0">
                <a:latin typeface="Calibri"/>
                <a:cs typeface="Calibri"/>
              </a:rPr>
              <a:t>and</a:t>
            </a:r>
            <a:r>
              <a:rPr sz="1800" spc="-45" dirty="0">
                <a:latin typeface="Calibri"/>
                <a:cs typeface="Calibri"/>
              </a:rPr>
              <a:t> </a:t>
            </a:r>
            <a:r>
              <a:rPr sz="1800" spc="-10" dirty="0">
                <a:latin typeface="Calibri"/>
                <a:cs typeface="Calibri"/>
              </a:rPr>
              <a:t>evaluate</a:t>
            </a:r>
            <a:r>
              <a:rPr sz="1800" spc="-40" dirty="0">
                <a:latin typeface="Calibri"/>
                <a:cs typeface="Calibri"/>
              </a:rPr>
              <a:t> </a:t>
            </a:r>
            <a:r>
              <a:rPr sz="1800" dirty="0">
                <a:latin typeface="Calibri"/>
                <a:cs typeface="Calibri"/>
              </a:rPr>
              <a:t>their</a:t>
            </a:r>
            <a:r>
              <a:rPr sz="1800" spc="-45" dirty="0">
                <a:latin typeface="Calibri"/>
                <a:cs typeface="Calibri"/>
              </a:rPr>
              <a:t> </a:t>
            </a:r>
            <a:r>
              <a:rPr sz="1800" spc="-10" dirty="0">
                <a:latin typeface="Calibri"/>
                <a:cs typeface="Calibri"/>
              </a:rPr>
              <a:t>scientific results.</a:t>
            </a:r>
            <a:endParaRPr sz="1800">
              <a:latin typeface="Calibri"/>
              <a:cs typeface="Calibri"/>
            </a:endParaRPr>
          </a:p>
          <a:p>
            <a:pPr marL="361315" indent="-348615">
              <a:lnSpc>
                <a:spcPct val="100000"/>
              </a:lnSpc>
              <a:buAutoNum type="romanLcParenBoth"/>
              <a:tabLst>
                <a:tab pos="361315" algn="l"/>
              </a:tabLst>
            </a:pPr>
            <a:r>
              <a:rPr sz="1800" spc="-10" dirty="0">
                <a:latin typeface="Calibri"/>
                <a:cs typeface="Calibri"/>
              </a:rPr>
              <a:t>Contributions</a:t>
            </a:r>
            <a:r>
              <a:rPr sz="1800" dirty="0">
                <a:latin typeface="Calibri"/>
                <a:cs typeface="Calibri"/>
              </a:rPr>
              <a:t> to </a:t>
            </a:r>
            <a:r>
              <a:rPr sz="1800" spc="-10" dirty="0">
                <a:latin typeface="Calibri"/>
                <a:cs typeface="Calibri"/>
              </a:rPr>
              <a:t>in-</a:t>
            </a:r>
            <a:r>
              <a:rPr sz="1800" dirty="0">
                <a:latin typeface="Calibri"/>
                <a:cs typeface="Calibri"/>
              </a:rPr>
              <a:t>class</a:t>
            </a:r>
            <a:r>
              <a:rPr sz="1800" spc="-15" dirty="0">
                <a:latin typeface="Calibri"/>
                <a:cs typeface="Calibri"/>
              </a:rPr>
              <a:t> </a:t>
            </a:r>
            <a:r>
              <a:rPr sz="1800" spc="-10" dirty="0">
                <a:latin typeface="Calibri"/>
                <a:cs typeface="Calibri"/>
              </a:rPr>
              <a:t>discussions</a:t>
            </a:r>
            <a:endParaRPr sz="1800">
              <a:latin typeface="Calibri"/>
              <a:cs typeface="Calibri"/>
            </a:endParaRPr>
          </a:p>
          <a:p>
            <a:pPr marL="12700" marR="76835">
              <a:lnSpc>
                <a:spcPct val="100000"/>
              </a:lnSpc>
            </a:pPr>
            <a:r>
              <a:rPr sz="1800" dirty="0">
                <a:latin typeface="Calibri"/>
                <a:cs typeface="Calibri"/>
              </a:rPr>
              <a:t>The</a:t>
            </a:r>
            <a:r>
              <a:rPr sz="1800" spc="-35" dirty="0">
                <a:latin typeface="Calibri"/>
                <a:cs typeface="Calibri"/>
              </a:rPr>
              <a:t> </a:t>
            </a:r>
            <a:r>
              <a:rPr sz="1800" spc="-10" dirty="0">
                <a:latin typeface="Calibri"/>
                <a:cs typeface="Calibri"/>
              </a:rPr>
              <a:t>programming</a:t>
            </a:r>
            <a:r>
              <a:rPr sz="1800" spc="-50" dirty="0">
                <a:latin typeface="Calibri"/>
                <a:cs typeface="Calibri"/>
              </a:rPr>
              <a:t> </a:t>
            </a:r>
            <a:r>
              <a:rPr sz="1800" spc="-10" dirty="0">
                <a:latin typeface="Calibri"/>
                <a:cs typeface="Calibri"/>
              </a:rPr>
              <a:t>homework</a:t>
            </a:r>
            <a:r>
              <a:rPr sz="1800" spc="-30" dirty="0">
                <a:latin typeface="Calibri"/>
                <a:cs typeface="Calibri"/>
              </a:rPr>
              <a:t> </a:t>
            </a:r>
            <a:r>
              <a:rPr sz="1800" dirty="0">
                <a:latin typeface="Calibri"/>
                <a:cs typeface="Calibri"/>
              </a:rPr>
              <a:t>and</a:t>
            </a:r>
            <a:r>
              <a:rPr sz="1800" spc="-40" dirty="0">
                <a:latin typeface="Calibri"/>
                <a:cs typeface="Calibri"/>
              </a:rPr>
              <a:t> </a:t>
            </a:r>
            <a:r>
              <a:rPr sz="1800" spc="-10" dirty="0">
                <a:latin typeface="Calibri"/>
                <a:cs typeface="Calibri"/>
              </a:rPr>
              <a:t>presentation</a:t>
            </a:r>
            <a:r>
              <a:rPr sz="1800" spc="-20" dirty="0">
                <a:latin typeface="Calibri"/>
                <a:cs typeface="Calibri"/>
              </a:rPr>
              <a:t> </a:t>
            </a:r>
            <a:r>
              <a:rPr sz="1800" dirty="0">
                <a:latin typeface="Calibri"/>
                <a:cs typeface="Calibri"/>
              </a:rPr>
              <a:t>plans</a:t>
            </a:r>
            <a:r>
              <a:rPr sz="1800" spc="-45" dirty="0">
                <a:latin typeface="Calibri"/>
                <a:cs typeface="Calibri"/>
              </a:rPr>
              <a:t> </a:t>
            </a:r>
            <a:r>
              <a:rPr sz="1800" dirty="0">
                <a:latin typeface="Calibri"/>
                <a:cs typeface="Calibri"/>
              </a:rPr>
              <a:t>will</a:t>
            </a:r>
            <a:r>
              <a:rPr sz="1800" spc="-40" dirty="0">
                <a:latin typeface="Calibri"/>
                <a:cs typeface="Calibri"/>
              </a:rPr>
              <a:t> </a:t>
            </a:r>
            <a:r>
              <a:rPr sz="1800" dirty="0">
                <a:latin typeface="Calibri"/>
                <a:cs typeface="Calibri"/>
              </a:rPr>
              <a:t>measure</a:t>
            </a:r>
            <a:r>
              <a:rPr sz="1800" spc="-35"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student's</a:t>
            </a:r>
            <a:r>
              <a:rPr sz="1800" spc="-30" dirty="0">
                <a:latin typeface="Calibri"/>
                <a:cs typeface="Calibri"/>
              </a:rPr>
              <a:t> </a:t>
            </a:r>
            <a:r>
              <a:rPr sz="1800" dirty="0">
                <a:latin typeface="Calibri"/>
                <a:cs typeface="Calibri"/>
              </a:rPr>
              <a:t>ability</a:t>
            </a:r>
            <a:r>
              <a:rPr sz="1800" spc="-40" dirty="0">
                <a:latin typeface="Calibri"/>
                <a:cs typeface="Calibri"/>
              </a:rPr>
              <a:t> </a:t>
            </a:r>
            <a:r>
              <a:rPr sz="1800" dirty="0">
                <a:latin typeface="Calibri"/>
                <a:cs typeface="Calibri"/>
              </a:rPr>
              <a:t>to</a:t>
            </a:r>
            <a:r>
              <a:rPr sz="1800" spc="-40" dirty="0">
                <a:latin typeface="Calibri"/>
                <a:cs typeface="Calibri"/>
              </a:rPr>
              <a:t> </a:t>
            </a:r>
            <a:r>
              <a:rPr sz="1800" spc="-10" dirty="0">
                <a:latin typeface="Calibri"/>
                <a:cs typeface="Calibri"/>
              </a:rPr>
              <a:t>apply </a:t>
            </a:r>
            <a:r>
              <a:rPr sz="1800" dirty="0">
                <a:latin typeface="Calibri"/>
                <a:cs typeface="Calibri"/>
              </a:rPr>
              <a:t>concepts</a:t>
            </a:r>
            <a:r>
              <a:rPr sz="1800" spc="-45" dirty="0">
                <a:latin typeface="Calibri"/>
                <a:cs typeface="Calibri"/>
              </a:rPr>
              <a:t> </a:t>
            </a:r>
            <a:r>
              <a:rPr sz="1800" dirty="0">
                <a:latin typeface="Calibri"/>
                <a:cs typeface="Calibri"/>
              </a:rPr>
              <a:t>of</a:t>
            </a:r>
            <a:r>
              <a:rPr sz="1800" spc="-50" dirty="0">
                <a:latin typeface="Calibri"/>
                <a:cs typeface="Calibri"/>
              </a:rPr>
              <a:t> </a:t>
            </a:r>
            <a:r>
              <a:rPr sz="1800" dirty="0">
                <a:latin typeface="Calibri"/>
                <a:cs typeface="Calibri"/>
              </a:rPr>
              <a:t>network</a:t>
            </a:r>
            <a:r>
              <a:rPr sz="1800" spc="-45" dirty="0">
                <a:latin typeface="Calibri"/>
                <a:cs typeface="Calibri"/>
              </a:rPr>
              <a:t> </a:t>
            </a:r>
            <a:r>
              <a:rPr sz="1800" dirty="0">
                <a:latin typeface="Calibri"/>
                <a:cs typeface="Calibri"/>
              </a:rPr>
              <a:t>science</a:t>
            </a:r>
            <a:r>
              <a:rPr sz="1800" spc="-45" dirty="0">
                <a:latin typeface="Calibri"/>
                <a:cs typeface="Calibri"/>
              </a:rPr>
              <a:t> </a:t>
            </a:r>
            <a:r>
              <a:rPr sz="1800" dirty="0">
                <a:latin typeface="Calibri"/>
                <a:cs typeface="Calibri"/>
              </a:rPr>
              <a:t>to</a:t>
            </a:r>
            <a:r>
              <a:rPr sz="1800" spc="-45" dirty="0">
                <a:latin typeface="Calibri"/>
                <a:cs typeface="Calibri"/>
              </a:rPr>
              <a:t> </a:t>
            </a:r>
            <a:r>
              <a:rPr sz="1800" spc="-10" dirty="0">
                <a:latin typeface="Calibri"/>
                <a:cs typeface="Calibri"/>
              </a:rPr>
              <a:t>networks</a:t>
            </a:r>
            <a:r>
              <a:rPr sz="1800" spc="-45" dirty="0">
                <a:latin typeface="Calibri"/>
                <a:cs typeface="Calibri"/>
              </a:rPr>
              <a:t> </a:t>
            </a:r>
            <a:r>
              <a:rPr sz="1800" spc="-10" dirty="0">
                <a:latin typeface="Calibri"/>
                <a:cs typeface="Calibri"/>
              </a:rPr>
              <a:t>analysis.</a:t>
            </a:r>
            <a:endParaRPr sz="1800">
              <a:latin typeface="Calibri"/>
              <a:cs typeface="Calibri"/>
            </a:endParaRPr>
          </a:p>
          <a:p>
            <a:pPr marL="12700" marR="244475">
              <a:lnSpc>
                <a:spcPct val="100000"/>
              </a:lnSpc>
            </a:pPr>
            <a:r>
              <a:rPr sz="1800" dirty="0">
                <a:latin typeface="Calibri"/>
                <a:cs typeface="Calibri"/>
              </a:rPr>
              <a:t>The</a:t>
            </a:r>
            <a:r>
              <a:rPr sz="1800" spc="-40" dirty="0">
                <a:latin typeface="Calibri"/>
                <a:cs typeface="Calibri"/>
              </a:rPr>
              <a:t> </a:t>
            </a:r>
            <a:r>
              <a:rPr sz="1800" spc="-10" dirty="0">
                <a:latin typeface="Calibri"/>
                <a:cs typeface="Calibri"/>
              </a:rPr>
              <a:t>presentation</a:t>
            </a:r>
            <a:r>
              <a:rPr sz="1800" spc="-25" dirty="0">
                <a:latin typeface="Calibri"/>
                <a:cs typeface="Calibri"/>
              </a:rPr>
              <a:t> </a:t>
            </a:r>
            <a:r>
              <a:rPr sz="1800" dirty="0">
                <a:latin typeface="Calibri"/>
                <a:cs typeface="Calibri"/>
              </a:rPr>
              <a:t>and</a:t>
            </a:r>
            <a:r>
              <a:rPr sz="1800" spc="-40" dirty="0">
                <a:latin typeface="Calibri"/>
                <a:cs typeface="Calibri"/>
              </a:rPr>
              <a:t> </a:t>
            </a:r>
            <a:r>
              <a:rPr sz="1800" dirty="0">
                <a:latin typeface="Calibri"/>
                <a:cs typeface="Calibri"/>
              </a:rPr>
              <a:t>discussion</a:t>
            </a:r>
            <a:r>
              <a:rPr sz="1800" spc="-40"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paper</a:t>
            </a:r>
            <a:r>
              <a:rPr sz="1800" spc="-40" dirty="0">
                <a:latin typeface="Calibri"/>
                <a:cs typeface="Calibri"/>
              </a:rPr>
              <a:t> </a:t>
            </a:r>
            <a:r>
              <a:rPr sz="1800" dirty="0">
                <a:latin typeface="Calibri"/>
                <a:cs typeface="Calibri"/>
              </a:rPr>
              <a:t>results</a:t>
            </a:r>
            <a:r>
              <a:rPr sz="1800" spc="-40" dirty="0">
                <a:latin typeface="Calibri"/>
                <a:cs typeface="Calibri"/>
              </a:rPr>
              <a:t> </a:t>
            </a:r>
            <a:r>
              <a:rPr sz="1800" dirty="0">
                <a:latin typeface="Calibri"/>
                <a:cs typeface="Calibri"/>
              </a:rPr>
              <a:t>will</a:t>
            </a:r>
            <a:r>
              <a:rPr sz="1800" spc="-45" dirty="0">
                <a:latin typeface="Calibri"/>
                <a:cs typeface="Calibri"/>
              </a:rPr>
              <a:t> </a:t>
            </a:r>
            <a:r>
              <a:rPr sz="1800" dirty="0">
                <a:latin typeface="Calibri"/>
                <a:cs typeface="Calibri"/>
              </a:rPr>
              <a:t>measure</a:t>
            </a:r>
            <a:r>
              <a:rPr sz="1800" spc="-35" dirty="0">
                <a:latin typeface="Calibri"/>
                <a:cs typeface="Calibri"/>
              </a:rPr>
              <a:t> </a:t>
            </a:r>
            <a:r>
              <a:rPr sz="1800" dirty="0">
                <a:latin typeface="Calibri"/>
                <a:cs typeface="Calibri"/>
              </a:rPr>
              <a:t>student's</a:t>
            </a:r>
            <a:r>
              <a:rPr sz="1800" spc="-35" dirty="0">
                <a:latin typeface="Calibri"/>
                <a:cs typeface="Calibri"/>
              </a:rPr>
              <a:t> </a:t>
            </a:r>
            <a:r>
              <a:rPr sz="1800" dirty="0">
                <a:latin typeface="Calibri"/>
                <a:cs typeface="Calibri"/>
              </a:rPr>
              <a:t>ability</a:t>
            </a:r>
            <a:r>
              <a:rPr sz="1800" spc="-45" dirty="0">
                <a:latin typeface="Calibri"/>
                <a:cs typeface="Calibri"/>
              </a:rPr>
              <a:t> </a:t>
            </a:r>
            <a:r>
              <a:rPr sz="1800" dirty="0">
                <a:latin typeface="Calibri"/>
                <a:cs typeface="Calibri"/>
              </a:rPr>
              <a:t>to</a:t>
            </a:r>
            <a:r>
              <a:rPr sz="1800" spc="-40" dirty="0">
                <a:latin typeface="Calibri"/>
                <a:cs typeface="Calibri"/>
              </a:rPr>
              <a:t> </a:t>
            </a:r>
            <a:r>
              <a:rPr sz="1800" spc="-10" dirty="0">
                <a:latin typeface="Calibri"/>
                <a:cs typeface="Calibri"/>
              </a:rPr>
              <a:t>prepare </a:t>
            </a:r>
            <a:r>
              <a:rPr sz="1800" dirty="0">
                <a:latin typeface="Calibri"/>
                <a:cs typeface="Calibri"/>
              </a:rPr>
              <a:t>summary</a:t>
            </a:r>
            <a:r>
              <a:rPr sz="1800" spc="-55" dirty="0">
                <a:latin typeface="Calibri"/>
                <a:cs typeface="Calibri"/>
              </a:rPr>
              <a:t> </a:t>
            </a:r>
            <a:r>
              <a:rPr sz="1800" dirty="0">
                <a:latin typeface="Calibri"/>
                <a:cs typeface="Calibri"/>
              </a:rPr>
              <a:t>material</a:t>
            </a:r>
            <a:r>
              <a:rPr sz="1800" spc="-45" dirty="0">
                <a:latin typeface="Calibri"/>
                <a:cs typeface="Calibri"/>
              </a:rPr>
              <a:t> </a:t>
            </a:r>
            <a:r>
              <a:rPr sz="1800" dirty="0">
                <a:latin typeface="Calibri"/>
                <a:cs typeface="Calibri"/>
              </a:rPr>
              <a:t>based</a:t>
            </a:r>
            <a:r>
              <a:rPr sz="1800" spc="-30" dirty="0">
                <a:latin typeface="Calibri"/>
                <a:cs typeface="Calibri"/>
              </a:rPr>
              <a:t> </a:t>
            </a:r>
            <a:r>
              <a:rPr sz="1800" dirty="0">
                <a:latin typeface="Calibri"/>
                <a:cs typeface="Calibri"/>
              </a:rPr>
              <a:t>on</a:t>
            </a:r>
            <a:r>
              <a:rPr sz="1800" spc="-35" dirty="0">
                <a:latin typeface="Calibri"/>
                <a:cs typeface="Calibri"/>
              </a:rPr>
              <a:t> </a:t>
            </a:r>
            <a:r>
              <a:rPr sz="1800" spc="-10" dirty="0">
                <a:latin typeface="Calibri"/>
                <a:cs typeface="Calibri"/>
              </a:rPr>
              <a:t>fundamental</a:t>
            </a:r>
            <a:r>
              <a:rPr sz="1800" spc="-30" dirty="0">
                <a:latin typeface="Calibri"/>
                <a:cs typeface="Calibri"/>
              </a:rPr>
              <a:t> </a:t>
            </a:r>
            <a:r>
              <a:rPr sz="1800" dirty="0">
                <a:latin typeface="Calibri"/>
                <a:cs typeface="Calibri"/>
              </a:rPr>
              <a:t>scientific</a:t>
            </a:r>
            <a:r>
              <a:rPr sz="1800" spc="-40" dirty="0">
                <a:latin typeface="Calibri"/>
                <a:cs typeface="Calibri"/>
              </a:rPr>
              <a:t> </a:t>
            </a:r>
            <a:r>
              <a:rPr sz="1800" dirty="0">
                <a:latin typeface="Calibri"/>
                <a:cs typeface="Calibri"/>
              </a:rPr>
              <a:t>concepts</a:t>
            </a:r>
            <a:r>
              <a:rPr sz="1800" spc="-30"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basic</a:t>
            </a:r>
            <a:r>
              <a:rPr sz="1800" spc="-40" dirty="0">
                <a:latin typeface="Calibri"/>
                <a:cs typeface="Calibri"/>
              </a:rPr>
              <a:t> </a:t>
            </a:r>
            <a:r>
              <a:rPr sz="1800" spc="-10" dirty="0">
                <a:latin typeface="Calibri"/>
                <a:cs typeface="Calibri"/>
              </a:rPr>
              <a:t>research.</a:t>
            </a:r>
            <a:endParaRPr sz="1800">
              <a:latin typeface="Calibri"/>
              <a:cs typeface="Calibri"/>
            </a:endParaRPr>
          </a:p>
          <a:p>
            <a:pPr marL="12700">
              <a:lnSpc>
                <a:spcPct val="100000"/>
              </a:lnSpc>
            </a:pPr>
            <a:r>
              <a:rPr sz="1800" spc="-10" dirty="0">
                <a:latin typeface="Calibri"/>
                <a:cs typeface="Calibri"/>
              </a:rPr>
              <a:t>In-</a:t>
            </a:r>
            <a:r>
              <a:rPr sz="1800" dirty="0">
                <a:latin typeface="Calibri"/>
                <a:cs typeface="Calibri"/>
              </a:rPr>
              <a:t>class</a:t>
            </a:r>
            <a:r>
              <a:rPr sz="1800" spc="-65" dirty="0">
                <a:latin typeface="Calibri"/>
                <a:cs typeface="Calibri"/>
              </a:rPr>
              <a:t> </a:t>
            </a:r>
            <a:r>
              <a:rPr sz="1800" dirty="0">
                <a:latin typeface="Calibri"/>
                <a:cs typeface="Calibri"/>
              </a:rPr>
              <a:t>discussion</a:t>
            </a:r>
            <a:r>
              <a:rPr sz="1800" spc="-50" dirty="0">
                <a:latin typeface="Calibri"/>
                <a:cs typeface="Calibri"/>
              </a:rPr>
              <a:t> </a:t>
            </a:r>
            <a:r>
              <a:rPr sz="1800" dirty="0">
                <a:latin typeface="Calibri"/>
                <a:cs typeface="Calibri"/>
              </a:rPr>
              <a:t>will</a:t>
            </a:r>
            <a:r>
              <a:rPr sz="1800" spc="-45" dirty="0">
                <a:latin typeface="Calibri"/>
                <a:cs typeface="Calibri"/>
              </a:rPr>
              <a:t> </a:t>
            </a:r>
            <a:r>
              <a:rPr sz="1800" dirty="0">
                <a:latin typeface="Calibri"/>
                <a:cs typeface="Calibri"/>
              </a:rPr>
              <a:t>measure</a:t>
            </a:r>
            <a:r>
              <a:rPr sz="1800" spc="-50" dirty="0">
                <a:latin typeface="Calibri"/>
                <a:cs typeface="Calibri"/>
              </a:rPr>
              <a:t> </a:t>
            </a:r>
            <a:r>
              <a:rPr sz="1800" dirty="0">
                <a:latin typeface="Calibri"/>
                <a:cs typeface="Calibri"/>
              </a:rPr>
              <a:t>students’</a:t>
            </a:r>
            <a:r>
              <a:rPr sz="1800" spc="-40" dirty="0">
                <a:latin typeface="Calibri"/>
                <a:cs typeface="Calibri"/>
              </a:rPr>
              <a:t> </a:t>
            </a:r>
            <a:r>
              <a:rPr sz="1800" dirty="0">
                <a:latin typeface="Calibri"/>
                <a:cs typeface="Calibri"/>
              </a:rPr>
              <a:t>ability</a:t>
            </a:r>
            <a:r>
              <a:rPr sz="1800" spc="-55" dirty="0">
                <a:latin typeface="Calibri"/>
                <a:cs typeface="Calibri"/>
              </a:rPr>
              <a:t> </a:t>
            </a:r>
            <a:r>
              <a:rPr sz="1800" dirty="0">
                <a:latin typeface="Calibri"/>
                <a:cs typeface="Calibri"/>
              </a:rPr>
              <a:t>to</a:t>
            </a:r>
            <a:r>
              <a:rPr sz="1800" spc="-45" dirty="0">
                <a:latin typeface="Calibri"/>
                <a:cs typeface="Calibri"/>
              </a:rPr>
              <a:t> </a:t>
            </a:r>
            <a:r>
              <a:rPr sz="1800" dirty="0">
                <a:latin typeface="Calibri"/>
                <a:cs typeface="Calibri"/>
              </a:rPr>
              <a:t>express</a:t>
            </a:r>
            <a:r>
              <a:rPr sz="1800" spc="-50" dirty="0">
                <a:latin typeface="Calibri"/>
                <a:cs typeface="Calibri"/>
              </a:rPr>
              <a:t> </a:t>
            </a:r>
            <a:r>
              <a:rPr sz="1800" dirty="0">
                <a:latin typeface="Calibri"/>
                <a:cs typeface="Calibri"/>
              </a:rPr>
              <a:t>their</a:t>
            </a:r>
            <a:r>
              <a:rPr sz="1800" spc="-45" dirty="0">
                <a:latin typeface="Calibri"/>
                <a:cs typeface="Calibri"/>
              </a:rPr>
              <a:t> </a:t>
            </a:r>
            <a:r>
              <a:rPr sz="1800" dirty="0">
                <a:latin typeface="Calibri"/>
                <a:cs typeface="Calibri"/>
              </a:rPr>
              <a:t>views</a:t>
            </a:r>
            <a:r>
              <a:rPr sz="1800" spc="-45" dirty="0">
                <a:latin typeface="Calibri"/>
                <a:cs typeface="Calibri"/>
              </a:rPr>
              <a:t> </a:t>
            </a:r>
            <a:r>
              <a:rPr sz="1800" dirty="0">
                <a:latin typeface="Calibri"/>
                <a:cs typeface="Calibri"/>
              </a:rPr>
              <a:t>at</a:t>
            </a:r>
            <a:r>
              <a:rPr sz="1800" spc="-50" dirty="0">
                <a:latin typeface="Calibri"/>
                <a:cs typeface="Calibri"/>
              </a:rPr>
              <a:t> </a:t>
            </a:r>
            <a:r>
              <a:rPr sz="1800" dirty="0">
                <a:latin typeface="Calibri"/>
                <a:cs typeface="Calibri"/>
              </a:rPr>
              <a:t>group</a:t>
            </a:r>
            <a:r>
              <a:rPr sz="1800" spc="-40" dirty="0">
                <a:latin typeface="Calibri"/>
                <a:cs typeface="Calibri"/>
              </a:rPr>
              <a:t> </a:t>
            </a:r>
            <a:r>
              <a:rPr sz="1800" spc="-10" dirty="0">
                <a:latin typeface="Calibri"/>
                <a:cs typeface="Calibri"/>
              </a:rPr>
              <a:t>meetings.</a:t>
            </a:r>
            <a:endParaRPr sz="1800">
              <a:latin typeface="Calibri"/>
              <a:cs typeface="Calibri"/>
            </a:endParaRPr>
          </a:p>
          <a:p>
            <a:pPr marL="12700">
              <a:lnSpc>
                <a:spcPct val="100000"/>
              </a:lnSpc>
            </a:pPr>
            <a:r>
              <a:rPr sz="1800" b="1" spc="-10" dirty="0">
                <a:latin typeface="Calibri"/>
                <a:cs typeface="Calibri"/>
              </a:rPr>
              <a:t>Graduates:</a:t>
            </a:r>
            <a:r>
              <a:rPr sz="1800" b="1" spc="-60" dirty="0">
                <a:latin typeface="Calibri"/>
                <a:cs typeface="Calibri"/>
              </a:rPr>
              <a:t> </a:t>
            </a:r>
            <a:r>
              <a:rPr sz="1800" dirty="0">
                <a:latin typeface="Calibri"/>
                <a:cs typeface="Calibri"/>
              </a:rPr>
              <a:t>Again,</a:t>
            </a:r>
            <a:r>
              <a:rPr sz="1800" spc="-50" dirty="0">
                <a:latin typeface="Calibri"/>
                <a:cs typeface="Calibri"/>
              </a:rPr>
              <a:t> </a:t>
            </a:r>
            <a:r>
              <a:rPr sz="1800" dirty="0">
                <a:latin typeface="Calibri"/>
                <a:cs typeface="Calibri"/>
              </a:rPr>
              <a:t>students'</a:t>
            </a:r>
            <a:r>
              <a:rPr sz="1800" spc="-40" dirty="0">
                <a:latin typeface="Calibri"/>
                <a:cs typeface="Calibri"/>
              </a:rPr>
              <a:t> </a:t>
            </a:r>
            <a:r>
              <a:rPr sz="1800" spc="-10" dirty="0">
                <a:latin typeface="Calibri"/>
                <a:cs typeface="Calibri"/>
              </a:rPr>
              <a:t>performance</a:t>
            </a:r>
            <a:r>
              <a:rPr sz="1800" spc="-45" dirty="0">
                <a:latin typeface="Calibri"/>
                <a:cs typeface="Calibri"/>
              </a:rPr>
              <a:t> </a:t>
            </a:r>
            <a:r>
              <a:rPr sz="1800" dirty="0">
                <a:latin typeface="Calibri"/>
                <a:cs typeface="Calibri"/>
              </a:rPr>
              <a:t>will</a:t>
            </a:r>
            <a:r>
              <a:rPr sz="1800" spc="-55" dirty="0">
                <a:latin typeface="Calibri"/>
                <a:cs typeface="Calibri"/>
              </a:rPr>
              <a:t> </a:t>
            </a:r>
            <a:r>
              <a:rPr sz="1800" dirty="0">
                <a:latin typeface="Calibri"/>
                <a:cs typeface="Calibri"/>
              </a:rPr>
              <a:t>be</a:t>
            </a:r>
            <a:r>
              <a:rPr sz="1800" spc="-40" dirty="0">
                <a:latin typeface="Calibri"/>
                <a:cs typeface="Calibri"/>
              </a:rPr>
              <a:t> </a:t>
            </a:r>
            <a:r>
              <a:rPr sz="1800" dirty="0">
                <a:latin typeface="Calibri"/>
                <a:cs typeface="Calibri"/>
              </a:rPr>
              <a:t>measured</a:t>
            </a:r>
            <a:r>
              <a:rPr sz="1800" spc="-45" dirty="0">
                <a:latin typeface="Calibri"/>
                <a:cs typeface="Calibri"/>
              </a:rPr>
              <a:t> </a:t>
            </a:r>
            <a:r>
              <a:rPr sz="1800" dirty="0">
                <a:latin typeface="Calibri"/>
                <a:cs typeface="Calibri"/>
              </a:rPr>
              <a:t>using</a:t>
            </a:r>
            <a:r>
              <a:rPr sz="1800" spc="-40" dirty="0">
                <a:latin typeface="Calibri"/>
                <a:cs typeface="Calibri"/>
              </a:rPr>
              <a:t> </a:t>
            </a:r>
            <a:r>
              <a:rPr sz="1800" dirty="0">
                <a:latin typeface="Calibri"/>
                <a:cs typeface="Calibri"/>
              </a:rPr>
              <a:t>three</a:t>
            </a:r>
            <a:r>
              <a:rPr sz="1800" spc="-45" dirty="0">
                <a:latin typeface="Calibri"/>
                <a:cs typeface="Calibri"/>
              </a:rPr>
              <a:t> </a:t>
            </a:r>
            <a:r>
              <a:rPr sz="1800" spc="-10" dirty="0">
                <a:latin typeface="Calibri"/>
                <a:cs typeface="Calibri"/>
              </a:rPr>
              <a:t>different</a:t>
            </a:r>
            <a:r>
              <a:rPr sz="1800" spc="-45" dirty="0">
                <a:latin typeface="Calibri"/>
                <a:cs typeface="Calibri"/>
              </a:rPr>
              <a:t> </a:t>
            </a:r>
            <a:r>
              <a:rPr sz="1800" spc="-10" dirty="0">
                <a:latin typeface="Calibri"/>
                <a:cs typeface="Calibri"/>
              </a:rPr>
              <a:t>methods:</a:t>
            </a:r>
            <a:endParaRPr sz="1800">
              <a:latin typeface="Calibri"/>
              <a:cs typeface="Calibri"/>
            </a:endParaRPr>
          </a:p>
          <a:p>
            <a:pPr marL="12700" marR="309880" indent="243840">
              <a:lnSpc>
                <a:spcPct val="100000"/>
              </a:lnSpc>
              <a:buAutoNum type="romanLcParenBoth"/>
              <a:tabLst>
                <a:tab pos="256540" algn="l"/>
              </a:tabLst>
            </a:pPr>
            <a:r>
              <a:rPr sz="1800" dirty="0">
                <a:latin typeface="Calibri"/>
                <a:cs typeface="Calibri"/>
              </a:rPr>
              <a:t>After</a:t>
            </a:r>
            <a:r>
              <a:rPr sz="1800" spc="-65" dirty="0">
                <a:latin typeface="Calibri"/>
                <a:cs typeface="Calibri"/>
              </a:rPr>
              <a:t> </a:t>
            </a:r>
            <a:r>
              <a:rPr sz="1800" dirty="0">
                <a:latin typeface="Calibri"/>
                <a:cs typeface="Calibri"/>
              </a:rPr>
              <a:t>selection</a:t>
            </a:r>
            <a:r>
              <a:rPr sz="1800" spc="-40" dirty="0">
                <a:latin typeface="Calibri"/>
                <a:cs typeface="Calibri"/>
              </a:rPr>
              <a:t> </a:t>
            </a:r>
            <a:r>
              <a:rPr sz="1800" dirty="0">
                <a:latin typeface="Calibri"/>
                <a:cs typeface="Calibri"/>
              </a:rPr>
              <a:t>of</a:t>
            </a:r>
            <a:r>
              <a:rPr sz="1800" spc="-50" dirty="0">
                <a:latin typeface="Calibri"/>
                <a:cs typeface="Calibri"/>
              </a:rPr>
              <a:t> </a:t>
            </a:r>
            <a:r>
              <a:rPr sz="1800" dirty="0">
                <a:latin typeface="Calibri"/>
                <a:cs typeface="Calibri"/>
              </a:rPr>
              <a:t>a</a:t>
            </a:r>
            <a:r>
              <a:rPr sz="1800" spc="-60" dirty="0">
                <a:latin typeface="Calibri"/>
                <a:cs typeface="Calibri"/>
              </a:rPr>
              <a:t> </a:t>
            </a:r>
            <a:r>
              <a:rPr sz="1800" dirty="0">
                <a:latin typeface="Calibri"/>
                <a:cs typeface="Calibri"/>
              </a:rPr>
              <a:t>current</a:t>
            </a:r>
            <a:r>
              <a:rPr sz="1800" spc="-55" dirty="0">
                <a:latin typeface="Calibri"/>
                <a:cs typeface="Calibri"/>
              </a:rPr>
              <a:t> </a:t>
            </a:r>
            <a:r>
              <a:rPr sz="1800" dirty="0">
                <a:latin typeface="Calibri"/>
                <a:cs typeface="Calibri"/>
              </a:rPr>
              <a:t>research</a:t>
            </a:r>
            <a:r>
              <a:rPr sz="1800" spc="-50" dirty="0">
                <a:latin typeface="Calibri"/>
                <a:cs typeface="Calibri"/>
              </a:rPr>
              <a:t> </a:t>
            </a:r>
            <a:r>
              <a:rPr sz="1800" dirty="0">
                <a:latin typeface="Calibri"/>
                <a:cs typeface="Calibri"/>
              </a:rPr>
              <a:t>paper</a:t>
            </a:r>
            <a:r>
              <a:rPr sz="1800" spc="-55" dirty="0">
                <a:latin typeface="Calibri"/>
                <a:cs typeface="Calibri"/>
              </a:rPr>
              <a:t> </a:t>
            </a:r>
            <a:r>
              <a:rPr sz="1800" dirty="0">
                <a:latin typeface="Calibri"/>
                <a:cs typeface="Calibri"/>
              </a:rPr>
              <a:t>or</a:t>
            </a:r>
            <a:r>
              <a:rPr sz="1800" spc="-55" dirty="0">
                <a:latin typeface="Calibri"/>
                <a:cs typeface="Calibri"/>
              </a:rPr>
              <a:t> </a:t>
            </a:r>
            <a:r>
              <a:rPr sz="1800" dirty="0">
                <a:latin typeface="Calibri"/>
                <a:cs typeface="Calibri"/>
              </a:rPr>
              <a:t>own</a:t>
            </a:r>
            <a:r>
              <a:rPr sz="1800" spc="-45" dirty="0">
                <a:latin typeface="Calibri"/>
                <a:cs typeface="Calibri"/>
              </a:rPr>
              <a:t> </a:t>
            </a:r>
            <a:r>
              <a:rPr sz="1800" dirty="0">
                <a:latin typeface="Calibri"/>
                <a:cs typeface="Calibri"/>
              </a:rPr>
              <a:t>research</a:t>
            </a:r>
            <a:r>
              <a:rPr sz="1800" spc="-55" dirty="0">
                <a:latin typeface="Calibri"/>
                <a:cs typeface="Calibri"/>
              </a:rPr>
              <a:t> </a:t>
            </a:r>
            <a:r>
              <a:rPr sz="1800" dirty="0">
                <a:latin typeface="Calibri"/>
                <a:cs typeface="Calibri"/>
              </a:rPr>
              <a:t>for</a:t>
            </a:r>
            <a:r>
              <a:rPr sz="1800" spc="-60" dirty="0">
                <a:latin typeface="Calibri"/>
                <a:cs typeface="Calibri"/>
              </a:rPr>
              <a:t> </a:t>
            </a:r>
            <a:r>
              <a:rPr sz="1800" spc="-10" dirty="0">
                <a:latin typeface="Calibri"/>
                <a:cs typeface="Calibri"/>
              </a:rPr>
              <a:t>presentation,</a:t>
            </a:r>
            <a:r>
              <a:rPr sz="1800" spc="-35" dirty="0">
                <a:latin typeface="Calibri"/>
                <a:cs typeface="Calibri"/>
              </a:rPr>
              <a:t> </a:t>
            </a:r>
            <a:r>
              <a:rPr sz="1800" dirty="0">
                <a:latin typeface="Calibri"/>
                <a:cs typeface="Calibri"/>
              </a:rPr>
              <a:t>students</a:t>
            </a:r>
            <a:r>
              <a:rPr sz="1800" spc="-50" dirty="0">
                <a:latin typeface="Calibri"/>
                <a:cs typeface="Calibri"/>
              </a:rPr>
              <a:t> </a:t>
            </a:r>
            <a:r>
              <a:rPr sz="1800" spc="-20" dirty="0">
                <a:latin typeface="Calibri"/>
                <a:cs typeface="Calibri"/>
              </a:rPr>
              <a:t>will </a:t>
            </a:r>
            <a:r>
              <a:rPr sz="1800" spc="-10" dirty="0">
                <a:latin typeface="Calibri"/>
                <a:cs typeface="Calibri"/>
              </a:rPr>
              <a:t>presentation</a:t>
            </a:r>
            <a:r>
              <a:rPr sz="1800" spc="-40" dirty="0">
                <a:latin typeface="Calibri"/>
                <a:cs typeface="Calibri"/>
              </a:rPr>
              <a:t> </a:t>
            </a:r>
            <a:r>
              <a:rPr sz="1800" dirty="0">
                <a:latin typeface="Calibri"/>
                <a:cs typeface="Calibri"/>
              </a:rPr>
              <a:t>the</a:t>
            </a:r>
            <a:r>
              <a:rPr sz="1800" spc="-50" dirty="0">
                <a:latin typeface="Calibri"/>
                <a:cs typeface="Calibri"/>
              </a:rPr>
              <a:t> </a:t>
            </a:r>
            <a:r>
              <a:rPr sz="1800" dirty="0">
                <a:latin typeface="Calibri"/>
                <a:cs typeface="Calibri"/>
              </a:rPr>
              <a:t>selected</a:t>
            </a:r>
            <a:r>
              <a:rPr sz="1800" spc="-35" dirty="0">
                <a:latin typeface="Calibri"/>
                <a:cs typeface="Calibri"/>
              </a:rPr>
              <a:t> </a:t>
            </a:r>
            <a:r>
              <a:rPr sz="1800" dirty="0">
                <a:latin typeface="Calibri"/>
                <a:cs typeface="Calibri"/>
              </a:rPr>
              <a:t>topics,</a:t>
            </a:r>
            <a:r>
              <a:rPr sz="1800" spc="-55" dirty="0">
                <a:latin typeface="Calibri"/>
                <a:cs typeface="Calibri"/>
              </a:rPr>
              <a:t> </a:t>
            </a:r>
            <a:r>
              <a:rPr sz="1800" dirty="0">
                <a:latin typeface="Calibri"/>
                <a:cs typeface="Calibri"/>
              </a:rPr>
              <a:t>including</a:t>
            </a:r>
            <a:r>
              <a:rPr sz="1800" spc="-50" dirty="0">
                <a:latin typeface="Calibri"/>
                <a:cs typeface="Calibri"/>
              </a:rPr>
              <a:t> </a:t>
            </a:r>
            <a:r>
              <a:rPr sz="1800" spc="-10" dirty="0">
                <a:latin typeface="Calibri"/>
                <a:cs typeface="Calibri"/>
              </a:rPr>
              <a:t>content,</a:t>
            </a:r>
            <a:r>
              <a:rPr sz="1800" spc="-45" dirty="0">
                <a:latin typeface="Calibri"/>
                <a:cs typeface="Calibri"/>
              </a:rPr>
              <a:t> </a:t>
            </a:r>
            <a:r>
              <a:rPr sz="1800" dirty="0">
                <a:latin typeface="Calibri"/>
                <a:cs typeface="Calibri"/>
              </a:rPr>
              <a:t>and</a:t>
            </a:r>
            <a:r>
              <a:rPr sz="1800" spc="-45" dirty="0">
                <a:latin typeface="Calibri"/>
                <a:cs typeface="Calibri"/>
              </a:rPr>
              <a:t> </a:t>
            </a:r>
            <a:r>
              <a:rPr sz="1800" spc="-10" dirty="0">
                <a:latin typeface="Calibri"/>
                <a:cs typeface="Calibri"/>
              </a:rPr>
              <a:t>evaluate</a:t>
            </a:r>
            <a:r>
              <a:rPr sz="1800" spc="-55" dirty="0">
                <a:latin typeface="Calibri"/>
                <a:cs typeface="Calibri"/>
              </a:rPr>
              <a:t> </a:t>
            </a:r>
            <a:r>
              <a:rPr sz="1800" dirty="0">
                <a:latin typeface="Calibri"/>
                <a:cs typeface="Calibri"/>
              </a:rPr>
              <a:t>their</a:t>
            </a:r>
            <a:r>
              <a:rPr sz="1800" spc="-50" dirty="0">
                <a:latin typeface="Calibri"/>
                <a:cs typeface="Calibri"/>
              </a:rPr>
              <a:t> </a:t>
            </a:r>
            <a:r>
              <a:rPr sz="1800" dirty="0">
                <a:latin typeface="Calibri"/>
                <a:cs typeface="Calibri"/>
              </a:rPr>
              <a:t>scientific</a:t>
            </a:r>
            <a:r>
              <a:rPr sz="1800" spc="-50" dirty="0">
                <a:latin typeface="Calibri"/>
                <a:cs typeface="Calibri"/>
              </a:rPr>
              <a:t> </a:t>
            </a:r>
            <a:r>
              <a:rPr sz="1800" spc="-10" dirty="0">
                <a:latin typeface="Calibri"/>
                <a:cs typeface="Calibri"/>
              </a:rPr>
              <a:t>results.</a:t>
            </a:r>
            <a:endParaRPr sz="1800">
              <a:latin typeface="Calibri"/>
              <a:cs typeface="Calibri"/>
            </a:endParaRPr>
          </a:p>
          <a:p>
            <a:pPr marL="309880" indent="-297180">
              <a:lnSpc>
                <a:spcPct val="100000"/>
              </a:lnSpc>
              <a:buAutoNum type="romanLcParenBoth"/>
              <a:tabLst>
                <a:tab pos="309880" algn="l"/>
              </a:tabLst>
            </a:pPr>
            <a:r>
              <a:rPr sz="1800" spc="-10" dirty="0">
                <a:latin typeface="Calibri"/>
                <a:cs typeface="Calibri"/>
              </a:rPr>
              <a:t>Contributions</a:t>
            </a:r>
            <a:r>
              <a:rPr sz="1800" spc="-5" dirty="0">
                <a:latin typeface="Calibri"/>
                <a:cs typeface="Calibri"/>
              </a:rPr>
              <a:t> </a:t>
            </a:r>
            <a:r>
              <a:rPr sz="1800" dirty="0">
                <a:latin typeface="Calibri"/>
                <a:cs typeface="Calibri"/>
              </a:rPr>
              <a:t>to</a:t>
            </a:r>
            <a:r>
              <a:rPr sz="1800" spc="5" dirty="0">
                <a:latin typeface="Calibri"/>
                <a:cs typeface="Calibri"/>
              </a:rPr>
              <a:t> </a:t>
            </a:r>
            <a:r>
              <a:rPr sz="1800" spc="-10" dirty="0">
                <a:latin typeface="Calibri"/>
                <a:cs typeface="Calibri"/>
              </a:rPr>
              <a:t>in-</a:t>
            </a:r>
            <a:r>
              <a:rPr sz="1800" dirty="0">
                <a:latin typeface="Calibri"/>
                <a:cs typeface="Calibri"/>
              </a:rPr>
              <a:t>class</a:t>
            </a:r>
            <a:r>
              <a:rPr sz="1800" spc="-20" dirty="0">
                <a:latin typeface="Calibri"/>
                <a:cs typeface="Calibri"/>
              </a:rPr>
              <a:t> </a:t>
            </a:r>
            <a:r>
              <a:rPr sz="1800" spc="-10" dirty="0">
                <a:latin typeface="Calibri"/>
                <a:cs typeface="Calibri"/>
              </a:rPr>
              <a:t>discussions</a:t>
            </a:r>
            <a:endParaRPr sz="1800">
              <a:latin typeface="Calibri"/>
              <a:cs typeface="Calibri"/>
            </a:endParaRPr>
          </a:p>
          <a:p>
            <a:pPr marL="12700" marR="5080" indent="348615">
              <a:lnSpc>
                <a:spcPct val="100000"/>
              </a:lnSpc>
              <a:buAutoNum type="romanLcParenBoth"/>
              <a:tabLst>
                <a:tab pos="361315" algn="l"/>
              </a:tabLst>
            </a:pPr>
            <a:r>
              <a:rPr sz="1800" dirty="0">
                <a:latin typeface="Calibri"/>
                <a:cs typeface="Calibri"/>
              </a:rPr>
              <a:t>Independent</a:t>
            </a:r>
            <a:r>
              <a:rPr sz="1800" spc="-30" dirty="0">
                <a:latin typeface="Calibri"/>
                <a:cs typeface="Calibri"/>
              </a:rPr>
              <a:t> </a:t>
            </a:r>
            <a:r>
              <a:rPr sz="1800" dirty="0">
                <a:latin typeface="Calibri"/>
                <a:cs typeface="Calibri"/>
              </a:rPr>
              <a:t>and</a:t>
            </a:r>
            <a:r>
              <a:rPr sz="1800" spc="-40" dirty="0">
                <a:latin typeface="Calibri"/>
                <a:cs typeface="Calibri"/>
              </a:rPr>
              <a:t> </a:t>
            </a:r>
            <a:r>
              <a:rPr sz="1800" dirty="0">
                <a:latin typeface="Calibri"/>
                <a:cs typeface="Calibri"/>
              </a:rPr>
              <a:t>novel</a:t>
            </a:r>
            <a:r>
              <a:rPr sz="1800" spc="-45" dirty="0">
                <a:latin typeface="Calibri"/>
                <a:cs typeface="Calibri"/>
              </a:rPr>
              <a:t> </a:t>
            </a:r>
            <a:r>
              <a:rPr sz="1800" spc="-10" dirty="0">
                <a:latin typeface="Calibri"/>
                <a:cs typeface="Calibri"/>
              </a:rPr>
              <a:t>mini-</a:t>
            </a:r>
            <a:r>
              <a:rPr sz="1800" dirty="0">
                <a:latin typeface="Calibri"/>
                <a:cs typeface="Calibri"/>
              </a:rPr>
              <a:t>project</a:t>
            </a:r>
            <a:r>
              <a:rPr sz="1800" spc="-55" dirty="0">
                <a:latin typeface="Calibri"/>
                <a:cs typeface="Calibri"/>
              </a:rPr>
              <a:t> </a:t>
            </a:r>
            <a:r>
              <a:rPr sz="1800" dirty="0">
                <a:latin typeface="Calibri"/>
                <a:cs typeface="Calibri"/>
              </a:rPr>
              <a:t>on</a:t>
            </a:r>
            <a:r>
              <a:rPr sz="1800" spc="-50" dirty="0">
                <a:latin typeface="Calibri"/>
                <a:cs typeface="Calibri"/>
              </a:rPr>
              <a:t> </a:t>
            </a:r>
            <a:r>
              <a:rPr sz="1800" dirty="0">
                <a:latin typeface="Calibri"/>
                <a:cs typeface="Calibri"/>
              </a:rPr>
              <a:t>the</a:t>
            </a:r>
            <a:r>
              <a:rPr sz="1800" spc="-40" dirty="0">
                <a:latin typeface="Calibri"/>
                <a:cs typeface="Calibri"/>
              </a:rPr>
              <a:t> </a:t>
            </a:r>
            <a:r>
              <a:rPr sz="1800" dirty="0">
                <a:latin typeface="Calibri"/>
                <a:cs typeface="Calibri"/>
              </a:rPr>
              <a:t>topic</a:t>
            </a:r>
            <a:r>
              <a:rPr sz="1800" spc="-45" dirty="0">
                <a:latin typeface="Calibri"/>
                <a:cs typeface="Calibri"/>
              </a:rPr>
              <a:t> </a:t>
            </a:r>
            <a:r>
              <a:rPr sz="1800" dirty="0">
                <a:latin typeface="Calibri"/>
                <a:cs typeface="Calibri"/>
              </a:rPr>
              <a:t>of</a:t>
            </a:r>
            <a:r>
              <a:rPr sz="1800" spc="-50" dirty="0">
                <a:latin typeface="Calibri"/>
                <a:cs typeface="Calibri"/>
              </a:rPr>
              <a:t> </a:t>
            </a:r>
            <a:r>
              <a:rPr sz="1800" dirty="0">
                <a:latin typeface="Calibri"/>
                <a:cs typeface="Calibri"/>
              </a:rPr>
              <a:t>the</a:t>
            </a:r>
            <a:r>
              <a:rPr sz="1800" spc="-40" dirty="0">
                <a:latin typeface="Calibri"/>
                <a:cs typeface="Calibri"/>
              </a:rPr>
              <a:t> </a:t>
            </a:r>
            <a:r>
              <a:rPr sz="1800" spc="-10" dirty="0">
                <a:latin typeface="Calibri"/>
                <a:cs typeface="Calibri"/>
              </a:rPr>
              <a:t>presentation</a:t>
            </a:r>
            <a:r>
              <a:rPr sz="1800" spc="-30" dirty="0">
                <a:latin typeface="Calibri"/>
                <a:cs typeface="Calibri"/>
              </a:rPr>
              <a:t> </a:t>
            </a:r>
            <a:r>
              <a:rPr sz="1800" dirty="0">
                <a:latin typeface="Calibri"/>
                <a:cs typeface="Calibri"/>
              </a:rPr>
              <a:t>using</a:t>
            </a:r>
            <a:r>
              <a:rPr sz="1800" spc="-45" dirty="0">
                <a:latin typeface="Calibri"/>
                <a:cs typeface="Calibri"/>
              </a:rPr>
              <a:t> </a:t>
            </a:r>
            <a:r>
              <a:rPr sz="1800" spc="-10" dirty="0">
                <a:latin typeface="Calibri"/>
                <a:cs typeface="Calibri"/>
              </a:rPr>
              <a:t>different</a:t>
            </a:r>
            <a:r>
              <a:rPr sz="1800" spc="-40" dirty="0">
                <a:latin typeface="Calibri"/>
                <a:cs typeface="Calibri"/>
              </a:rPr>
              <a:t> </a:t>
            </a:r>
            <a:r>
              <a:rPr sz="1800" dirty="0">
                <a:latin typeface="Calibri"/>
                <a:cs typeface="Calibri"/>
              </a:rPr>
              <a:t>data,</a:t>
            </a:r>
            <a:r>
              <a:rPr sz="1800" spc="-45" dirty="0">
                <a:latin typeface="Calibri"/>
                <a:cs typeface="Calibri"/>
              </a:rPr>
              <a:t> </a:t>
            </a:r>
            <a:r>
              <a:rPr sz="1800" spc="-25" dirty="0">
                <a:latin typeface="Calibri"/>
                <a:cs typeface="Calibri"/>
              </a:rPr>
              <a:t>or </a:t>
            </a:r>
            <a:r>
              <a:rPr sz="1800" spc="-10" dirty="0">
                <a:latin typeface="Calibri"/>
                <a:cs typeface="Calibri"/>
              </a:rPr>
              <a:t>methods.</a:t>
            </a:r>
            <a:endParaRPr sz="1800">
              <a:latin typeface="Calibri"/>
              <a:cs typeface="Calibri"/>
            </a:endParaRPr>
          </a:p>
          <a:p>
            <a:pPr marL="12700">
              <a:lnSpc>
                <a:spcPct val="100000"/>
              </a:lnSpc>
            </a:pPr>
            <a:r>
              <a:rPr sz="1800" dirty="0">
                <a:latin typeface="Calibri"/>
                <a:cs typeface="Calibri"/>
              </a:rPr>
              <a:t>The</a:t>
            </a:r>
            <a:r>
              <a:rPr sz="1800" spc="-30" dirty="0">
                <a:latin typeface="Calibri"/>
                <a:cs typeface="Calibri"/>
              </a:rPr>
              <a:t> </a:t>
            </a:r>
            <a:r>
              <a:rPr sz="1800" dirty="0">
                <a:latin typeface="Calibri"/>
                <a:cs typeface="Calibri"/>
              </a:rPr>
              <a:t>first</a:t>
            </a:r>
            <a:r>
              <a:rPr sz="1800" spc="-55" dirty="0">
                <a:latin typeface="Calibri"/>
                <a:cs typeface="Calibri"/>
              </a:rPr>
              <a:t> </a:t>
            </a:r>
            <a:r>
              <a:rPr sz="1800" dirty="0">
                <a:latin typeface="Calibri"/>
                <a:cs typeface="Calibri"/>
              </a:rPr>
              <a:t>two</a:t>
            </a:r>
            <a:r>
              <a:rPr sz="1800" spc="-30" dirty="0">
                <a:latin typeface="Calibri"/>
                <a:cs typeface="Calibri"/>
              </a:rPr>
              <a:t> </a:t>
            </a:r>
            <a:r>
              <a:rPr sz="1800" dirty="0">
                <a:latin typeface="Calibri"/>
                <a:cs typeface="Calibri"/>
              </a:rPr>
              <a:t>methods</a:t>
            </a:r>
            <a:r>
              <a:rPr sz="1800" spc="-25" dirty="0">
                <a:latin typeface="Calibri"/>
                <a:cs typeface="Calibri"/>
              </a:rPr>
              <a:t> </a:t>
            </a:r>
            <a:r>
              <a:rPr sz="1800" dirty="0">
                <a:latin typeface="Calibri"/>
                <a:cs typeface="Calibri"/>
              </a:rPr>
              <a:t>are</a:t>
            </a:r>
            <a:r>
              <a:rPr sz="1800" spc="-35"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same</a:t>
            </a:r>
            <a:r>
              <a:rPr sz="1800" spc="-45" dirty="0">
                <a:latin typeface="Calibri"/>
                <a:cs typeface="Calibri"/>
              </a:rPr>
              <a:t> </a:t>
            </a:r>
            <a:r>
              <a:rPr sz="1800" dirty="0">
                <a:latin typeface="Calibri"/>
                <a:cs typeface="Calibri"/>
              </a:rPr>
              <a:t>as</a:t>
            </a:r>
            <a:r>
              <a:rPr sz="1800" spc="-35" dirty="0">
                <a:latin typeface="Calibri"/>
                <a:cs typeface="Calibri"/>
              </a:rPr>
              <a:t> </a:t>
            </a:r>
            <a:r>
              <a:rPr sz="1800" spc="-10" dirty="0">
                <a:latin typeface="Calibri"/>
                <a:cs typeface="Calibri"/>
              </a:rPr>
              <a:t>undergraduate</a:t>
            </a:r>
            <a:r>
              <a:rPr sz="1800" spc="-30" dirty="0">
                <a:latin typeface="Calibri"/>
                <a:cs typeface="Calibri"/>
              </a:rPr>
              <a:t> </a:t>
            </a:r>
            <a:r>
              <a:rPr sz="1800" dirty="0">
                <a:latin typeface="Calibri"/>
                <a:cs typeface="Calibri"/>
              </a:rPr>
              <a:t>methods</a:t>
            </a:r>
            <a:r>
              <a:rPr sz="1800" spc="-25" dirty="0">
                <a:latin typeface="Calibri"/>
                <a:cs typeface="Calibri"/>
              </a:rPr>
              <a:t> </a:t>
            </a:r>
            <a:r>
              <a:rPr sz="1800" dirty="0">
                <a:latin typeface="Calibri"/>
                <a:cs typeface="Calibri"/>
              </a:rPr>
              <a:t>(i)</a:t>
            </a:r>
            <a:r>
              <a:rPr sz="1800" spc="-35"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(iii),</a:t>
            </a:r>
            <a:r>
              <a:rPr sz="1800" spc="-35" dirty="0">
                <a:latin typeface="Calibri"/>
                <a:cs typeface="Calibri"/>
              </a:rPr>
              <a:t> </a:t>
            </a:r>
            <a:r>
              <a:rPr sz="1800" dirty="0">
                <a:latin typeface="Calibri"/>
                <a:cs typeface="Calibri"/>
              </a:rPr>
              <a:t>while</a:t>
            </a:r>
            <a:r>
              <a:rPr sz="1800" spc="-30" dirty="0">
                <a:latin typeface="Calibri"/>
                <a:cs typeface="Calibri"/>
              </a:rPr>
              <a:t> </a:t>
            </a:r>
            <a:r>
              <a:rPr sz="1800" dirty="0">
                <a:latin typeface="Calibri"/>
                <a:cs typeface="Calibri"/>
              </a:rPr>
              <a:t>the</a:t>
            </a:r>
            <a:r>
              <a:rPr sz="1800" spc="-30" dirty="0">
                <a:latin typeface="Calibri"/>
                <a:cs typeface="Calibri"/>
              </a:rPr>
              <a:t> </a:t>
            </a:r>
            <a:r>
              <a:rPr sz="1800" spc="-10" dirty="0">
                <a:latin typeface="Calibri"/>
                <a:cs typeface="Calibri"/>
              </a:rPr>
              <a:t>third</a:t>
            </a:r>
            <a:endParaRPr sz="1800">
              <a:latin typeface="Calibri"/>
              <a:cs typeface="Calibri"/>
            </a:endParaRPr>
          </a:p>
        </p:txBody>
      </p:sp>
      <p:sp>
        <p:nvSpPr>
          <p:cNvPr id="4" name="object 4"/>
          <p:cNvSpPr txBox="1"/>
          <p:nvPr/>
        </p:nvSpPr>
        <p:spPr>
          <a:xfrm>
            <a:off x="78968" y="5368371"/>
            <a:ext cx="77400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method</a:t>
            </a:r>
            <a:r>
              <a:rPr sz="1800" spc="-40" dirty="0">
                <a:latin typeface="Calibri"/>
                <a:cs typeface="Calibri"/>
              </a:rPr>
              <a:t> </a:t>
            </a:r>
            <a:r>
              <a:rPr sz="1800" dirty="0">
                <a:latin typeface="Calibri"/>
                <a:cs typeface="Calibri"/>
              </a:rPr>
              <a:t>assesses</a:t>
            </a:r>
            <a:r>
              <a:rPr sz="1800" spc="-50" dirty="0">
                <a:latin typeface="Calibri"/>
                <a:cs typeface="Calibri"/>
              </a:rPr>
              <a:t> </a:t>
            </a:r>
            <a:r>
              <a:rPr sz="1800" dirty="0">
                <a:latin typeface="Calibri"/>
                <a:cs typeface="Calibri"/>
              </a:rPr>
              <a:t>students’</a:t>
            </a:r>
            <a:r>
              <a:rPr sz="1800" spc="-45" dirty="0">
                <a:latin typeface="Calibri"/>
                <a:cs typeface="Calibri"/>
              </a:rPr>
              <a:t> </a:t>
            </a:r>
            <a:r>
              <a:rPr sz="1800" dirty="0">
                <a:latin typeface="Calibri"/>
                <a:cs typeface="Calibri"/>
              </a:rPr>
              <a:t>ability</a:t>
            </a:r>
            <a:r>
              <a:rPr sz="1800" spc="-60" dirty="0">
                <a:latin typeface="Calibri"/>
                <a:cs typeface="Calibri"/>
              </a:rPr>
              <a:t> </a:t>
            </a:r>
            <a:r>
              <a:rPr sz="1800" dirty="0">
                <a:latin typeface="Calibri"/>
                <a:cs typeface="Calibri"/>
              </a:rPr>
              <a:t>to</a:t>
            </a:r>
            <a:r>
              <a:rPr sz="1800" spc="-50" dirty="0">
                <a:latin typeface="Calibri"/>
                <a:cs typeface="Calibri"/>
              </a:rPr>
              <a:t> </a:t>
            </a:r>
            <a:r>
              <a:rPr sz="1800" dirty="0">
                <a:latin typeface="Calibri"/>
                <a:cs typeface="Calibri"/>
              </a:rPr>
              <a:t>apply</a:t>
            </a:r>
            <a:r>
              <a:rPr sz="1800" spc="-50" dirty="0">
                <a:latin typeface="Calibri"/>
                <a:cs typeface="Calibri"/>
              </a:rPr>
              <a:t> </a:t>
            </a:r>
            <a:r>
              <a:rPr sz="1800" dirty="0">
                <a:latin typeface="Calibri"/>
                <a:cs typeface="Calibri"/>
              </a:rPr>
              <a:t>network</a:t>
            </a:r>
            <a:r>
              <a:rPr sz="1800" spc="-45" dirty="0">
                <a:latin typeface="Calibri"/>
                <a:cs typeface="Calibri"/>
              </a:rPr>
              <a:t> </a:t>
            </a:r>
            <a:r>
              <a:rPr sz="1800" dirty="0">
                <a:latin typeface="Calibri"/>
                <a:cs typeface="Calibri"/>
              </a:rPr>
              <a:t>science</a:t>
            </a:r>
            <a:r>
              <a:rPr sz="1800" spc="-40" dirty="0">
                <a:latin typeface="Calibri"/>
                <a:cs typeface="Calibri"/>
              </a:rPr>
              <a:t> </a:t>
            </a:r>
            <a:r>
              <a:rPr sz="1800" dirty="0">
                <a:latin typeface="Calibri"/>
                <a:cs typeface="Calibri"/>
              </a:rPr>
              <a:t>tools</a:t>
            </a:r>
            <a:r>
              <a:rPr sz="1800" spc="-60" dirty="0">
                <a:latin typeface="Calibri"/>
                <a:cs typeface="Calibri"/>
              </a:rPr>
              <a:t> </a:t>
            </a:r>
            <a:r>
              <a:rPr sz="1800" dirty="0">
                <a:latin typeface="Calibri"/>
                <a:cs typeface="Calibri"/>
              </a:rPr>
              <a:t>to</a:t>
            </a:r>
            <a:r>
              <a:rPr sz="1800" spc="-45" dirty="0">
                <a:latin typeface="Calibri"/>
                <a:cs typeface="Calibri"/>
              </a:rPr>
              <a:t> </a:t>
            </a:r>
            <a:r>
              <a:rPr sz="1800" dirty="0">
                <a:latin typeface="Calibri"/>
                <a:cs typeface="Calibri"/>
              </a:rPr>
              <a:t>novel</a:t>
            </a:r>
            <a:r>
              <a:rPr sz="1800" spc="-50" dirty="0">
                <a:latin typeface="Calibri"/>
                <a:cs typeface="Calibri"/>
              </a:rPr>
              <a:t> </a:t>
            </a:r>
            <a:r>
              <a:rPr sz="1800" spc="-10" dirty="0">
                <a:latin typeface="Calibri"/>
                <a:cs typeface="Calibri"/>
              </a:rPr>
              <a:t>problems</a:t>
            </a:r>
            <a:endParaRPr sz="1800">
              <a:latin typeface="Calibri"/>
              <a:cs typeface="Calibri"/>
            </a:endParaRPr>
          </a:p>
        </p:txBody>
      </p:sp>
      <p:sp>
        <p:nvSpPr>
          <p:cNvPr id="5" name="object 5"/>
          <p:cNvSpPr txBox="1"/>
          <p:nvPr/>
        </p:nvSpPr>
        <p:spPr>
          <a:xfrm>
            <a:off x="8504173" y="5335049"/>
            <a:ext cx="102870"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888888"/>
                </a:solidFill>
                <a:latin typeface="Calibri"/>
                <a:cs typeface="Calibri"/>
              </a:rPr>
              <a:t>7</a:t>
            </a:r>
            <a:endParaRPr sz="12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20775">
              <a:lnSpc>
                <a:spcPts val="1240"/>
              </a:lnSpc>
            </a:pPr>
            <a:fld id="{81D60167-4931-47E6-BA6A-407CBD079E47}" type="slidenum">
              <a:rPr spc="-25" dirty="0"/>
              <a:t>8</a:t>
            </a:fld>
            <a:endParaRPr spc="-25" dirty="0"/>
          </a:p>
        </p:txBody>
      </p:sp>
      <p:sp>
        <p:nvSpPr>
          <p:cNvPr id="2" name="object 2"/>
          <p:cNvSpPr txBox="1">
            <a:spLocks noGrp="1"/>
          </p:cNvSpPr>
          <p:nvPr>
            <p:ph type="title"/>
          </p:nvPr>
        </p:nvSpPr>
        <p:spPr>
          <a:prstGeom prst="rect">
            <a:avLst/>
          </a:prstGeom>
        </p:spPr>
        <p:txBody>
          <a:bodyPr vert="horz" wrap="square" lIns="0" tIns="12065" rIns="0" bIns="0" rtlCol="0">
            <a:spAutoFit/>
          </a:bodyPr>
          <a:lstStyle/>
          <a:p>
            <a:pPr marL="3538220">
              <a:lnSpc>
                <a:spcPct val="100000"/>
              </a:lnSpc>
              <a:spcBef>
                <a:spcPts val="95"/>
              </a:spcBef>
            </a:pPr>
            <a:r>
              <a:rPr dirty="0">
                <a:solidFill>
                  <a:srgbClr val="C00000"/>
                </a:solidFill>
                <a:latin typeface="Calibri"/>
                <a:cs typeface="Calibri"/>
              </a:rPr>
              <a:t>Academic</a:t>
            </a:r>
            <a:r>
              <a:rPr spc="-100" dirty="0">
                <a:solidFill>
                  <a:srgbClr val="C00000"/>
                </a:solidFill>
                <a:latin typeface="Calibri"/>
                <a:cs typeface="Calibri"/>
              </a:rPr>
              <a:t> </a:t>
            </a:r>
            <a:r>
              <a:rPr spc="-10" dirty="0">
                <a:solidFill>
                  <a:srgbClr val="C00000"/>
                </a:solidFill>
                <a:latin typeface="Calibri"/>
                <a:cs typeface="Calibri"/>
              </a:rPr>
              <a:t>integrity:</a:t>
            </a:r>
          </a:p>
        </p:txBody>
      </p:sp>
      <p:sp>
        <p:nvSpPr>
          <p:cNvPr id="3" name="object 3"/>
          <p:cNvSpPr txBox="1"/>
          <p:nvPr/>
        </p:nvSpPr>
        <p:spPr>
          <a:xfrm>
            <a:off x="929817" y="765886"/>
            <a:ext cx="7412355" cy="3896995"/>
          </a:xfrm>
          <a:prstGeom prst="rect">
            <a:avLst/>
          </a:prstGeom>
        </p:spPr>
        <p:txBody>
          <a:bodyPr vert="horz" wrap="square" lIns="0" tIns="12700" rIns="0" bIns="0" rtlCol="0">
            <a:spAutoFit/>
          </a:bodyPr>
          <a:lstStyle/>
          <a:p>
            <a:pPr marL="15240" marR="5080" indent="3175" algn="just">
              <a:lnSpc>
                <a:spcPct val="100000"/>
              </a:lnSpc>
              <a:spcBef>
                <a:spcPts val="100"/>
              </a:spcBef>
            </a:pPr>
            <a:r>
              <a:rPr sz="1800" spc="-10" dirty="0">
                <a:latin typeface="Calibri"/>
                <a:cs typeface="Calibri"/>
              </a:rPr>
              <a:t>Student-</a:t>
            </a:r>
            <a:r>
              <a:rPr sz="1800" dirty="0">
                <a:latin typeface="Calibri"/>
                <a:cs typeface="Calibri"/>
              </a:rPr>
              <a:t>teacher</a:t>
            </a:r>
            <a:r>
              <a:rPr sz="1800" spc="229" dirty="0">
                <a:latin typeface="Calibri"/>
                <a:cs typeface="Calibri"/>
              </a:rPr>
              <a:t> </a:t>
            </a:r>
            <a:r>
              <a:rPr sz="1800" dirty="0">
                <a:latin typeface="Calibri"/>
                <a:cs typeface="Calibri"/>
              </a:rPr>
              <a:t>relationships</a:t>
            </a:r>
            <a:r>
              <a:rPr sz="1800" spc="245" dirty="0">
                <a:latin typeface="Calibri"/>
                <a:cs typeface="Calibri"/>
              </a:rPr>
              <a:t> </a:t>
            </a:r>
            <a:r>
              <a:rPr sz="1800" dirty="0">
                <a:latin typeface="Calibri"/>
                <a:cs typeface="Calibri"/>
              </a:rPr>
              <a:t>are</a:t>
            </a:r>
            <a:r>
              <a:rPr sz="1800" spc="225" dirty="0">
                <a:latin typeface="Calibri"/>
                <a:cs typeface="Calibri"/>
              </a:rPr>
              <a:t> </a:t>
            </a:r>
            <a:r>
              <a:rPr sz="1800" dirty="0">
                <a:latin typeface="Calibri"/>
                <a:cs typeface="Calibri"/>
              </a:rPr>
              <a:t>built</a:t>
            </a:r>
            <a:r>
              <a:rPr sz="1800" spc="235" dirty="0">
                <a:latin typeface="Calibri"/>
                <a:cs typeface="Calibri"/>
              </a:rPr>
              <a:t> </a:t>
            </a:r>
            <a:r>
              <a:rPr sz="1800" dirty="0">
                <a:latin typeface="Calibri"/>
                <a:cs typeface="Calibri"/>
              </a:rPr>
              <a:t>on</a:t>
            </a:r>
            <a:r>
              <a:rPr sz="1800" spc="245" dirty="0">
                <a:latin typeface="Calibri"/>
                <a:cs typeface="Calibri"/>
              </a:rPr>
              <a:t> </a:t>
            </a:r>
            <a:r>
              <a:rPr sz="1800" dirty="0">
                <a:latin typeface="Calibri"/>
                <a:cs typeface="Calibri"/>
              </a:rPr>
              <a:t>trust.</a:t>
            </a:r>
            <a:r>
              <a:rPr sz="1800" spc="229" dirty="0">
                <a:latin typeface="Calibri"/>
                <a:cs typeface="Calibri"/>
              </a:rPr>
              <a:t> </a:t>
            </a:r>
            <a:r>
              <a:rPr sz="1800" dirty="0">
                <a:latin typeface="Calibri"/>
                <a:cs typeface="Calibri"/>
              </a:rPr>
              <a:t>For</a:t>
            </a:r>
            <a:r>
              <a:rPr sz="1800" spc="235" dirty="0">
                <a:latin typeface="Calibri"/>
                <a:cs typeface="Calibri"/>
              </a:rPr>
              <a:t> </a:t>
            </a:r>
            <a:r>
              <a:rPr sz="1800" dirty="0">
                <a:latin typeface="Calibri"/>
                <a:cs typeface="Calibri"/>
              </a:rPr>
              <a:t>example,</a:t>
            </a:r>
            <a:r>
              <a:rPr sz="1800" spc="240" dirty="0">
                <a:latin typeface="Calibri"/>
                <a:cs typeface="Calibri"/>
              </a:rPr>
              <a:t> </a:t>
            </a:r>
            <a:r>
              <a:rPr sz="1800" dirty="0">
                <a:latin typeface="Calibri"/>
                <a:cs typeface="Calibri"/>
              </a:rPr>
              <a:t>students</a:t>
            </a:r>
            <a:r>
              <a:rPr sz="1800" spc="229" dirty="0">
                <a:latin typeface="Calibri"/>
                <a:cs typeface="Calibri"/>
              </a:rPr>
              <a:t> </a:t>
            </a:r>
            <a:r>
              <a:rPr sz="1800" spc="-20" dirty="0">
                <a:latin typeface="Calibri"/>
                <a:cs typeface="Calibri"/>
              </a:rPr>
              <a:t>must </a:t>
            </a:r>
            <a:r>
              <a:rPr sz="1800" dirty="0">
                <a:latin typeface="Calibri"/>
                <a:cs typeface="Calibri"/>
              </a:rPr>
              <a:t>trust</a:t>
            </a:r>
            <a:r>
              <a:rPr sz="1800" spc="145" dirty="0">
                <a:latin typeface="Calibri"/>
                <a:cs typeface="Calibri"/>
              </a:rPr>
              <a:t> </a:t>
            </a:r>
            <a:r>
              <a:rPr sz="1800" dirty="0">
                <a:latin typeface="Calibri"/>
                <a:cs typeface="Calibri"/>
              </a:rPr>
              <a:t>that</a:t>
            </a:r>
            <a:r>
              <a:rPr sz="1800" spc="140" dirty="0">
                <a:latin typeface="Calibri"/>
                <a:cs typeface="Calibri"/>
              </a:rPr>
              <a:t> </a:t>
            </a:r>
            <a:r>
              <a:rPr sz="1800" dirty="0">
                <a:latin typeface="Calibri"/>
                <a:cs typeface="Calibri"/>
              </a:rPr>
              <a:t>teachers</a:t>
            </a:r>
            <a:r>
              <a:rPr sz="1800" spc="150" dirty="0">
                <a:latin typeface="Calibri"/>
                <a:cs typeface="Calibri"/>
              </a:rPr>
              <a:t> </a:t>
            </a:r>
            <a:r>
              <a:rPr sz="1800" dirty="0">
                <a:latin typeface="Calibri"/>
                <a:cs typeface="Calibri"/>
              </a:rPr>
              <a:t>have</a:t>
            </a:r>
            <a:r>
              <a:rPr sz="1800" spc="150" dirty="0">
                <a:latin typeface="Calibri"/>
                <a:cs typeface="Calibri"/>
              </a:rPr>
              <a:t> </a:t>
            </a:r>
            <a:r>
              <a:rPr sz="1800" dirty="0">
                <a:latin typeface="Calibri"/>
                <a:cs typeface="Calibri"/>
              </a:rPr>
              <a:t>made</a:t>
            </a:r>
            <a:r>
              <a:rPr sz="1800" spc="150" dirty="0">
                <a:latin typeface="Calibri"/>
                <a:cs typeface="Calibri"/>
              </a:rPr>
              <a:t> </a:t>
            </a:r>
            <a:r>
              <a:rPr sz="1800" dirty="0">
                <a:latin typeface="Calibri"/>
                <a:cs typeface="Calibri"/>
              </a:rPr>
              <a:t>appropriate</a:t>
            </a:r>
            <a:r>
              <a:rPr sz="1800" spc="150" dirty="0">
                <a:latin typeface="Calibri"/>
                <a:cs typeface="Calibri"/>
              </a:rPr>
              <a:t> </a:t>
            </a:r>
            <a:r>
              <a:rPr sz="1800" dirty="0">
                <a:latin typeface="Calibri"/>
                <a:cs typeface="Calibri"/>
              </a:rPr>
              <a:t>decisions</a:t>
            </a:r>
            <a:r>
              <a:rPr sz="1800" spc="150" dirty="0">
                <a:latin typeface="Calibri"/>
                <a:cs typeface="Calibri"/>
              </a:rPr>
              <a:t> </a:t>
            </a:r>
            <a:r>
              <a:rPr sz="1800" dirty="0">
                <a:latin typeface="Calibri"/>
                <a:cs typeface="Calibri"/>
              </a:rPr>
              <a:t>about</a:t>
            </a:r>
            <a:r>
              <a:rPr sz="1800" spc="140" dirty="0">
                <a:latin typeface="Calibri"/>
                <a:cs typeface="Calibri"/>
              </a:rPr>
              <a:t> </a:t>
            </a:r>
            <a:r>
              <a:rPr sz="1800" dirty="0">
                <a:latin typeface="Calibri"/>
                <a:cs typeface="Calibri"/>
              </a:rPr>
              <a:t>the</a:t>
            </a:r>
            <a:r>
              <a:rPr sz="1800" spc="155" dirty="0">
                <a:latin typeface="Calibri"/>
                <a:cs typeface="Calibri"/>
              </a:rPr>
              <a:t> </a:t>
            </a:r>
            <a:r>
              <a:rPr sz="1800" dirty="0">
                <a:latin typeface="Calibri"/>
                <a:cs typeface="Calibri"/>
              </a:rPr>
              <a:t>structure</a:t>
            </a:r>
            <a:r>
              <a:rPr sz="1800" spc="145" dirty="0">
                <a:latin typeface="Calibri"/>
                <a:cs typeface="Calibri"/>
              </a:rPr>
              <a:t> </a:t>
            </a:r>
            <a:r>
              <a:rPr sz="1800" spc="-25" dirty="0">
                <a:latin typeface="Calibri"/>
                <a:cs typeface="Calibri"/>
              </a:rPr>
              <a:t>and </a:t>
            </a:r>
            <a:r>
              <a:rPr sz="1800" dirty="0">
                <a:latin typeface="Calibri"/>
                <a:cs typeface="Calibri"/>
              </a:rPr>
              <a:t>content</a:t>
            </a:r>
            <a:r>
              <a:rPr sz="1800" spc="185" dirty="0">
                <a:latin typeface="Calibri"/>
                <a:cs typeface="Calibri"/>
              </a:rPr>
              <a:t>  </a:t>
            </a:r>
            <a:r>
              <a:rPr sz="1800" dirty="0">
                <a:latin typeface="Calibri"/>
                <a:cs typeface="Calibri"/>
              </a:rPr>
              <a:t>of</a:t>
            </a:r>
            <a:r>
              <a:rPr sz="1800" spc="185" dirty="0">
                <a:latin typeface="Calibri"/>
                <a:cs typeface="Calibri"/>
              </a:rPr>
              <a:t>  </a:t>
            </a:r>
            <a:r>
              <a:rPr sz="1800" dirty="0">
                <a:latin typeface="Calibri"/>
                <a:cs typeface="Calibri"/>
              </a:rPr>
              <a:t>the</a:t>
            </a:r>
            <a:r>
              <a:rPr sz="1800" spc="185" dirty="0">
                <a:latin typeface="Calibri"/>
                <a:cs typeface="Calibri"/>
              </a:rPr>
              <a:t>  </a:t>
            </a:r>
            <a:r>
              <a:rPr sz="1800" dirty="0">
                <a:latin typeface="Calibri"/>
                <a:cs typeface="Calibri"/>
              </a:rPr>
              <a:t>courses</a:t>
            </a:r>
            <a:r>
              <a:rPr sz="1800" spc="185" dirty="0">
                <a:latin typeface="Calibri"/>
                <a:cs typeface="Calibri"/>
              </a:rPr>
              <a:t>  </a:t>
            </a:r>
            <a:r>
              <a:rPr sz="1800" dirty="0">
                <a:latin typeface="Calibri"/>
                <a:cs typeface="Calibri"/>
              </a:rPr>
              <a:t>they</a:t>
            </a:r>
            <a:r>
              <a:rPr sz="1800" spc="185" dirty="0">
                <a:latin typeface="Calibri"/>
                <a:cs typeface="Calibri"/>
              </a:rPr>
              <a:t>  </a:t>
            </a:r>
            <a:r>
              <a:rPr sz="1800" dirty="0">
                <a:latin typeface="Calibri"/>
                <a:cs typeface="Calibri"/>
              </a:rPr>
              <a:t>teach,</a:t>
            </a:r>
            <a:r>
              <a:rPr sz="1800" spc="190" dirty="0">
                <a:latin typeface="Calibri"/>
                <a:cs typeface="Calibri"/>
              </a:rPr>
              <a:t>  </a:t>
            </a:r>
            <a:r>
              <a:rPr sz="1800" dirty="0">
                <a:latin typeface="Calibri"/>
                <a:cs typeface="Calibri"/>
              </a:rPr>
              <a:t>and</a:t>
            </a:r>
            <a:r>
              <a:rPr sz="1800" spc="185" dirty="0">
                <a:latin typeface="Calibri"/>
                <a:cs typeface="Calibri"/>
              </a:rPr>
              <a:t>  </a:t>
            </a:r>
            <a:r>
              <a:rPr sz="1800" dirty="0">
                <a:latin typeface="Calibri"/>
                <a:cs typeface="Calibri"/>
              </a:rPr>
              <a:t>teachers</a:t>
            </a:r>
            <a:r>
              <a:rPr sz="1800" spc="185" dirty="0">
                <a:latin typeface="Calibri"/>
                <a:cs typeface="Calibri"/>
              </a:rPr>
              <a:t>  </a:t>
            </a:r>
            <a:r>
              <a:rPr sz="1800" dirty="0">
                <a:latin typeface="Calibri"/>
                <a:cs typeface="Calibri"/>
              </a:rPr>
              <a:t>must</a:t>
            </a:r>
            <a:r>
              <a:rPr sz="1800" spc="185" dirty="0">
                <a:latin typeface="Calibri"/>
                <a:cs typeface="Calibri"/>
              </a:rPr>
              <a:t>  </a:t>
            </a:r>
            <a:r>
              <a:rPr sz="1800" dirty="0">
                <a:latin typeface="Calibri"/>
                <a:cs typeface="Calibri"/>
              </a:rPr>
              <a:t>trust</a:t>
            </a:r>
            <a:r>
              <a:rPr sz="1800" spc="185" dirty="0">
                <a:latin typeface="Calibri"/>
                <a:cs typeface="Calibri"/>
              </a:rPr>
              <a:t>  </a:t>
            </a:r>
            <a:r>
              <a:rPr sz="1800" dirty="0">
                <a:latin typeface="Calibri"/>
                <a:cs typeface="Calibri"/>
              </a:rPr>
              <a:t>that</a:t>
            </a:r>
            <a:r>
              <a:rPr sz="1800" spc="185" dirty="0">
                <a:latin typeface="Calibri"/>
                <a:cs typeface="Calibri"/>
              </a:rPr>
              <a:t>  </a:t>
            </a:r>
            <a:r>
              <a:rPr sz="1800" spc="-25" dirty="0">
                <a:latin typeface="Calibri"/>
                <a:cs typeface="Calibri"/>
              </a:rPr>
              <a:t>the </a:t>
            </a:r>
            <a:r>
              <a:rPr sz="1800" dirty="0">
                <a:latin typeface="Calibri"/>
                <a:cs typeface="Calibri"/>
              </a:rPr>
              <a:t>assignments</a:t>
            </a:r>
            <a:r>
              <a:rPr sz="1800" spc="70" dirty="0">
                <a:latin typeface="Calibri"/>
                <a:cs typeface="Calibri"/>
              </a:rPr>
              <a:t> </a:t>
            </a:r>
            <a:r>
              <a:rPr sz="1800" dirty="0">
                <a:latin typeface="Calibri"/>
                <a:cs typeface="Calibri"/>
              </a:rPr>
              <a:t>that</a:t>
            </a:r>
            <a:r>
              <a:rPr sz="1800" spc="80" dirty="0">
                <a:latin typeface="Calibri"/>
                <a:cs typeface="Calibri"/>
              </a:rPr>
              <a:t> </a:t>
            </a:r>
            <a:r>
              <a:rPr sz="1800" dirty="0">
                <a:latin typeface="Calibri"/>
                <a:cs typeface="Calibri"/>
              </a:rPr>
              <a:t>students</a:t>
            </a:r>
            <a:r>
              <a:rPr sz="1800" spc="80" dirty="0">
                <a:latin typeface="Calibri"/>
                <a:cs typeface="Calibri"/>
              </a:rPr>
              <a:t> </a:t>
            </a:r>
            <a:r>
              <a:rPr sz="1800" dirty="0">
                <a:latin typeface="Calibri"/>
                <a:cs typeface="Calibri"/>
              </a:rPr>
              <a:t>turn</a:t>
            </a:r>
            <a:r>
              <a:rPr sz="1800" spc="90" dirty="0">
                <a:latin typeface="Calibri"/>
                <a:cs typeface="Calibri"/>
              </a:rPr>
              <a:t> </a:t>
            </a:r>
            <a:r>
              <a:rPr sz="1800" dirty="0">
                <a:latin typeface="Calibri"/>
                <a:cs typeface="Calibri"/>
              </a:rPr>
              <a:t>in</a:t>
            </a:r>
            <a:r>
              <a:rPr sz="1800" spc="75" dirty="0">
                <a:latin typeface="Calibri"/>
                <a:cs typeface="Calibri"/>
              </a:rPr>
              <a:t> </a:t>
            </a:r>
            <a:r>
              <a:rPr sz="1800" dirty="0">
                <a:latin typeface="Calibri"/>
                <a:cs typeface="Calibri"/>
              </a:rPr>
              <a:t>are</a:t>
            </a:r>
            <a:r>
              <a:rPr sz="1800" spc="80" dirty="0">
                <a:latin typeface="Calibri"/>
                <a:cs typeface="Calibri"/>
              </a:rPr>
              <a:t> </a:t>
            </a:r>
            <a:r>
              <a:rPr sz="1800" dirty="0">
                <a:latin typeface="Calibri"/>
                <a:cs typeface="Calibri"/>
              </a:rPr>
              <a:t>their</a:t>
            </a:r>
            <a:r>
              <a:rPr sz="1800" spc="80" dirty="0">
                <a:latin typeface="Calibri"/>
                <a:cs typeface="Calibri"/>
              </a:rPr>
              <a:t> </a:t>
            </a:r>
            <a:r>
              <a:rPr sz="1800" dirty="0">
                <a:latin typeface="Calibri"/>
                <a:cs typeface="Calibri"/>
              </a:rPr>
              <a:t>own.</a:t>
            </a:r>
            <a:r>
              <a:rPr sz="1800" spc="80" dirty="0">
                <a:latin typeface="Calibri"/>
                <a:cs typeface="Calibri"/>
              </a:rPr>
              <a:t> </a:t>
            </a:r>
            <a:r>
              <a:rPr sz="1800" dirty="0">
                <a:latin typeface="Calibri"/>
                <a:cs typeface="Calibri"/>
              </a:rPr>
              <a:t>Acts,</a:t>
            </a:r>
            <a:r>
              <a:rPr sz="1800" spc="70" dirty="0">
                <a:latin typeface="Calibri"/>
                <a:cs typeface="Calibri"/>
              </a:rPr>
              <a:t> </a:t>
            </a:r>
            <a:r>
              <a:rPr sz="1800" dirty="0">
                <a:latin typeface="Calibri"/>
                <a:cs typeface="Calibri"/>
              </a:rPr>
              <a:t>which</a:t>
            </a:r>
            <a:r>
              <a:rPr sz="1800" spc="85" dirty="0">
                <a:latin typeface="Calibri"/>
                <a:cs typeface="Calibri"/>
              </a:rPr>
              <a:t> </a:t>
            </a:r>
            <a:r>
              <a:rPr sz="1800" dirty="0">
                <a:latin typeface="Calibri"/>
                <a:cs typeface="Calibri"/>
              </a:rPr>
              <a:t>violate</a:t>
            </a:r>
            <a:r>
              <a:rPr sz="1800" spc="80" dirty="0">
                <a:latin typeface="Calibri"/>
                <a:cs typeface="Calibri"/>
              </a:rPr>
              <a:t> </a:t>
            </a:r>
            <a:r>
              <a:rPr sz="1800" dirty="0">
                <a:latin typeface="Calibri"/>
                <a:cs typeface="Calibri"/>
              </a:rPr>
              <a:t>this</a:t>
            </a:r>
            <a:r>
              <a:rPr sz="1800" spc="80" dirty="0">
                <a:latin typeface="Calibri"/>
                <a:cs typeface="Calibri"/>
              </a:rPr>
              <a:t> </a:t>
            </a:r>
            <a:r>
              <a:rPr sz="1800" spc="-10" dirty="0">
                <a:latin typeface="Calibri"/>
                <a:cs typeface="Calibri"/>
              </a:rPr>
              <a:t>trust, </a:t>
            </a:r>
            <a:r>
              <a:rPr sz="1800" dirty="0">
                <a:latin typeface="Calibri"/>
                <a:cs typeface="Calibri"/>
              </a:rPr>
              <a:t>undermine</a:t>
            </a:r>
            <a:r>
              <a:rPr sz="1800" spc="475" dirty="0">
                <a:latin typeface="Calibri"/>
                <a:cs typeface="Calibri"/>
              </a:rPr>
              <a:t> </a:t>
            </a:r>
            <a:r>
              <a:rPr sz="1800" dirty="0">
                <a:latin typeface="Calibri"/>
                <a:cs typeface="Calibri"/>
              </a:rPr>
              <a:t>the</a:t>
            </a:r>
            <a:r>
              <a:rPr sz="1800" spc="484" dirty="0">
                <a:latin typeface="Calibri"/>
                <a:cs typeface="Calibri"/>
              </a:rPr>
              <a:t> </a:t>
            </a:r>
            <a:r>
              <a:rPr sz="1800" dirty="0">
                <a:latin typeface="Calibri"/>
                <a:cs typeface="Calibri"/>
              </a:rPr>
              <a:t>educational</a:t>
            </a:r>
            <a:r>
              <a:rPr sz="1800" spc="475" dirty="0">
                <a:latin typeface="Calibri"/>
                <a:cs typeface="Calibri"/>
              </a:rPr>
              <a:t> </a:t>
            </a:r>
            <a:r>
              <a:rPr sz="1800" dirty="0">
                <a:latin typeface="Calibri"/>
                <a:cs typeface="Calibri"/>
              </a:rPr>
              <a:t>process.</a:t>
            </a:r>
            <a:r>
              <a:rPr sz="1800" spc="480" dirty="0">
                <a:latin typeface="Calibri"/>
                <a:cs typeface="Calibri"/>
              </a:rPr>
              <a:t> </a:t>
            </a:r>
            <a:r>
              <a:rPr sz="1800" dirty="0">
                <a:latin typeface="Calibri"/>
                <a:cs typeface="Calibri"/>
              </a:rPr>
              <a:t>The</a:t>
            </a:r>
            <a:r>
              <a:rPr sz="1800" spc="475" dirty="0">
                <a:latin typeface="Calibri"/>
                <a:cs typeface="Calibri"/>
              </a:rPr>
              <a:t> </a:t>
            </a:r>
            <a:r>
              <a:rPr sz="1800" dirty="0">
                <a:latin typeface="Calibri"/>
                <a:cs typeface="Calibri"/>
              </a:rPr>
              <a:t>Rensselaer</a:t>
            </a:r>
            <a:r>
              <a:rPr sz="1800" spc="480" dirty="0">
                <a:latin typeface="Calibri"/>
                <a:cs typeface="Calibri"/>
              </a:rPr>
              <a:t> </a:t>
            </a:r>
            <a:r>
              <a:rPr sz="1800" dirty="0">
                <a:latin typeface="Calibri"/>
                <a:cs typeface="Calibri"/>
              </a:rPr>
              <a:t>Handbook</a:t>
            </a:r>
            <a:r>
              <a:rPr sz="1800" spc="475" dirty="0">
                <a:latin typeface="Calibri"/>
                <a:cs typeface="Calibri"/>
              </a:rPr>
              <a:t> </a:t>
            </a:r>
            <a:r>
              <a:rPr sz="1800" dirty="0">
                <a:latin typeface="Calibri"/>
                <a:cs typeface="Calibri"/>
              </a:rPr>
              <a:t>of</a:t>
            </a:r>
            <a:r>
              <a:rPr sz="1800" spc="480" dirty="0">
                <a:latin typeface="Calibri"/>
                <a:cs typeface="Calibri"/>
              </a:rPr>
              <a:t> </a:t>
            </a:r>
            <a:r>
              <a:rPr sz="1800" spc="-10" dirty="0">
                <a:latin typeface="Calibri"/>
                <a:cs typeface="Calibri"/>
              </a:rPr>
              <a:t>Student </a:t>
            </a:r>
            <a:r>
              <a:rPr sz="1800" dirty="0">
                <a:latin typeface="Calibri"/>
                <a:cs typeface="Calibri"/>
              </a:rPr>
              <a:t>Rights</a:t>
            </a:r>
            <a:r>
              <a:rPr sz="1800" spc="105" dirty="0">
                <a:latin typeface="Calibri"/>
                <a:cs typeface="Calibri"/>
              </a:rPr>
              <a:t> </a:t>
            </a:r>
            <a:r>
              <a:rPr sz="1800" dirty="0">
                <a:latin typeface="Calibri"/>
                <a:cs typeface="Calibri"/>
              </a:rPr>
              <a:t>and</a:t>
            </a:r>
            <a:r>
              <a:rPr sz="1800" spc="110" dirty="0">
                <a:latin typeface="Calibri"/>
                <a:cs typeface="Calibri"/>
              </a:rPr>
              <a:t> </a:t>
            </a:r>
            <a:r>
              <a:rPr sz="1800" dirty="0">
                <a:latin typeface="Calibri"/>
                <a:cs typeface="Calibri"/>
              </a:rPr>
              <a:t>Responsibilities</a:t>
            </a:r>
            <a:r>
              <a:rPr sz="1800" spc="110" dirty="0">
                <a:latin typeface="Calibri"/>
                <a:cs typeface="Calibri"/>
              </a:rPr>
              <a:t> </a:t>
            </a:r>
            <a:r>
              <a:rPr sz="1800" dirty="0">
                <a:latin typeface="Calibri"/>
                <a:cs typeface="Calibri"/>
              </a:rPr>
              <a:t>defines</a:t>
            </a:r>
            <a:r>
              <a:rPr sz="1800" spc="105" dirty="0">
                <a:latin typeface="Calibri"/>
                <a:cs typeface="Calibri"/>
              </a:rPr>
              <a:t> </a:t>
            </a:r>
            <a:r>
              <a:rPr sz="1800" dirty="0">
                <a:latin typeface="Calibri"/>
                <a:cs typeface="Calibri"/>
              </a:rPr>
              <a:t>various</a:t>
            </a:r>
            <a:r>
              <a:rPr sz="1800" spc="105" dirty="0">
                <a:latin typeface="Calibri"/>
                <a:cs typeface="Calibri"/>
              </a:rPr>
              <a:t> </a:t>
            </a:r>
            <a:r>
              <a:rPr sz="1800" dirty="0">
                <a:latin typeface="Calibri"/>
                <a:cs typeface="Calibri"/>
              </a:rPr>
              <a:t>forms</a:t>
            </a:r>
            <a:r>
              <a:rPr sz="1800" spc="105" dirty="0">
                <a:latin typeface="Calibri"/>
                <a:cs typeface="Calibri"/>
              </a:rPr>
              <a:t> </a:t>
            </a:r>
            <a:r>
              <a:rPr sz="1800" dirty="0">
                <a:latin typeface="Calibri"/>
                <a:cs typeface="Calibri"/>
              </a:rPr>
              <a:t>of</a:t>
            </a:r>
            <a:r>
              <a:rPr sz="1800" spc="114" dirty="0">
                <a:latin typeface="Calibri"/>
                <a:cs typeface="Calibri"/>
              </a:rPr>
              <a:t> </a:t>
            </a:r>
            <a:r>
              <a:rPr sz="1800" dirty="0">
                <a:latin typeface="Calibri"/>
                <a:cs typeface="Calibri"/>
              </a:rPr>
              <a:t>Academic</a:t>
            </a:r>
            <a:r>
              <a:rPr sz="1800" spc="110" dirty="0">
                <a:latin typeface="Calibri"/>
                <a:cs typeface="Calibri"/>
              </a:rPr>
              <a:t> </a:t>
            </a:r>
            <a:r>
              <a:rPr sz="1800" dirty="0">
                <a:latin typeface="Calibri"/>
                <a:cs typeface="Calibri"/>
              </a:rPr>
              <a:t>Dishonesty</a:t>
            </a:r>
            <a:r>
              <a:rPr sz="1800" spc="105" dirty="0">
                <a:latin typeface="Calibri"/>
                <a:cs typeface="Calibri"/>
              </a:rPr>
              <a:t> </a:t>
            </a:r>
            <a:r>
              <a:rPr sz="1800" spc="-25" dirty="0">
                <a:latin typeface="Calibri"/>
                <a:cs typeface="Calibri"/>
              </a:rPr>
              <a:t>and </a:t>
            </a:r>
            <a:r>
              <a:rPr sz="1800" dirty="0">
                <a:latin typeface="Calibri"/>
                <a:cs typeface="Calibri"/>
              </a:rPr>
              <a:t>all</a:t>
            </a:r>
            <a:r>
              <a:rPr sz="1800" spc="-60" dirty="0">
                <a:latin typeface="Calibri"/>
                <a:cs typeface="Calibri"/>
              </a:rPr>
              <a:t> </a:t>
            </a:r>
            <a:r>
              <a:rPr sz="1800" dirty="0">
                <a:latin typeface="Calibri"/>
                <a:cs typeface="Calibri"/>
              </a:rPr>
              <a:t>students</a:t>
            </a:r>
            <a:r>
              <a:rPr sz="1800" spc="-50" dirty="0">
                <a:latin typeface="Calibri"/>
                <a:cs typeface="Calibri"/>
              </a:rPr>
              <a:t> </a:t>
            </a:r>
            <a:r>
              <a:rPr sz="1800" dirty="0">
                <a:latin typeface="Calibri"/>
                <a:cs typeface="Calibri"/>
              </a:rPr>
              <a:t>should</a:t>
            </a:r>
            <a:r>
              <a:rPr sz="1800" spc="-40" dirty="0">
                <a:latin typeface="Calibri"/>
                <a:cs typeface="Calibri"/>
              </a:rPr>
              <a:t> </a:t>
            </a:r>
            <a:r>
              <a:rPr sz="1800" dirty="0">
                <a:latin typeface="Calibri"/>
                <a:cs typeface="Calibri"/>
              </a:rPr>
              <a:t>make</a:t>
            </a:r>
            <a:r>
              <a:rPr sz="1800" spc="-55" dirty="0">
                <a:latin typeface="Calibri"/>
                <a:cs typeface="Calibri"/>
              </a:rPr>
              <a:t> </a:t>
            </a:r>
            <a:r>
              <a:rPr sz="1800" dirty="0">
                <a:latin typeface="Calibri"/>
                <a:cs typeface="Calibri"/>
              </a:rPr>
              <a:t>themselves</a:t>
            </a:r>
            <a:r>
              <a:rPr sz="1800" spc="-45" dirty="0">
                <a:latin typeface="Calibri"/>
                <a:cs typeface="Calibri"/>
              </a:rPr>
              <a:t> </a:t>
            </a:r>
            <a:r>
              <a:rPr sz="1800" dirty="0">
                <a:latin typeface="Calibri"/>
                <a:cs typeface="Calibri"/>
              </a:rPr>
              <a:t>familiar</a:t>
            </a:r>
            <a:r>
              <a:rPr sz="1800" spc="-65" dirty="0">
                <a:latin typeface="Calibri"/>
                <a:cs typeface="Calibri"/>
              </a:rPr>
              <a:t> </a:t>
            </a:r>
            <a:r>
              <a:rPr sz="1800" dirty="0">
                <a:latin typeface="Calibri"/>
                <a:cs typeface="Calibri"/>
              </a:rPr>
              <a:t>with</a:t>
            </a:r>
            <a:r>
              <a:rPr sz="1800" spc="-45" dirty="0">
                <a:latin typeface="Calibri"/>
                <a:cs typeface="Calibri"/>
              </a:rPr>
              <a:t> </a:t>
            </a:r>
            <a:r>
              <a:rPr sz="1800" dirty="0">
                <a:latin typeface="Calibri"/>
                <a:cs typeface="Calibri"/>
              </a:rPr>
              <a:t>these</a:t>
            </a:r>
            <a:r>
              <a:rPr sz="1800" spc="-45" dirty="0">
                <a:latin typeface="Calibri"/>
                <a:cs typeface="Calibri"/>
              </a:rPr>
              <a:t> </a:t>
            </a:r>
            <a:r>
              <a:rPr sz="1800" dirty="0">
                <a:latin typeface="Calibri"/>
                <a:cs typeface="Calibri"/>
              </a:rPr>
              <a:t>forms</a:t>
            </a:r>
            <a:r>
              <a:rPr sz="1800" spc="-65" dirty="0">
                <a:latin typeface="Calibri"/>
                <a:cs typeface="Calibri"/>
              </a:rPr>
              <a:t> </a:t>
            </a:r>
            <a:r>
              <a:rPr sz="1800" dirty="0">
                <a:latin typeface="Calibri"/>
                <a:cs typeface="Calibri"/>
              </a:rPr>
              <a:t>to</a:t>
            </a:r>
            <a:r>
              <a:rPr sz="1800" spc="-50" dirty="0">
                <a:latin typeface="Calibri"/>
                <a:cs typeface="Calibri"/>
              </a:rPr>
              <a:t> </a:t>
            </a:r>
            <a:r>
              <a:rPr sz="1800" dirty="0">
                <a:latin typeface="Calibri"/>
                <a:cs typeface="Calibri"/>
              </a:rPr>
              <a:t>avoid</a:t>
            </a:r>
            <a:r>
              <a:rPr sz="1800" spc="-50" dirty="0">
                <a:latin typeface="Calibri"/>
                <a:cs typeface="Calibri"/>
              </a:rPr>
              <a:t> </a:t>
            </a:r>
            <a:r>
              <a:rPr sz="1800" spc="-10" dirty="0">
                <a:latin typeface="Calibri"/>
                <a:cs typeface="Calibri"/>
              </a:rPr>
              <a:t>them.</a:t>
            </a:r>
            <a:endParaRPr sz="1800">
              <a:latin typeface="Calibri"/>
              <a:cs typeface="Calibri"/>
            </a:endParaRPr>
          </a:p>
          <a:p>
            <a:pPr marL="13335" marR="9525" indent="1270" algn="just">
              <a:lnSpc>
                <a:spcPct val="100000"/>
              </a:lnSpc>
              <a:spcBef>
                <a:spcPts val="1200"/>
              </a:spcBef>
            </a:pPr>
            <a:r>
              <a:rPr sz="1800" dirty="0">
                <a:latin typeface="Calibri"/>
                <a:cs typeface="Calibri"/>
              </a:rPr>
              <a:t>In</a:t>
            </a:r>
            <a:r>
              <a:rPr sz="1800" spc="75" dirty="0">
                <a:latin typeface="Calibri"/>
                <a:cs typeface="Calibri"/>
              </a:rPr>
              <a:t> </a:t>
            </a:r>
            <a:r>
              <a:rPr sz="1800" dirty="0">
                <a:latin typeface="Calibri"/>
                <a:cs typeface="Calibri"/>
              </a:rPr>
              <a:t>this</a:t>
            </a:r>
            <a:r>
              <a:rPr sz="1800" spc="75" dirty="0">
                <a:latin typeface="Calibri"/>
                <a:cs typeface="Calibri"/>
              </a:rPr>
              <a:t> </a:t>
            </a:r>
            <a:r>
              <a:rPr sz="1800" dirty="0">
                <a:latin typeface="Calibri"/>
                <a:cs typeface="Calibri"/>
              </a:rPr>
              <a:t>class,</a:t>
            </a:r>
            <a:r>
              <a:rPr sz="1800" spc="75" dirty="0">
                <a:latin typeface="Calibri"/>
                <a:cs typeface="Calibri"/>
              </a:rPr>
              <a:t> </a:t>
            </a:r>
            <a:r>
              <a:rPr sz="1800" dirty="0">
                <a:latin typeface="Calibri"/>
                <a:cs typeface="Calibri"/>
              </a:rPr>
              <a:t>all</a:t>
            </a:r>
            <a:r>
              <a:rPr sz="1800" spc="75" dirty="0">
                <a:latin typeface="Calibri"/>
                <a:cs typeface="Calibri"/>
              </a:rPr>
              <a:t> </a:t>
            </a:r>
            <a:r>
              <a:rPr sz="1800" dirty="0">
                <a:latin typeface="Calibri"/>
                <a:cs typeface="Calibri"/>
              </a:rPr>
              <a:t>assignments</a:t>
            </a:r>
            <a:r>
              <a:rPr sz="1800" spc="75" dirty="0">
                <a:latin typeface="Calibri"/>
                <a:cs typeface="Calibri"/>
              </a:rPr>
              <a:t> </a:t>
            </a:r>
            <a:r>
              <a:rPr sz="1800" dirty="0">
                <a:latin typeface="Calibri"/>
                <a:cs typeface="Calibri"/>
              </a:rPr>
              <a:t>that</a:t>
            </a:r>
            <a:r>
              <a:rPr sz="1800" spc="75" dirty="0">
                <a:latin typeface="Calibri"/>
                <a:cs typeface="Calibri"/>
              </a:rPr>
              <a:t> </a:t>
            </a:r>
            <a:r>
              <a:rPr sz="1800" dirty="0">
                <a:latin typeface="Calibri"/>
                <a:cs typeface="Calibri"/>
              </a:rPr>
              <a:t>are</a:t>
            </a:r>
            <a:r>
              <a:rPr sz="1800" spc="75" dirty="0">
                <a:latin typeface="Calibri"/>
                <a:cs typeface="Calibri"/>
              </a:rPr>
              <a:t> </a:t>
            </a:r>
            <a:r>
              <a:rPr sz="1800" dirty="0">
                <a:latin typeface="Calibri"/>
                <a:cs typeface="Calibri"/>
              </a:rPr>
              <a:t>turned</a:t>
            </a:r>
            <a:r>
              <a:rPr sz="1800" spc="75" dirty="0">
                <a:latin typeface="Calibri"/>
                <a:cs typeface="Calibri"/>
              </a:rPr>
              <a:t> </a:t>
            </a:r>
            <a:r>
              <a:rPr sz="1800" dirty="0">
                <a:latin typeface="Calibri"/>
                <a:cs typeface="Calibri"/>
              </a:rPr>
              <a:t>in</a:t>
            </a:r>
            <a:r>
              <a:rPr sz="1800" spc="90" dirty="0">
                <a:latin typeface="Calibri"/>
                <a:cs typeface="Calibri"/>
              </a:rPr>
              <a:t> </a:t>
            </a:r>
            <a:r>
              <a:rPr sz="1800" dirty="0">
                <a:latin typeface="Calibri"/>
                <a:cs typeface="Calibri"/>
              </a:rPr>
              <a:t>for</a:t>
            </a:r>
            <a:r>
              <a:rPr sz="1800" spc="75" dirty="0">
                <a:latin typeface="Calibri"/>
                <a:cs typeface="Calibri"/>
              </a:rPr>
              <a:t> </a:t>
            </a:r>
            <a:r>
              <a:rPr sz="1800" dirty="0">
                <a:latin typeface="Calibri"/>
                <a:cs typeface="Calibri"/>
              </a:rPr>
              <a:t>a</a:t>
            </a:r>
            <a:r>
              <a:rPr sz="1800" spc="80" dirty="0">
                <a:latin typeface="Calibri"/>
                <a:cs typeface="Calibri"/>
              </a:rPr>
              <a:t> </a:t>
            </a:r>
            <a:r>
              <a:rPr sz="1800" dirty="0">
                <a:latin typeface="Calibri"/>
                <a:cs typeface="Calibri"/>
              </a:rPr>
              <a:t>grade</a:t>
            </a:r>
            <a:r>
              <a:rPr sz="1800" spc="70" dirty="0">
                <a:latin typeface="Calibri"/>
                <a:cs typeface="Calibri"/>
              </a:rPr>
              <a:t> </a:t>
            </a:r>
            <a:r>
              <a:rPr sz="1800" dirty="0">
                <a:latin typeface="Calibri"/>
                <a:cs typeface="Calibri"/>
              </a:rPr>
              <a:t>must</a:t>
            </a:r>
            <a:r>
              <a:rPr sz="1800" spc="75" dirty="0">
                <a:latin typeface="Calibri"/>
                <a:cs typeface="Calibri"/>
              </a:rPr>
              <a:t> </a:t>
            </a:r>
            <a:r>
              <a:rPr sz="1800" dirty="0">
                <a:latin typeface="Calibri"/>
                <a:cs typeface="Calibri"/>
              </a:rPr>
              <a:t>represent</a:t>
            </a:r>
            <a:r>
              <a:rPr sz="1800" spc="75" dirty="0">
                <a:latin typeface="Calibri"/>
                <a:cs typeface="Calibri"/>
              </a:rPr>
              <a:t> </a:t>
            </a:r>
            <a:r>
              <a:rPr sz="1800" spc="-25" dirty="0">
                <a:latin typeface="Calibri"/>
                <a:cs typeface="Calibri"/>
              </a:rPr>
              <a:t>the </a:t>
            </a:r>
            <a:r>
              <a:rPr sz="1800" dirty="0">
                <a:latin typeface="Calibri"/>
                <a:cs typeface="Calibri"/>
              </a:rPr>
              <a:t>student's</a:t>
            </a:r>
            <a:r>
              <a:rPr sz="1800" spc="160" dirty="0">
                <a:latin typeface="Calibri"/>
                <a:cs typeface="Calibri"/>
              </a:rPr>
              <a:t> </a:t>
            </a:r>
            <a:r>
              <a:rPr sz="1800" dirty="0">
                <a:latin typeface="Calibri"/>
                <a:cs typeface="Calibri"/>
              </a:rPr>
              <a:t>own</a:t>
            </a:r>
            <a:r>
              <a:rPr sz="1800" spc="175" dirty="0">
                <a:latin typeface="Calibri"/>
                <a:cs typeface="Calibri"/>
              </a:rPr>
              <a:t> </a:t>
            </a:r>
            <a:r>
              <a:rPr sz="1800" dirty="0">
                <a:latin typeface="Calibri"/>
                <a:cs typeface="Calibri"/>
              </a:rPr>
              <a:t>work.</a:t>
            </a:r>
            <a:r>
              <a:rPr sz="1800" spc="160" dirty="0">
                <a:latin typeface="Calibri"/>
                <a:cs typeface="Calibri"/>
              </a:rPr>
              <a:t> </a:t>
            </a:r>
            <a:r>
              <a:rPr sz="1800" dirty="0">
                <a:latin typeface="Calibri"/>
                <a:cs typeface="Calibri"/>
              </a:rPr>
              <a:t>Submission</a:t>
            </a:r>
            <a:r>
              <a:rPr sz="1800" spc="170" dirty="0">
                <a:latin typeface="Calibri"/>
                <a:cs typeface="Calibri"/>
              </a:rPr>
              <a:t> </a:t>
            </a:r>
            <a:r>
              <a:rPr sz="1800" dirty="0">
                <a:latin typeface="Calibri"/>
                <a:cs typeface="Calibri"/>
              </a:rPr>
              <a:t>of</a:t>
            </a:r>
            <a:r>
              <a:rPr sz="1800" spc="165" dirty="0">
                <a:latin typeface="Calibri"/>
                <a:cs typeface="Calibri"/>
              </a:rPr>
              <a:t> </a:t>
            </a:r>
            <a:r>
              <a:rPr sz="1800" dirty="0">
                <a:latin typeface="Calibri"/>
                <a:cs typeface="Calibri"/>
              </a:rPr>
              <a:t>any</a:t>
            </a:r>
            <a:r>
              <a:rPr sz="1800" spc="160" dirty="0">
                <a:latin typeface="Calibri"/>
                <a:cs typeface="Calibri"/>
              </a:rPr>
              <a:t> </a:t>
            </a:r>
            <a:r>
              <a:rPr sz="1800" dirty="0">
                <a:latin typeface="Calibri"/>
                <a:cs typeface="Calibri"/>
              </a:rPr>
              <a:t>assignment</a:t>
            </a:r>
            <a:r>
              <a:rPr sz="1800" spc="155" dirty="0">
                <a:latin typeface="Calibri"/>
                <a:cs typeface="Calibri"/>
              </a:rPr>
              <a:t> </a:t>
            </a:r>
            <a:r>
              <a:rPr sz="1800" dirty="0">
                <a:latin typeface="Calibri"/>
                <a:cs typeface="Calibri"/>
              </a:rPr>
              <a:t>that</a:t>
            </a:r>
            <a:r>
              <a:rPr sz="1800" spc="155" dirty="0">
                <a:latin typeface="Calibri"/>
                <a:cs typeface="Calibri"/>
              </a:rPr>
              <a:t> </a:t>
            </a:r>
            <a:r>
              <a:rPr sz="1800" dirty="0">
                <a:latin typeface="Calibri"/>
                <a:cs typeface="Calibri"/>
              </a:rPr>
              <a:t>is</a:t>
            </a:r>
            <a:r>
              <a:rPr sz="1800" spc="160" dirty="0">
                <a:latin typeface="Calibri"/>
                <a:cs typeface="Calibri"/>
              </a:rPr>
              <a:t> </a:t>
            </a:r>
            <a:r>
              <a:rPr sz="1800" dirty="0">
                <a:latin typeface="Calibri"/>
                <a:cs typeface="Calibri"/>
              </a:rPr>
              <a:t>in</a:t>
            </a:r>
            <a:r>
              <a:rPr sz="1800" spc="170" dirty="0">
                <a:latin typeface="Calibri"/>
                <a:cs typeface="Calibri"/>
              </a:rPr>
              <a:t> </a:t>
            </a:r>
            <a:r>
              <a:rPr sz="1800" dirty="0">
                <a:latin typeface="Calibri"/>
                <a:cs typeface="Calibri"/>
              </a:rPr>
              <a:t>violation</a:t>
            </a:r>
            <a:r>
              <a:rPr sz="1800" spc="165" dirty="0">
                <a:latin typeface="Calibri"/>
                <a:cs typeface="Calibri"/>
              </a:rPr>
              <a:t> </a:t>
            </a:r>
            <a:r>
              <a:rPr sz="1800" dirty="0">
                <a:latin typeface="Calibri"/>
                <a:cs typeface="Calibri"/>
              </a:rPr>
              <a:t>of</a:t>
            </a:r>
            <a:r>
              <a:rPr sz="1800" spc="170" dirty="0">
                <a:latin typeface="Calibri"/>
                <a:cs typeface="Calibri"/>
              </a:rPr>
              <a:t> </a:t>
            </a:r>
            <a:r>
              <a:rPr sz="1800" spc="-20" dirty="0">
                <a:latin typeface="Calibri"/>
                <a:cs typeface="Calibri"/>
              </a:rPr>
              <a:t>this </a:t>
            </a:r>
            <a:r>
              <a:rPr sz="1800" dirty="0">
                <a:latin typeface="Calibri"/>
                <a:cs typeface="Calibri"/>
              </a:rPr>
              <a:t>policy</a:t>
            </a:r>
            <a:r>
              <a:rPr sz="1800" spc="330" dirty="0">
                <a:latin typeface="Calibri"/>
                <a:cs typeface="Calibri"/>
              </a:rPr>
              <a:t> </a:t>
            </a:r>
            <a:r>
              <a:rPr sz="1800" dirty="0">
                <a:latin typeface="Calibri"/>
                <a:cs typeface="Calibri"/>
              </a:rPr>
              <a:t>will</a:t>
            </a:r>
            <a:r>
              <a:rPr sz="1800" spc="335" dirty="0">
                <a:latin typeface="Calibri"/>
                <a:cs typeface="Calibri"/>
              </a:rPr>
              <a:t> </a:t>
            </a:r>
            <a:r>
              <a:rPr sz="1800" dirty="0">
                <a:latin typeface="Calibri"/>
                <a:cs typeface="Calibri"/>
              </a:rPr>
              <a:t>result</a:t>
            </a:r>
            <a:r>
              <a:rPr sz="1800" spc="325" dirty="0">
                <a:latin typeface="Calibri"/>
                <a:cs typeface="Calibri"/>
              </a:rPr>
              <a:t> </a:t>
            </a:r>
            <a:r>
              <a:rPr sz="1800" dirty="0">
                <a:latin typeface="Calibri"/>
                <a:cs typeface="Calibri"/>
              </a:rPr>
              <a:t>in</a:t>
            </a:r>
            <a:r>
              <a:rPr sz="1800" spc="335" dirty="0">
                <a:latin typeface="Calibri"/>
                <a:cs typeface="Calibri"/>
              </a:rPr>
              <a:t> </a:t>
            </a:r>
            <a:r>
              <a:rPr sz="1800" dirty="0">
                <a:latin typeface="Calibri"/>
                <a:cs typeface="Calibri"/>
              </a:rPr>
              <a:t>a</a:t>
            </a:r>
            <a:r>
              <a:rPr sz="1800" spc="340" dirty="0">
                <a:latin typeface="Calibri"/>
                <a:cs typeface="Calibri"/>
              </a:rPr>
              <a:t> </a:t>
            </a:r>
            <a:r>
              <a:rPr sz="1800" dirty="0">
                <a:latin typeface="Calibri"/>
                <a:cs typeface="Calibri"/>
              </a:rPr>
              <a:t>penalty</a:t>
            </a:r>
            <a:r>
              <a:rPr sz="1800" spc="330" dirty="0">
                <a:latin typeface="Calibri"/>
                <a:cs typeface="Calibri"/>
              </a:rPr>
              <a:t> </a:t>
            </a:r>
            <a:r>
              <a:rPr sz="1800" dirty="0">
                <a:latin typeface="Calibri"/>
                <a:cs typeface="Calibri"/>
              </a:rPr>
              <a:t>of</a:t>
            </a:r>
            <a:r>
              <a:rPr sz="1800" spc="335" dirty="0">
                <a:latin typeface="Calibri"/>
                <a:cs typeface="Calibri"/>
              </a:rPr>
              <a:t> </a:t>
            </a:r>
            <a:r>
              <a:rPr sz="1800" dirty="0">
                <a:latin typeface="Calibri"/>
                <a:cs typeface="Calibri"/>
              </a:rPr>
              <a:t>0</a:t>
            </a:r>
            <a:r>
              <a:rPr sz="1800" spc="335" dirty="0">
                <a:latin typeface="Calibri"/>
                <a:cs typeface="Calibri"/>
              </a:rPr>
              <a:t> </a:t>
            </a:r>
            <a:r>
              <a:rPr sz="1800" dirty="0">
                <a:latin typeface="Calibri"/>
                <a:cs typeface="Calibri"/>
              </a:rPr>
              <a:t>points</a:t>
            </a:r>
            <a:r>
              <a:rPr sz="1800" spc="330" dirty="0">
                <a:latin typeface="Calibri"/>
                <a:cs typeface="Calibri"/>
              </a:rPr>
              <a:t> </a:t>
            </a:r>
            <a:r>
              <a:rPr sz="1800" dirty="0">
                <a:latin typeface="Calibri"/>
                <a:cs typeface="Calibri"/>
              </a:rPr>
              <a:t>for</a:t>
            </a:r>
            <a:r>
              <a:rPr sz="1800" spc="335" dirty="0">
                <a:latin typeface="Calibri"/>
                <a:cs typeface="Calibri"/>
              </a:rPr>
              <a:t> </a:t>
            </a:r>
            <a:r>
              <a:rPr sz="1800" dirty="0">
                <a:latin typeface="Calibri"/>
                <a:cs typeface="Calibri"/>
              </a:rPr>
              <a:t>assignment</a:t>
            </a:r>
            <a:r>
              <a:rPr sz="1800" spc="330" dirty="0">
                <a:latin typeface="Calibri"/>
                <a:cs typeface="Calibri"/>
              </a:rPr>
              <a:t> </a:t>
            </a:r>
            <a:r>
              <a:rPr sz="1800" dirty="0">
                <a:latin typeface="Calibri"/>
                <a:cs typeface="Calibri"/>
              </a:rPr>
              <a:t>and</a:t>
            </a:r>
            <a:r>
              <a:rPr sz="1800" spc="335" dirty="0">
                <a:latin typeface="Calibri"/>
                <a:cs typeface="Calibri"/>
              </a:rPr>
              <a:t> </a:t>
            </a:r>
            <a:r>
              <a:rPr sz="1800" dirty="0">
                <a:latin typeface="Calibri"/>
                <a:cs typeface="Calibri"/>
              </a:rPr>
              <a:t>failing</a:t>
            </a:r>
            <a:r>
              <a:rPr sz="1800" spc="335" dirty="0">
                <a:latin typeface="Calibri"/>
                <a:cs typeface="Calibri"/>
              </a:rPr>
              <a:t> </a:t>
            </a:r>
            <a:r>
              <a:rPr sz="1800" dirty="0">
                <a:latin typeface="Calibri"/>
                <a:cs typeface="Calibri"/>
              </a:rPr>
              <a:t>of</a:t>
            </a:r>
            <a:r>
              <a:rPr sz="1800" spc="335" dirty="0">
                <a:latin typeface="Calibri"/>
                <a:cs typeface="Calibri"/>
              </a:rPr>
              <a:t> </a:t>
            </a:r>
            <a:r>
              <a:rPr sz="1800" spc="-25" dirty="0">
                <a:latin typeface="Calibri"/>
                <a:cs typeface="Calibri"/>
              </a:rPr>
              <a:t>the </a:t>
            </a:r>
            <a:r>
              <a:rPr sz="1800" dirty="0">
                <a:latin typeface="Calibri"/>
                <a:cs typeface="Calibri"/>
              </a:rPr>
              <a:t>course</a:t>
            </a:r>
            <a:r>
              <a:rPr sz="1800" spc="-40" dirty="0">
                <a:latin typeface="Calibri"/>
                <a:cs typeface="Calibri"/>
              </a:rPr>
              <a:t> </a:t>
            </a:r>
            <a:r>
              <a:rPr sz="1800" dirty="0">
                <a:latin typeface="Calibri"/>
                <a:cs typeface="Calibri"/>
              </a:rPr>
              <a:t>in</a:t>
            </a:r>
            <a:r>
              <a:rPr sz="1800" spc="-35" dirty="0">
                <a:latin typeface="Calibri"/>
                <a:cs typeface="Calibri"/>
              </a:rPr>
              <a:t> </a:t>
            </a:r>
            <a:r>
              <a:rPr sz="1800" dirty="0">
                <a:latin typeface="Calibri"/>
                <a:cs typeface="Calibri"/>
              </a:rPr>
              <a:t>case</a:t>
            </a:r>
            <a:r>
              <a:rPr sz="1800" spc="-45" dirty="0">
                <a:latin typeface="Calibri"/>
                <a:cs typeface="Calibri"/>
              </a:rPr>
              <a:t> </a:t>
            </a:r>
            <a:r>
              <a:rPr sz="1800" dirty="0">
                <a:latin typeface="Calibri"/>
                <a:cs typeface="Calibri"/>
              </a:rPr>
              <a:t>of</a:t>
            </a:r>
            <a:r>
              <a:rPr sz="1800" spc="-45" dirty="0">
                <a:latin typeface="Calibri"/>
                <a:cs typeface="Calibri"/>
              </a:rPr>
              <a:t> </a:t>
            </a:r>
            <a:r>
              <a:rPr sz="1800" spc="-10" dirty="0">
                <a:latin typeface="Calibri"/>
                <a:cs typeface="Calibri"/>
              </a:rPr>
              <a:t>repetition.</a:t>
            </a:r>
            <a:endParaRPr sz="1800">
              <a:latin typeface="Calibri"/>
              <a:cs typeface="Calibri"/>
            </a:endParaRPr>
          </a:p>
          <a:p>
            <a:pPr marL="12700" marR="11430" indent="635" algn="just">
              <a:lnSpc>
                <a:spcPct val="100000"/>
              </a:lnSpc>
              <a:spcBef>
                <a:spcPts val="1200"/>
              </a:spcBef>
            </a:pPr>
            <a:r>
              <a:rPr sz="1800" dirty="0">
                <a:latin typeface="Calibri"/>
                <a:cs typeface="Calibri"/>
              </a:rPr>
              <a:t>If</a:t>
            </a:r>
            <a:r>
              <a:rPr sz="1800" spc="335" dirty="0">
                <a:latin typeface="Calibri"/>
                <a:cs typeface="Calibri"/>
              </a:rPr>
              <a:t> </a:t>
            </a:r>
            <a:r>
              <a:rPr sz="1800" dirty="0">
                <a:latin typeface="Calibri"/>
                <a:cs typeface="Calibri"/>
              </a:rPr>
              <a:t>you</a:t>
            </a:r>
            <a:r>
              <a:rPr sz="1800" spc="345" dirty="0">
                <a:latin typeface="Calibri"/>
                <a:cs typeface="Calibri"/>
              </a:rPr>
              <a:t> </a:t>
            </a:r>
            <a:r>
              <a:rPr sz="1800" dirty="0">
                <a:latin typeface="Calibri"/>
                <a:cs typeface="Calibri"/>
              </a:rPr>
              <a:t>have</a:t>
            </a:r>
            <a:r>
              <a:rPr sz="1800" spc="335" dirty="0">
                <a:latin typeface="Calibri"/>
                <a:cs typeface="Calibri"/>
              </a:rPr>
              <a:t> </a:t>
            </a:r>
            <a:r>
              <a:rPr sz="1800" dirty="0">
                <a:latin typeface="Calibri"/>
                <a:cs typeface="Calibri"/>
              </a:rPr>
              <a:t>any</a:t>
            </a:r>
            <a:r>
              <a:rPr sz="1800" spc="335" dirty="0">
                <a:latin typeface="Calibri"/>
                <a:cs typeface="Calibri"/>
              </a:rPr>
              <a:t> </a:t>
            </a:r>
            <a:r>
              <a:rPr sz="1800" dirty="0">
                <a:latin typeface="Calibri"/>
                <a:cs typeface="Calibri"/>
              </a:rPr>
              <a:t>question</a:t>
            </a:r>
            <a:r>
              <a:rPr sz="1800" spc="345" dirty="0">
                <a:latin typeface="Calibri"/>
                <a:cs typeface="Calibri"/>
              </a:rPr>
              <a:t> </a:t>
            </a:r>
            <a:r>
              <a:rPr sz="1800" dirty="0">
                <a:latin typeface="Calibri"/>
                <a:cs typeface="Calibri"/>
              </a:rPr>
              <a:t>concerning</a:t>
            </a:r>
            <a:r>
              <a:rPr sz="1800" spc="340" dirty="0">
                <a:latin typeface="Calibri"/>
                <a:cs typeface="Calibri"/>
              </a:rPr>
              <a:t> </a:t>
            </a:r>
            <a:r>
              <a:rPr sz="1800" dirty="0">
                <a:latin typeface="Calibri"/>
                <a:cs typeface="Calibri"/>
              </a:rPr>
              <a:t>this</a:t>
            </a:r>
            <a:r>
              <a:rPr sz="1800" spc="330" dirty="0">
                <a:latin typeface="Calibri"/>
                <a:cs typeface="Calibri"/>
              </a:rPr>
              <a:t> </a:t>
            </a:r>
            <a:r>
              <a:rPr sz="1800" dirty="0">
                <a:latin typeface="Calibri"/>
                <a:cs typeface="Calibri"/>
              </a:rPr>
              <a:t>policy,</a:t>
            </a:r>
            <a:r>
              <a:rPr sz="1800" spc="335" dirty="0">
                <a:latin typeface="Calibri"/>
                <a:cs typeface="Calibri"/>
              </a:rPr>
              <a:t> </a:t>
            </a:r>
            <a:r>
              <a:rPr sz="1800" dirty="0">
                <a:latin typeface="Calibri"/>
                <a:cs typeface="Calibri"/>
              </a:rPr>
              <a:t>please</a:t>
            </a:r>
            <a:r>
              <a:rPr sz="1800" spc="340" dirty="0">
                <a:latin typeface="Calibri"/>
                <a:cs typeface="Calibri"/>
              </a:rPr>
              <a:t> </a:t>
            </a:r>
            <a:r>
              <a:rPr sz="1800" dirty="0">
                <a:latin typeface="Calibri"/>
                <a:cs typeface="Calibri"/>
              </a:rPr>
              <a:t>ask</a:t>
            </a:r>
            <a:r>
              <a:rPr sz="1800" spc="330" dirty="0">
                <a:latin typeface="Calibri"/>
                <a:cs typeface="Calibri"/>
              </a:rPr>
              <a:t> </a:t>
            </a:r>
            <a:r>
              <a:rPr sz="1800" dirty="0">
                <a:latin typeface="Calibri"/>
                <a:cs typeface="Calibri"/>
              </a:rPr>
              <a:t>for</a:t>
            </a:r>
            <a:r>
              <a:rPr sz="1800" spc="340" dirty="0">
                <a:latin typeface="Calibri"/>
                <a:cs typeface="Calibri"/>
              </a:rPr>
              <a:t> </a:t>
            </a:r>
            <a:r>
              <a:rPr sz="1800" spc="-10" dirty="0">
                <a:latin typeface="Calibri"/>
                <a:cs typeface="Calibri"/>
              </a:rPr>
              <a:t>clarification </a:t>
            </a:r>
            <a:r>
              <a:rPr sz="1800" spc="-25" dirty="0">
                <a:latin typeface="Calibri"/>
                <a:cs typeface="Calibri"/>
              </a:rPr>
              <a:t>before</a:t>
            </a:r>
            <a:r>
              <a:rPr sz="1800" spc="-30" dirty="0">
                <a:latin typeface="Calibri"/>
                <a:cs typeface="Calibri"/>
              </a:rPr>
              <a:t> </a:t>
            </a:r>
            <a:r>
              <a:rPr sz="1800" dirty="0">
                <a:latin typeface="Calibri"/>
                <a:cs typeface="Calibri"/>
              </a:rPr>
              <a:t>preparing</a:t>
            </a:r>
            <a:r>
              <a:rPr sz="1800" spc="-30" dirty="0">
                <a:latin typeface="Calibri"/>
                <a:cs typeface="Calibri"/>
              </a:rPr>
              <a:t> </a:t>
            </a:r>
            <a:r>
              <a:rPr sz="1800" dirty="0">
                <a:latin typeface="Calibri"/>
                <a:cs typeface="Calibri"/>
              </a:rPr>
              <a:t>or</a:t>
            </a:r>
            <a:r>
              <a:rPr sz="1800" spc="-40" dirty="0">
                <a:latin typeface="Calibri"/>
                <a:cs typeface="Calibri"/>
              </a:rPr>
              <a:t> </a:t>
            </a:r>
            <a:r>
              <a:rPr sz="1800" dirty="0">
                <a:latin typeface="Calibri"/>
                <a:cs typeface="Calibri"/>
              </a:rPr>
              <a:t>submitting</a:t>
            </a:r>
            <a:r>
              <a:rPr sz="1800" spc="-30" dirty="0">
                <a:latin typeface="Calibri"/>
                <a:cs typeface="Calibri"/>
              </a:rPr>
              <a:t> </a:t>
            </a:r>
            <a:r>
              <a:rPr sz="1800" dirty="0">
                <a:latin typeface="Calibri"/>
                <a:cs typeface="Calibri"/>
              </a:rPr>
              <a:t>an</a:t>
            </a:r>
            <a:r>
              <a:rPr sz="1800" spc="-30" dirty="0">
                <a:latin typeface="Calibri"/>
                <a:cs typeface="Calibri"/>
              </a:rPr>
              <a:t> </a:t>
            </a:r>
            <a:r>
              <a:rPr sz="1800" spc="-10" dirty="0">
                <a:latin typeface="Calibri"/>
                <a:cs typeface="Calibri"/>
              </a:rPr>
              <a:t>assignment</a:t>
            </a:r>
            <a:r>
              <a:rPr sz="1800" spc="-35" dirty="0">
                <a:latin typeface="Calibri"/>
                <a:cs typeface="Calibri"/>
              </a:rPr>
              <a:t> </a:t>
            </a:r>
            <a:r>
              <a:rPr sz="1800" dirty="0">
                <a:latin typeface="Calibri"/>
                <a:cs typeface="Calibri"/>
              </a:rPr>
              <a:t>or</a:t>
            </a:r>
            <a:r>
              <a:rPr sz="1800" spc="-30" dirty="0">
                <a:latin typeface="Calibri"/>
                <a:cs typeface="Calibri"/>
              </a:rPr>
              <a:t> </a:t>
            </a:r>
            <a:r>
              <a:rPr sz="1800" dirty="0">
                <a:latin typeface="Calibri"/>
                <a:cs typeface="Calibri"/>
              </a:rPr>
              <a:t>making</a:t>
            </a:r>
            <a:r>
              <a:rPr sz="1800" spc="-40" dirty="0">
                <a:latin typeface="Calibri"/>
                <a:cs typeface="Calibri"/>
              </a:rPr>
              <a:t> </a:t>
            </a:r>
            <a:r>
              <a:rPr sz="1800" dirty="0">
                <a:latin typeface="Calibri"/>
                <a:cs typeface="Calibri"/>
              </a:rPr>
              <a:t>a</a:t>
            </a:r>
            <a:r>
              <a:rPr sz="1800" spc="-55" dirty="0">
                <a:latin typeface="Calibri"/>
                <a:cs typeface="Calibri"/>
              </a:rPr>
              <a:t> </a:t>
            </a:r>
            <a:r>
              <a:rPr sz="1800" spc="-10" dirty="0">
                <a:latin typeface="Calibri"/>
                <a:cs typeface="Calibri"/>
              </a:rPr>
              <a:t>presentation.</a:t>
            </a:r>
            <a:endParaRPr sz="18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20775">
              <a:lnSpc>
                <a:spcPts val="1240"/>
              </a:lnSpc>
            </a:pPr>
            <a:fld id="{81D60167-4931-47E6-BA6A-407CBD079E47}" type="slidenum">
              <a:rPr spc="-25" dirty="0"/>
              <a:t>9</a:t>
            </a:fld>
            <a:endParaRPr spc="-25" dirty="0"/>
          </a:p>
        </p:txBody>
      </p:sp>
      <p:sp>
        <p:nvSpPr>
          <p:cNvPr id="2" name="object 2"/>
          <p:cNvSpPr txBox="1">
            <a:spLocks noGrp="1"/>
          </p:cNvSpPr>
          <p:nvPr>
            <p:ph type="title"/>
          </p:nvPr>
        </p:nvSpPr>
        <p:spPr>
          <a:prstGeom prst="rect">
            <a:avLst/>
          </a:prstGeom>
        </p:spPr>
        <p:txBody>
          <a:bodyPr vert="horz" wrap="square" lIns="0" tIns="12065" rIns="0" bIns="0" rtlCol="0">
            <a:spAutoFit/>
          </a:bodyPr>
          <a:lstStyle/>
          <a:p>
            <a:pPr marL="3538220">
              <a:lnSpc>
                <a:spcPct val="100000"/>
              </a:lnSpc>
              <a:spcBef>
                <a:spcPts val="95"/>
              </a:spcBef>
            </a:pPr>
            <a:r>
              <a:rPr lang="en-US" spc="-10" dirty="0">
                <a:solidFill>
                  <a:srgbClr val="C00000"/>
                </a:solidFill>
                <a:latin typeface="Calibri"/>
                <a:cs typeface="Calibri"/>
              </a:rPr>
              <a:t>Use of AI tools</a:t>
            </a:r>
            <a:endParaRPr spc="-10" dirty="0">
              <a:solidFill>
                <a:srgbClr val="C00000"/>
              </a:solidFill>
              <a:latin typeface="Calibri"/>
              <a:cs typeface="Calibri"/>
            </a:endParaRPr>
          </a:p>
        </p:txBody>
      </p:sp>
      <p:sp>
        <p:nvSpPr>
          <p:cNvPr id="5" name="TextBox 4">
            <a:extLst>
              <a:ext uri="{FF2B5EF4-FFF2-40B4-BE49-F238E27FC236}">
                <a16:creationId xmlns:a16="http://schemas.microsoft.com/office/drawing/2014/main" id="{C29FDAF2-EDA2-F8F6-CE01-D700A9E5E3CB}"/>
              </a:ext>
            </a:extLst>
          </p:cNvPr>
          <p:cNvSpPr txBox="1"/>
          <p:nvPr/>
        </p:nvSpPr>
        <p:spPr>
          <a:xfrm>
            <a:off x="0" y="933297"/>
            <a:ext cx="9144000" cy="4478149"/>
          </a:xfrm>
          <a:prstGeom prst="rect">
            <a:avLst/>
          </a:prstGeom>
          <a:noFill/>
        </p:spPr>
        <p:txBody>
          <a:bodyPr wrap="square" rtlCol="0">
            <a:spAutoFit/>
          </a:bodyPr>
          <a:lstStyle/>
          <a:p>
            <a:pPr marL="0" marR="0" indent="457200" algn="just">
              <a:spcBef>
                <a:spcPts val="0"/>
              </a:spcBef>
              <a:spcAft>
                <a:spcPts val="600"/>
              </a:spcAft>
              <a:tabLst>
                <a:tab pos="3048000" algn="ctr"/>
                <a:tab pos="6032500" algn="r"/>
              </a:tabLst>
            </a:pPr>
            <a:r>
              <a:rPr lang="en-US" sz="1800" b="1" dirty="0">
                <a:effectLst/>
                <a:latin typeface="Calibri" panose="020F0502020204030204" pitchFamily="34" charset="0"/>
                <a:ea typeface="Times New Roman" panose="02020603050405020304" pitchFamily="18" charset="0"/>
              </a:rPr>
              <a:t>A summary of policy proposed by Ethan </a:t>
            </a:r>
            <a:r>
              <a:rPr lang="en-US" sz="1800" b="1" dirty="0" err="1">
                <a:effectLst/>
                <a:latin typeface="Calibri" panose="020F0502020204030204" pitchFamily="34" charset="0"/>
                <a:ea typeface="Times New Roman" panose="02020603050405020304" pitchFamily="18" charset="0"/>
              </a:rPr>
              <a:t>Mollick</a:t>
            </a:r>
            <a:r>
              <a:rPr lang="en-US" sz="1800" b="1" dirty="0">
                <a:effectLst/>
                <a:latin typeface="Calibri" panose="020F0502020204030204" pitchFamily="34" charset="0"/>
                <a:ea typeface="Times New Roman" panose="02020603050405020304" pitchFamily="18" charset="0"/>
              </a:rPr>
              <a:t> from the University of Pennsylvania</a:t>
            </a:r>
          </a:p>
          <a:p>
            <a:pPr marL="0" marR="0" indent="457200" algn="just">
              <a:spcBef>
                <a:spcPts val="0"/>
              </a:spcBef>
              <a:spcAft>
                <a:spcPts val="600"/>
              </a:spcAft>
              <a:tabLst>
                <a:tab pos="3048000" algn="ctr"/>
                <a:tab pos="6032500" algn="r"/>
              </a:tabLst>
            </a:pPr>
            <a:r>
              <a:rPr lang="en-US" sz="1800" dirty="0">
                <a:effectLst/>
                <a:latin typeface="Calibri" panose="020F0502020204030204" pitchFamily="34" charset="0"/>
                <a:ea typeface="Times New Roman" panose="02020603050405020304" pitchFamily="18" charset="0"/>
              </a:rPr>
              <a:t>Tools like AI, e.g., ChatGPT, and image generators, e.g., Gephi, are allowed in this class </a:t>
            </a:r>
          </a:p>
          <a:p>
            <a:pPr marL="0" marR="0" indent="457200" algn="just">
              <a:spcBef>
                <a:spcPts val="0"/>
              </a:spcBef>
              <a:spcAft>
                <a:spcPts val="600"/>
              </a:spcAft>
              <a:tabLst>
                <a:tab pos="3048000" algn="ctr"/>
                <a:tab pos="6032500" algn="r"/>
              </a:tabLst>
            </a:pPr>
            <a:r>
              <a:rPr lang="en-US" sz="1800" dirty="0">
                <a:effectLst/>
                <a:latin typeface="Calibri" panose="020F0502020204030204" pitchFamily="34" charset="0"/>
                <a:ea typeface="Times New Roman" panose="02020603050405020304" pitchFamily="18" charset="0"/>
              </a:rPr>
              <a:t>since learning to use AI is an emerging skill. Be aware of the limits of ChatGPT:</a:t>
            </a:r>
          </a:p>
          <a:p>
            <a:pPr marL="342900" marR="0" indent="-342900" algn="just">
              <a:spcBef>
                <a:spcPts val="0"/>
              </a:spcBef>
              <a:spcAft>
                <a:spcPts val="0"/>
              </a:spcAft>
              <a:buAutoNum type="arabicPeriod"/>
              <a:tabLst>
                <a:tab pos="3048000" algn="ctr"/>
                <a:tab pos="6032500" algn="r"/>
              </a:tabLst>
            </a:pPr>
            <a:r>
              <a:rPr lang="en-US" sz="1800" dirty="0">
                <a:effectLst/>
                <a:latin typeface="Calibri" panose="020F0502020204030204" pitchFamily="34" charset="0"/>
                <a:ea typeface="Times New Roman" panose="02020603050405020304" pitchFamily="18" charset="0"/>
              </a:rPr>
              <a:t>  If you provide minimal prompts, you may get low-quality results. Be prepared to enrich </a:t>
            </a:r>
          </a:p>
          <a:p>
            <a:pPr marR="0" algn="just">
              <a:spcBef>
                <a:spcPts val="0"/>
              </a:spcBef>
              <a:spcAft>
                <a:spcPts val="0"/>
              </a:spcAft>
              <a:tabLst>
                <a:tab pos="3048000" algn="ctr"/>
                <a:tab pos="6032500" algn="r"/>
              </a:tabLst>
            </a:pPr>
            <a:r>
              <a:rPr lang="en-US" dirty="0">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your prompts to get good outcomes. </a:t>
            </a:r>
          </a:p>
          <a:p>
            <a:pPr marR="0" algn="just">
              <a:spcBef>
                <a:spcPts val="0"/>
              </a:spcBef>
              <a:spcAft>
                <a:spcPts val="0"/>
              </a:spcAft>
              <a:tabLst>
                <a:tab pos="3048000" algn="ctr"/>
                <a:tab pos="6032500" algn="r"/>
              </a:tabLst>
            </a:pPr>
            <a:r>
              <a:rPr lang="en-US" dirty="0">
                <a:latin typeface="Calibri" panose="020F0502020204030204" pitchFamily="34" charset="0"/>
                <a:ea typeface="Times New Roman" panose="02020603050405020304" pitchFamily="18" charset="0"/>
              </a:rPr>
              <a:t>2.     </a:t>
            </a:r>
            <a:r>
              <a:rPr lang="en-US" sz="1800" dirty="0">
                <a:effectLst/>
                <a:latin typeface="Calibri" panose="020F0502020204030204" pitchFamily="34" charset="0"/>
                <a:ea typeface="Times New Roman" panose="02020603050405020304" pitchFamily="18" charset="0"/>
              </a:rPr>
              <a:t>Refrain from trusting anything ChatGPT says. Check the numbers and facts provided </a:t>
            </a:r>
          </a:p>
          <a:p>
            <a:pPr marL="0" marR="0" indent="457200" algn="just">
              <a:spcBef>
                <a:spcPts val="0"/>
              </a:spcBef>
              <a:spcAft>
                <a:spcPts val="0"/>
              </a:spcAft>
              <a:tabLst>
                <a:tab pos="3048000" algn="ctr"/>
                <a:tab pos="6032500" algn="r"/>
              </a:tabLst>
            </a:pPr>
            <a:r>
              <a:rPr lang="en-US" sz="1800" dirty="0">
                <a:effectLst/>
                <a:latin typeface="Calibri" panose="020F0502020204030204" pitchFamily="34" charset="0"/>
                <a:ea typeface="Times New Roman" panose="02020603050405020304" pitchFamily="18" charset="0"/>
              </a:rPr>
              <a:t>by it.  You will be responsible for any errors or omissions the tool offers. </a:t>
            </a:r>
          </a:p>
          <a:p>
            <a:pPr marL="342900" lvl="1" indent="-342900" algn="just">
              <a:buAutoNum type="arabicPeriod" startAt="3"/>
              <a:tabLst>
                <a:tab pos="3048000" algn="ctr"/>
                <a:tab pos="6032500" algn="r"/>
              </a:tabLst>
            </a:pPr>
            <a:r>
              <a:rPr lang="en-US" dirty="0">
                <a:effectLst/>
                <a:latin typeface="Calibri" panose="020F0502020204030204" pitchFamily="34" charset="0"/>
                <a:ea typeface="Times New Roman" panose="02020603050405020304" pitchFamily="18" charset="0"/>
              </a:rPr>
              <a:t>  You also must acknowledge its </a:t>
            </a:r>
            <a:r>
              <a:rPr lang="en-US" sz="1800" dirty="0">
                <a:effectLst/>
                <a:latin typeface="Calibri" panose="020F0502020204030204" pitchFamily="34" charset="0"/>
                <a:ea typeface="Times New Roman" panose="02020603050405020304" pitchFamily="18" charset="0"/>
              </a:rPr>
              <a:t>use. This acknowledgment should include a paragraph </a:t>
            </a:r>
          </a:p>
          <a:p>
            <a:pPr lvl="1" algn="just">
              <a:tabLst>
                <a:tab pos="3048000" algn="ctr"/>
                <a:tab pos="6032500" algn="r"/>
              </a:tabLst>
            </a:pPr>
            <a:r>
              <a:rPr lang="en-US" dirty="0">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at the end of any AI-assisted assignment explaining what you used the AI for and listing </a:t>
            </a:r>
          </a:p>
          <a:p>
            <a:pPr lvl="1" algn="just">
              <a:tabLst>
                <a:tab pos="3048000" algn="ctr"/>
                <a:tab pos="6032500" algn="r"/>
              </a:tabLst>
            </a:pPr>
            <a:r>
              <a:rPr lang="en-US" dirty="0">
                <a:latin typeface="Calibri" panose="020F0502020204030204" pitchFamily="34" charset="0"/>
                <a:ea typeface="Times New Roman" panose="02020603050405020304" pitchFamily="18" charset="0"/>
              </a:rPr>
              <a:t>4.     </a:t>
            </a:r>
            <a:r>
              <a:rPr lang="en-US" sz="1800" dirty="0">
                <a:effectLst/>
                <a:latin typeface="Calibri" panose="020F0502020204030204" pitchFamily="34" charset="0"/>
                <a:ea typeface="Times New Roman" panose="02020603050405020304" pitchFamily="18" charset="0"/>
              </a:rPr>
              <a:t>the prompts you used. Failure to do so is a severe violation of academic honesty policies. </a:t>
            </a:r>
          </a:p>
          <a:p>
            <a:pPr marL="0" marR="0"/>
            <a:endParaRPr lang="en-US" sz="1800" b="1" dirty="0">
              <a:effectLst/>
              <a:latin typeface="Aptos" panose="020B0004020202020204" pitchFamily="34" charset="0"/>
              <a:ea typeface="Times New Roman" panose="02020603050405020304" pitchFamily="18" charset="0"/>
            </a:endParaRPr>
          </a:p>
          <a:p>
            <a:pPr lvl="2"/>
            <a:r>
              <a:rPr lang="en-US" b="1" dirty="0">
                <a:effectLst/>
                <a:latin typeface="Aptos" panose="020B0004020202020204" pitchFamily="34" charset="0"/>
                <a:ea typeface="Times New Roman" panose="02020603050405020304" pitchFamily="18" charset="0"/>
              </a:rPr>
              <a:t>          Please include a paragraph at the end of any assignment that uses AI explaining</a:t>
            </a:r>
          </a:p>
          <a:p>
            <a:pPr marL="0" marR="0"/>
            <a:r>
              <a:rPr lang="en-US" b="1" dirty="0">
                <a:latin typeface="Aptos" panose="020B0004020202020204" pitchFamily="34" charset="0"/>
                <a:ea typeface="Times New Roman" panose="02020603050405020304" pitchFamily="18" charset="0"/>
              </a:rPr>
              <a:t>          what </a:t>
            </a:r>
            <a:r>
              <a:rPr lang="en-US" sz="1800" b="1" dirty="0">
                <a:effectLst/>
                <a:latin typeface="Aptos" panose="020B0004020202020204" pitchFamily="34" charset="0"/>
                <a:ea typeface="Times New Roman" panose="02020603050405020304" pitchFamily="18" charset="0"/>
              </a:rPr>
              <a:t>you used the AI for and what and list prompts that you used. Please do so to</a:t>
            </a:r>
            <a:endParaRPr lang="en-US" b="1" dirty="0">
              <a:effectLst/>
              <a:latin typeface="Aptos" panose="020B0004020202020204" pitchFamily="34" charset="0"/>
              <a:ea typeface="Times New Roman" panose="02020603050405020304" pitchFamily="18" charset="0"/>
            </a:endParaRPr>
          </a:p>
          <a:p>
            <a:r>
              <a:rPr lang="en-US" dirty="0"/>
              <a:t>       </a:t>
            </a:r>
            <a:r>
              <a:rPr lang="en-US" sz="1800" b="1" dirty="0">
                <a:effectLst/>
                <a:latin typeface="Aptos" panose="020B0004020202020204" pitchFamily="34" charset="0"/>
                <a:ea typeface="Times New Roman" panose="02020603050405020304" pitchFamily="18" charset="0"/>
              </a:rPr>
              <a:t>uphold the academic honesty policies.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8077565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3|4.7|5.8|3.9|5.3|6.9|8.2"/>
</p:tagLst>
</file>

<file path=ppt/tags/tag2.xml><?xml version="1.0" encoding="utf-8"?>
<p:tagLst xmlns:a="http://schemas.openxmlformats.org/drawingml/2006/main" xmlns:r="http://schemas.openxmlformats.org/officeDocument/2006/relationships" xmlns:p="http://schemas.openxmlformats.org/presentationml/2006/main">
  <p:tag name="TIMING" val="|34.8|23|1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328</TotalTime>
  <Words>3920</Words>
  <Application>Microsoft Office PowerPoint</Application>
  <PresentationFormat>On-screen Show (16:10)</PresentationFormat>
  <Paragraphs>382</Paragraphs>
  <Slides>51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51</vt:i4>
      </vt:variant>
    </vt:vector>
  </HeadingPairs>
  <TitlesOfParts>
    <vt:vector size="59" baseType="lpstr">
      <vt:lpstr>Aptos</vt:lpstr>
      <vt:lpstr>Arial</vt:lpstr>
      <vt:lpstr>Calibri</vt:lpstr>
      <vt:lpstr>Helvetica</vt:lpstr>
      <vt:lpstr>Times New Roman</vt:lpstr>
      <vt:lpstr>Wingdings</vt:lpstr>
      <vt:lpstr>Office Theme</vt:lpstr>
      <vt:lpstr>1_Office Theme</vt:lpstr>
      <vt:lpstr>Frontiers of Network Science Fall 2024</vt:lpstr>
      <vt:lpstr>PowerPoint Presentation</vt:lpstr>
      <vt:lpstr>Course Description</vt:lpstr>
      <vt:lpstr>Grading Criteria</vt:lpstr>
      <vt:lpstr>Grading Criteria</vt:lpstr>
      <vt:lpstr>Student Learning Outcomes</vt:lpstr>
      <vt:lpstr>Course Assessment Measures Undergraduates: Students' performance will be measured using three different methods:</vt:lpstr>
      <vt:lpstr>Academic integrity:</vt:lpstr>
      <vt:lpstr>Use of AI tools</vt:lpstr>
      <vt:lpstr>Attendance Policy:</vt:lpstr>
      <vt:lpstr>Calendar:</vt:lpstr>
      <vt:lpstr>Section 2:</vt:lpstr>
      <vt:lpstr>The fate of Saddam and network science</vt:lpstr>
      <vt:lpstr>A SIMPLE STORY (1) The fate of Saddam and network science</vt:lpstr>
      <vt:lpstr>Section 3</vt:lpstr>
      <vt:lpstr>A SIMPLE STORY (2): August 15, 2003 blackout.</vt:lpstr>
      <vt:lpstr>Section 4</vt:lpstr>
      <vt:lpstr>PowerPoint Presentation</vt:lpstr>
      <vt:lpstr>COMPLEX SYSTEMS</vt:lpstr>
      <vt:lpstr>SOCIETY</vt:lpstr>
      <vt:lpstr>BRAIN</vt:lpstr>
      <vt:lpstr>ECONOMY</vt:lpstr>
      <vt:lpstr>THE HUMAN CELL</vt:lpstr>
      <vt:lpstr>THE ROLE OF NETWORKS</vt:lpstr>
      <vt:lpstr>SOCIETY</vt:lpstr>
      <vt:lpstr>STRUCTURE OF AN ORGANIZATION</vt:lpstr>
      <vt:lpstr>STRUCTURE OF AN ORGANIZATION</vt:lpstr>
      <vt:lpstr>The subtle financial networks</vt:lpstr>
      <vt:lpstr>The not so subtle financial networks: 2011</vt:lpstr>
      <vt:lpstr>Chinese companies with foreign listings: 2022</vt:lpstr>
      <vt:lpstr>INTERNET</vt:lpstr>
      <vt:lpstr>PowerPoint Presentation</vt:lpstr>
      <vt:lpstr>BRAIN</vt:lpstr>
      <vt:lpstr>Homo Sapiens</vt:lpstr>
      <vt:lpstr>THE ROLE OF NETWORKS</vt:lpstr>
      <vt:lpstr>Section 5</vt:lpstr>
      <vt:lpstr>THE EMERGENCE OF NETWORK SCIENCE</vt:lpstr>
      <vt:lpstr>THE EMERGENCE OF NETWORK SCIENCE</vt:lpstr>
      <vt:lpstr>THE EMERGENCE OF NETWORK SCIENCE</vt:lpstr>
      <vt:lpstr>THE HISTORY OF NETWORK ANALYSIS</vt:lpstr>
      <vt:lpstr>THE TOOLS OF MODERN NETWORK THEORY</vt:lpstr>
      <vt:lpstr>THE HISTORY OF NETWORK ANALYSIS</vt:lpstr>
      <vt:lpstr>Section 6</vt:lpstr>
      <vt:lpstr>THE CHARACTERISTICS OF NETWORK SCIENCE</vt:lpstr>
      <vt:lpstr>THE CHARACTERISTICS OF NETWORK SCIENCE</vt:lpstr>
      <vt:lpstr>THE CHARACTERISTICS OF NETWORK SCIENCE</vt:lpstr>
      <vt:lpstr>THE CHARACTERISTICS OF NETWORK SCIENCE</vt:lpstr>
      <vt:lpstr>Section 7</vt:lpstr>
      <vt:lpstr>Quantum Mechanics: 1900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Albert-László Barabási</dc:creator>
  <cp:lastModifiedBy>Szymanski, Bolek</cp:lastModifiedBy>
  <cp:revision>9</cp:revision>
  <dcterms:created xsi:type="dcterms:W3CDTF">2024-09-04T22:39:31Z</dcterms:created>
  <dcterms:modified xsi:type="dcterms:W3CDTF">2024-09-16T01:06:46Z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2023-08-28T00:00:00Z</vt:filetime>
  </property>
  <property fmtid="{D5CDD505-2E9C-101B-9397-08002B2CF9AE}" pid="3" name="Creator">
    <vt:lpwstr>Acrobat PDFMaker 23 for PowerPoint</vt:lpwstr>
  </property>
  <property fmtid="{D5CDD505-2E9C-101B-9397-08002B2CF9AE}" pid="4" name="LastSaved">
    <vt:filetime>2024-09-04T00:00:00Z</vt:filetime>
  </property>
  <property fmtid="{D5CDD505-2E9C-101B-9397-08002B2CF9AE}" pid="5" name="Producer">
    <vt:lpwstr>Adobe PDF Library 23.3.60</vt:lpwstr>
  </property>
</Properties>
</file>